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</p:sldIdLst>
  <p:sldSz cx="10693400" cy="7556500"/>
  <p:notesSz cx="6858000" cy="9144000"/>
  <p:embeddedFontLst>
    <p:embeddedFont>
      <p:font typeface="Proxima Nova Light" charset="1" panose="02000506030000020004"/>
      <p:regular r:id="rId80"/>
    </p:embeddedFont>
    <p:embeddedFont>
      <p:font typeface="Proxima Nova Heavy" charset="1" panose="02000506030000020004"/>
      <p:regular r:id="rId81"/>
    </p:embeddedFont>
    <p:embeddedFont>
      <p:font typeface="Proxima Nova Bold" charset="1" panose="02000506030000020004"/>
      <p:regular r:id="rId82"/>
    </p:embeddedFont>
    <p:embeddedFont>
      <p:font typeface="Questrial" charset="1" panose="00000000000000000000"/>
      <p:regular r:id="rId83"/>
    </p:embeddedFont>
    <p:embeddedFont>
      <p:font typeface="Proxima Nova" charset="1" panose="02000506030000020004"/>
      <p:regular r:id="rId84"/>
    </p:embeddedFont>
    <p:embeddedFont>
      <p:font typeface="Open Sans 1 Bold" charset="1" panose="020B0806030504020204"/>
      <p:regular r:id="rId85"/>
    </p:embeddedFont>
    <p:embeddedFont>
      <p:font typeface="Open Sans 2" charset="1" panose="020B0606030504020204"/>
      <p:regular r:id="rId86"/>
    </p:embeddedFont>
    <p:embeddedFont>
      <p:font typeface="Old Standard Italics" charset="1" panose="02040503050505090303"/>
      <p:regular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slides/slide65.xml" Type="http://schemas.openxmlformats.org/officeDocument/2006/relationships/slide"/><Relationship Id="rId71" Target="slides/slide66.xml" Type="http://schemas.openxmlformats.org/officeDocument/2006/relationships/slide"/><Relationship Id="rId72" Target="slides/slide67.xml" Type="http://schemas.openxmlformats.org/officeDocument/2006/relationships/slide"/><Relationship Id="rId73" Target="slides/slide68.xml" Type="http://schemas.openxmlformats.org/officeDocument/2006/relationships/slide"/><Relationship Id="rId74" Target="slides/slide69.xml" Type="http://schemas.openxmlformats.org/officeDocument/2006/relationships/slide"/><Relationship Id="rId75" Target="slides/slide70.xml" Type="http://schemas.openxmlformats.org/officeDocument/2006/relationships/slide"/><Relationship Id="rId76" Target="slides/slide71.xml" Type="http://schemas.openxmlformats.org/officeDocument/2006/relationships/slide"/><Relationship Id="rId77" Target="slides/slide72.xml" Type="http://schemas.openxmlformats.org/officeDocument/2006/relationships/slide"/><Relationship Id="rId78" Target="slides/slide73.xml" Type="http://schemas.openxmlformats.org/officeDocument/2006/relationships/slide"/><Relationship Id="rId79" Target="slides/slide74.xml" Type="http://schemas.openxmlformats.org/officeDocument/2006/relationships/slide"/><Relationship Id="rId8" Target="slides/slide3.xml" Type="http://schemas.openxmlformats.org/officeDocument/2006/relationships/slide"/><Relationship Id="rId80" Target="fonts/font80.fntdata" Type="http://schemas.openxmlformats.org/officeDocument/2006/relationships/font"/><Relationship Id="rId81" Target="fonts/font81.fntdata" Type="http://schemas.openxmlformats.org/officeDocument/2006/relationships/font"/><Relationship Id="rId82" Target="fonts/font82.fntdata" Type="http://schemas.openxmlformats.org/officeDocument/2006/relationships/font"/><Relationship Id="rId83" Target="fonts/font83.fntdata" Type="http://schemas.openxmlformats.org/officeDocument/2006/relationships/font"/><Relationship Id="rId84" Target="fonts/font84.fntdata" Type="http://schemas.openxmlformats.org/officeDocument/2006/relationships/font"/><Relationship Id="rId85" Target="fonts/font85.fntdata" Type="http://schemas.openxmlformats.org/officeDocument/2006/relationships/font"/><Relationship Id="rId86" Target="fonts/font86.fntdata" Type="http://schemas.openxmlformats.org/officeDocument/2006/relationships/font"/><Relationship Id="rId87" Target="fonts/font87.fntdata" Type="http://schemas.openxmlformats.org/officeDocument/2006/relationships/font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6.xml" Type="http://schemas.openxmlformats.org/officeDocument/2006/relationships/slide"/><Relationship Id="rId3" Target="slide4.xml" Type="http://schemas.openxmlformats.org/officeDocument/2006/relationships/slid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slide4.xml" Type="http://schemas.openxmlformats.org/officeDocument/2006/relationships/slid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slide11.xml" Type="http://schemas.openxmlformats.org/officeDocument/2006/relationships/slide"/><Relationship Id="rId4" Target="slide4.xml" Type="http://schemas.openxmlformats.org/officeDocument/2006/relationships/slid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slide11.xml" Type="http://schemas.openxmlformats.org/officeDocument/2006/relationships/slide"/><Relationship Id="rId4" Target="slide4.xml" Type="http://schemas.openxmlformats.org/officeDocument/2006/relationships/slid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slide11.xml" Type="http://schemas.openxmlformats.org/officeDocument/2006/relationships/slide"/><Relationship Id="rId4" Target="slide4.xml" Type="http://schemas.openxmlformats.org/officeDocument/2006/relationships/slid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11.xml" Type="http://schemas.openxmlformats.org/officeDocument/2006/relationships/slide"/><Relationship Id="rId3" Target="slide4.xml" Type="http://schemas.openxmlformats.org/officeDocument/2006/relationships/slide"/><Relationship Id="rId4" Target="../media/image1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https://www.cfmv.gov.br/wp-content/uploads/2025/02/Objetivos_Estrategicos.pdf" TargetMode="External" Type="http://schemas.openxmlformats.org/officeDocument/2006/relationships/hyperlink"/><Relationship Id="rId4" Target="slide11.xml" Type="http://schemas.openxmlformats.org/officeDocument/2006/relationships/slide"/><Relationship Id="rId5" Target="slide4.xml" Type="http://schemas.openxmlformats.org/officeDocument/2006/relationships/slid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slide11.xml" Type="http://schemas.openxmlformats.org/officeDocument/2006/relationships/slide"/><Relationship Id="rId4" Target="slide4.xml" Type="http://schemas.openxmlformats.org/officeDocument/2006/relationships/slid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slide11.xml" Type="http://schemas.openxmlformats.org/officeDocument/2006/relationships/slide"/><Relationship Id="rId4" Target="slide4.xml" Type="http://schemas.openxmlformats.org/officeDocument/2006/relationships/slid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11.xml" Type="http://schemas.openxmlformats.org/officeDocument/2006/relationships/slide"/><Relationship Id="rId3" Target="slide4.xml" Type="http://schemas.openxmlformats.org/officeDocument/2006/relationships/slid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slide4.xml" Type="http://schemas.openxmlformats.org/officeDocument/2006/relationships/slid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20.xml" Type="http://schemas.openxmlformats.org/officeDocument/2006/relationships/slide"/><Relationship Id="rId3" Target="slide4.xml" Type="http://schemas.openxmlformats.org/officeDocument/2006/relationships/slid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20.xml" Type="http://schemas.openxmlformats.org/officeDocument/2006/relationships/slide"/><Relationship Id="rId3" Target="slide4.xml" Type="http://schemas.openxmlformats.org/officeDocument/2006/relationships/slid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slide4.xml" Type="http://schemas.openxmlformats.org/officeDocument/2006/relationships/slid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jpeg" Type="http://schemas.openxmlformats.org/officeDocument/2006/relationships/image"/><Relationship Id="rId4" Target="slide23.xml" Type="http://schemas.openxmlformats.org/officeDocument/2006/relationships/slide"/><Relationship Id="rId5" Target="slide4.xml" Type="http://schemas.openxmlformats.org/officeDocument/2006/relationships/slid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slide23.xml" Type="http://schemas.openxmlformats.org/officeDocument/2006/relationships/slide"/><Relationship Id="rId5" Target="slide4.xml" Type="http://schemas.openxmlformats.org/officeDocument/2006/relationships/slid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23.xml" Type="http://schemas.openxmlformats.org/officeDocument/2006/relationships/slide"/><Relationship Id="rId3" Target="slide4.xml" Type="http://schemas.openxmlformats.org/officeDocument/2006/relationships/slid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jpeg" Type="http://schemas.openxmlformats.org/officeDocument/2006/relationships/image"/><Relationship Id="rId5" Target="../media/image33.jpeg" Type="http://schemas.openxmlformats.org/officeDocument/2006/relationships/image"/><Relationship Id="rId6" Target="../media/image34.jpeg" Type="http://schemas.openxmlformats.org/officeDocument/2006/relationships/image"/><Relationship Id="rId7" Target="slide4.xml" Type="http://schemas.openxmlformats.org/officeDocument/2006/relationships/slid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Relationship Id="rId5" Target="https://www.cfmv.gov.br/cfmv-busca-articulacao-para-ampliar-a-presenca-de-medicos-veterinarios-e-zootecnistas-no-ministerio-do-meio-ambiente/comunicacao/noticias/2024/02/02/" TargetMode="External" Type="http://schemas.openxmlformats.org/officeDocument/2006/relationships/hyperlink"/><Relationship Id="rId6" Target="slide27.xml" Type="http://schemas.openxmlformats.org/officeDocument/2006/relationships/slide"/><Relationship Id="rId7" Target="slide4.xml" Type="http://schemas.openxmlformats.org/officeDocument/2006/relationships/slid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jpeg" Type="http://schemas.openxmlformats.org/officeDocument/2006/relationships/image"/><Relationship Id="rId6" Target="slide27.xml" Type="http://schemas.openxmlformats.org/officeDocument/2006/relationships/slide"/><Relationship Id="rId7" Target="slide4.xml" Type="http://schemas.openxmlformats.org/officeDocument/2006/relationships/slid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jpeg" Type="http://schemas.openxmlformats.org/officeDocument/2006/relationships/image"/><Relationship Id="rId4" Target="../media/image44.jpeg" Type="http://schemas.openxmlformats.org/officeDocument/2006/relationships/image"/><Relationship Id="rId5" Target="../media/image45.jpeg" Type="http://schemas.openxmlformats.org/officeDocument/2006/relationships/image"/><Relationship Id="rId6" Target="slide27.xml" Type="http://schemas.openxmlformats.org/officeDocument/2006/relationships/slide"/><Relationship Id="rId7" Target="slide4.xml" Type="http://schemas.openxmlformats.org/officeDocument/2006/relationships/slid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Relationship Id="rId6" Target="slide27.xml" Type="http://schemas.openxmlformats.org/officeDocument/2006/relationships/slide"/><Relationship Id="rId7" Target="slide4.xml" Type="http://schemas.openxmlformats.org/officeDocument/2006/relationships/slid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png" Type="http://schemas.openxmlformats.org/officeDocument/2006/relationships/image"/><Relationship Id="rId4" Target="slide27.xml" Type="http://schemas.openxmlformats.org/officeDocument/2006/relationships/slide"/><Relationship Id="rId5" Target="slide4.xml" Type="http://schemas.openxmlformats.org/officeDocument/2006/relationships/slid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png" Type="http://schemas.openxmlformats.org/officeDocument/2006/relationships/image"/><Relationship Id="rId4" Target="slide27.xml" Type="http://schemas.openxmlformats.org/officeDocument/2006/relationships/slide"/><Relationship Id="rId5" Target="slide4.xml" Type="http://schemas.openxmlformats.org/officeDocument/2006/relationships/slid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png" Type="http://schemas.openxmlformats.org/officeDocument/2006/relationships/image"/><Relationship Id="rId4" Target="../media/image56.png" Type="http://schemas.openxmlformats.org/officeDocument/2006/relationships/image"/><Relationship Id="rId5" Target="../media/image57.png" Type="http://schemas.openxmlformats.org/officeDocument/2006/relationships/image"/><Relationship Id="rId6" Target="../media/image58.png" Type="http://schemas.openxmlformats.org/officeDocument/2006/relationships/image"/><Relationship Id="rId7" Target="../media/image59.png" Type="http://schemas.openxmlformats.org/officeDocument/2006/relationships/image"/><Relationship Id="rId8" Target="slide27.xml" Type="http://schemas.openxmlformats.org/officeDocument/2006/relationships/slide"/><Relationship Id="rId9" Target="slide4.xml" Type="http://schemas.openxmlformats.org/officeDocument/2006/relationships/slid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27.xml" Type="http://schemas.openxmlformats.org/officeDocument/2006/relationships/slide"/><Relationship Id="rId3" Target="slide4.xml" Type="http://schemas.openxmlformats.org/officeDocument/2006/relationships/slid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60.png" Type="http://schemas.openxmlformats.org/officeDocument/2006/relationships/image"/><Relationship Id="rId4" Target="slide27.xml" Type="http://schemas.openxmlformats.org/officeDocument/2006/relationships/slide"/><Relationship Id="rId5" Target="slide4.xml" Type="http://schemas.openxmlformats.org/officeDocument/2006/relationships/slid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slide27.xml" Type="http://schemas.openxmlformats.org/officeDocument/2006/relationships/slide"/><Relationship Id="rId6" Target="slide4.xml" Type="http://schemas.openxmlformats.org/officeDocument/2006/relationships/slid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slide27.xml" Type="http://schemas.openxmlformats.org/officeDocument/2006/relationships/slide"/><Relationship Id="rId4" Target="slide4.xml" Type="http://schemas.openxmlformats.org/officeDocument/2006/relationships/slid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27.xml" Type="http://schemas.openxmlformats.org/officeDocument/2006/relationships/slide"/><Relationship Id="rId3" Target="slide4.xml" Type="http://schemas.openxmlformats.org/officeDocument/2006/relationships/slid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7.xml" Type="http://schemas.openxmlformats.org/officeDocument/2006/relationships/slide"/><Relationship Id="rId11" Target="slide27.xml" Type="http://schemas.openxmlformats.org/officeDocument/2006/relationships/slide"/><Relationship Id="rId12" Target="slide31.xml" Type="http://schemas.openxmlformats.org/officeDocument/2006/relationships/slide"/><Relationship Id="rId13" Target="slide44.xml" Type="http://schemas.openxmlformats.org/officeDocument/2006/relationships/slide"/><Relationship Id="rId14" Target="slide46.xml" Type="http://schemas.openxmlformats.org/officeDocument/2006/relationships/slide"/><Relationship Id="rId15" Target="slide49.xml" Type="http://schemas.openxmlformats.org/officeDocument/2006/relationships/slide"/><Relationship Id="rId16" Target="slide30.xml" Type="http://schemas.openxmlformats.org/officeDocument/2006/relationships/slide"/><Relationship Id="rId17" Target="slide50.xml" Type="http://schemas.openxmlformats.org/officeDocument/2006/relationships/slide"/><Relationship Id="rId18" Target="slide59.xml" Type="http://schemas.openxmlformats.org/officeDocument/2006/relationships/slide"/><Relationship Id="rId19" Target="slide62.xml" Type="http://schemas.openxmlformats.org/officeDocument/2006/relationships/slide"/><Relationship Id="rId2" Target="../media/image9.jpeg" Type="http://schemas.openxmlformats.org/officeDocument/2006/relationships/image"/><Relationship Id="rId20" Target="slide64.xml" Type="http://schemas.openxmlformats.org/officeDocument/2006/relationships/slide"/><Relationship Id="rId21" Target="slide65.xml" Type="http://schemas.openxmlformats.org/officeDocument/2006/relationships/slide"/><Relationship Id="rId3" Target="../media/image10.png" Type="http://schemas.openxmlformats.org/officeDocument/2006/relationships/image"/><Relationship Id="rId4" Target="slide11.xml" Type="http://schemas.openxmlformats.org/officeDocument/2006/relationships/slide"/><Relationship Id="rId5" Target="slide18.xml" Type="http://schemas.openxmlformats.org/officeDocument/2006/relationships/slide"/><Relationship Id="rId6" Target="slide19.xml" Type="http://schemas.openxmlformats.org/officeDocument/2006/relationships/slide"/><Relationship Id="rId7" Target="slide5.xml" Type="http://schemas.openxmlformats.org/officeDocument/2006/relationships/slide"/><Relationship Id="rId8" Target="slide6.xml" Type="http://schemas.openxmlformats.org/officeDocument/2006/relationships/slide"/><Relationship Id="rId9" Target="slide20.xml" Type="http://schemas.openxmlformats.org/officeDocument/2006/relationships/slid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27.xml" Type="http://schemas.openxmlformats.org/officeDocument/2006/relationships/slide"/><Relationship Id="rId3" Target="slide4.xml" Type="http://schemas.openxmlformats.org/officeDocument/2006/relationships/slid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Relationship Id="rId3" Target="../media/image66.svg" Type="http://schemas.openxmlformats.org/officeDocument/2006/relationships/image"/><Relationship Id="rId4" Target="slide27.xml" Type="http://schemas.openxmlformats.org/officeDocument/2006/relationships/slide"/><Relationship Id="rId5" Target="slide4.xml" Type="http://schemas.openxmlformats.org/officeDocument/2006/relationships/slid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27.xml" Type="http://schemas.openxmlformats.org/officeDocument/2006/relationships/slide"/><Relationship Id="rId3" Target="slide4.xml" Type="http://schemas.openxmlformats.org/officeDocument/2006/relationships/slid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27.xml" Type="http://schemas.openxmlformats.org/officeDocument/2006/relationships/slide"/><Relationship Id="rId3" Target="slide4.xml" Type="http://schemas.openxmlformats.org/officeDocument/2006/relationships/slid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27.xml" Type="http://schemas.openxmlformats.org/officeDocument/2006/relationships/slide"/><Relationship Id="rId3" Target="slide4.xml" Type="http://schemas.openxmlformats.org/officeDocument/2006/relationships/slid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jpeg" Type="http://schemas.openxmlformats.org/officeDocument/2006/relationships/image"/><Relationship Id="rId3" Target="slide27.xml" Type="http://schemas.openxmlformats.org/officeDocument/2006/relationships/slide"/><Relationship Id="rId4" Target="slide4.xml" Type="http://schemas.openxmlformats.org/officeDocument/2006/relationships/slid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27.xml" Type="http://schemas.openxmlformats.org/officeDocument/2006/relationships/slide"/><Relationship Id="rId3" Target="slide4.xml" Type="http://schemas.openxmlformats.org/officeDocument/2006/relationships/slid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68.png" Type="http://schemas.openxmlformats.org/officeDocument/2006/relationships/image"/><Relationship Id="rId4" Target="../media/image69.png" Type="http://schemas.openxmlformats.org/officeDocument/2006/relationships/image"/><Relationship Id="rId5" Target="slide27.xml" Type="http://schemas.openxmlformats.org/officeDocument/2006/relationships/slide"/><Relationship Id="rId6" Target="slide4.xml" Type="http://schemas.openxmlformats.org/officeDocument/2006/relationships/slid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Relationship Id="rId3" Target="slide4.xml" Type="http://schemas.openxmlformats.org/officeDocument/2006/relationships/slid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jpeg" Type="http://schemas.openxmlformats.org/officeDocument/2006/relationships/image"/><Relationship Id="rId3" Target="slide4.xml" Type="http://schemas.openxmlformats.org/officeDocument/2006/relationships/slid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png" Type="http://schemas.openxmlformats.org/officeDocument/2006/relationships/image"/><Relationship Id="rId3" Target="slide49.xml" Type="http://schemas.openxmlformats.org/officeDocument/2006/relationships/slide"/><Relationship Id="rId4" Target="slide4.xml" Type="http://schemas.openxmlformats.org/officeDocument/2006/relationships/slid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49.xml" Type="http://schemas.openxmlformats.org/officeDocument/2006/relationships/slide"/><Relationship Id="rId3" Target="slide4.xml" Type="http://schemas.openxmlformats.org/officeDocument/2006/relationships/slid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49.xml" Type="http://schemas.openxmlformats.org/officeDocument/2006/relationships/slide"/><Relationship Id="rId3" Target="slide4.xml" Type="http://schemas.openxmlformats.org/officeDocument/2006/relationships/slid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Relationship Id="rId3" Target="slide49.xml" Type="http://schemas.openxmlformats.org/officeDocument/2006/relationships/slide"/><Relationship Id="rId4" Target="slide4.xml" Type="http://schemas.openxmlformats.org/officeDocument/2006/relationships/slid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Relationship Id="rId3" Target="slide49.xml" Type="http://schemas.openxmlformats.org/officeDocument/2006/relationships/slide"/><Relationship Id="rId4" Target="slide4.xml" Type="http://schemas.openxmlformats.org/officeDocument/2006/relationships/slid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Relationship Id="rId3" Target="slide49.xml" Type="http://schemas.openxmlformats.org/officeDocument/2006/relationships/slide"/><Relationship Id="rId4" Target="slide4.xml" Type="http://schemas.openxmlformats.org/officeDocument/2006/relationships/slid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49.xml" Type="http://schemas.openxmlformats.org/officeDocument/2006/relationships/slide"/><Relationship Id="rId3" Target="slide4.xml" Type="http://schemas.openxmlformats.org/officeDocument/2006/relationships/slid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49.xml" Type="http://schemas.openxmlformats.org/officeDocument/2006/relationships/slide"/><Relationship Id="rId3" Target="slide4.xml" Type="http://schemas.openxmlformats.org/officeDocument/2006/relationships/slid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png" Type="http://schemas.openxmlformats.org/officeDocument/2006/relationships/image"/><Relationship Id="rId3" Target="slide49.xml" Type="http://schemas.openxmlformats.org/officeDocument/2006/relationships/slide"/><Relationship Id="rId4" Target="slide4.xml" Type="http://schemas.openxmlformats.org/officeDocument/2006/relationships/slid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49.xml" Type="http://schemas.openxmlformats.org/officeDocument/2006/relationships/slide"/><Relationship Id="rId3" Target="slide4.xml" Type="http://schemas.openxmlformats.org/officeDocument/2006/relationships/slid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slide4.xml" Type="http://schemas.openxmlformats.org/officeDocument/2006/relationships/slid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49.xml" Type="http://schemas.openxmlformats.org/officeDocument/2006/relationships/slide"/><Relationship Id="rId3" Target="slide4.xml" Type="http://schemas.openxmlformats.org/officeDocument/2006/relationships/slid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49.xml" Type="http://schemas.openxmlformats.org/officeDocument/2006/relationships/slide"/><Relationship Id="rId3" Target="slide4.xml" Type="http://schemas.openxmlformats.org/officeDocument/2006/relationships/slid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49.xml" Type="http://schemas.openxmlformats.org/officeDocument/2006/relationships/slide"/><Relationship Id="rId3" Target="slide4.xml" Type="http://schemas.openxmlformats.org/officeDocument/2006/relationships/slid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49.xml" Type="http://schemas.openxmlformats.org/officeDocument/2006/relationships/slide"/><Relationship Id="rId3" Target="slide4.xml" Type="http://schemas.openxmlformats.org/officeDocument/2006/relationships/slid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49.xml" Type="http://schemas.openxmlformats.org/officeDocument/2006/relationships/slide"/><Relationship Id="rId3" Target="slide4.xml" Type="http://schemas.openxmlformats.org/officeDocument/2006/relationships/slide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49.xml" Type="http://schemas.openxmlformats.org/officeDocument/2006/relationships/slide"/><Relationship Id="rId3" Target="slide4.xml" Type="http://schemas.openxmlformats.org/officeDocument/2006/relationships/slide"/><Relationship Id="rId4" Target="../media/image77.png" Type="http://schemas.openxmlformats.org/officeDocument/2006/relationships/image"/></Relationships>
</file>

<file path=ppt/slides/_rels/slide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slide49.xml" Type="http://schemas.openxmlformats.org/officeDocument/2006/relationships/slide"/><Relationship Id="rId4" Target="slide4.xml" Type="http://schemas.openxmlformats.org/officeDocument/2006/relationships/slide"/></Relationships>
</file>

<file path=ppt/slides/_rels/slide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slide49.xml" Type="http://schemas.openxmlformats.org/officeDocument/2006/relationships/slide"/><Relationship Id="rId4" Target="slide4.xml" Type="http://schemas.openxmlformats.org/officeDocument/2006/relationships/slide"/></Relationships>
</file>

<file path=ppt/slides/_rels/slide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png" Type="http://schemas.openxmlformats.org/officeDocument/2006/relationships/image"/><Relationship Id="rId3" Target="../media/image81.png" Type="http://schemas.openxmlformats.org/officeDocument/2006/relationships/image"/><Relationship Id="rId4" Target="slide49.xml" Type="http://schemas.openxmlformats.org/officeDocument/2006/relationships/slide"/><Relationship Id="rId5" Target="slide4.xml" Type="http://schemas.openxmlformats.org/officeDocument/2006/relationships/slide"/></Relationships>
</file>

<file path=ppt/slides/_rels/slide6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Relationship Id="rId3" Target="slide49.xml" Type="http://schemas.openxmlformats.org/officeDocument/2006/relationships/slide"/><Relationship Id="rId4" Target="slide4.xml" Type="http://schemas.openxmlformats.org/officeDocument/2006/relationships/slid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6.xml" Type="http://schemas.openxmlformats.org/officeDocument/2006/relationships/slide"/><Relationship Id="rId3" Target="slide4.xml" Type="http://schemas.openxmlformats.org/officeDocument/2006/relationships/slide"/></Relationships>
</file>

<file path=ppt/slides/_rels/slide7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3.png" Type="http://schemas.openxmlformats.org/officeDocument/2006/relationships/image"/><Relationship Id="rId3" Target="../media/image84.png" Type="http://schemas.openxmlformats.org/officeDocument/2006/relationships/image"/><Relationship Id="rId4" Target="slide49.xml" Type="http://schemas.openxmlformats.org/officeDocument/2006/relationships/slide"/><Relationship Id="rId5" Target="slide4.xml" Type="http://schemas.openxmlformats.org/officeDocument/2006/relationships/slide"/></Relationships>
</file>

<file path=ppt/slides/_rels/slide7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5.png" Type="http://schemas.openxmlformats.org/officeDocument/2006/relationships/image"/><Relationship Id="rId3" Target="../media/image86.png" Type="http://schemas.openxmlformats.org/officeDocument/2006/relationships/image"/><Relationship Id="rId4" Target="slide49.xml" Type="http://schemas.openxmlformats.org/officeDocument/2006/relationships/slide"/><Relationship Id="rId5" Target="slide4.xml" Type="http://schemas.openxmlformats.org/officeDocument/2006/relationships/slide"/></Relationships>
</file>

<file path=ppt/slides/_rels/slide7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7.png" Type="http://schemas.openxmlformats.org/officeDocument/2006/relationships/image"/><Relationship Id="rId3" Target="../media/image88.png" Type="http://schemas.openxmlformats.org/officeDocument/2006/relationships/image"/><Relationship Id="rId4" Target="slide49.xml" Type="http://schemas.openxmlformats.org/officeDocument/2006/relationships/slide"/><Relationship Id="rId5" Target="slide4.xml" Type="http://schemas.openxmlformats.org/officeDocument/2006/relationships/slide"/></Relationships>
</file>

<file path=ppt/slides/_rels/slide7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png" Type="http://schemas.openxmlformats.org/officeDocument/2006/relationships/image"/><Relationship Id="rId3" Target="slide49.xml" Type="http://schemas.openxmlformats.org/officeDocument/2006/relationships/slide"/><Relationship Id="rId4" Target="slide4.xml" Type="http://schemas.openxmlformats.org/officeDocument/2006/relationships/slide"/></Relationships>
</file>

<file path=ppt/slides/_rels/slide7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slide6.xml" Type="http://schemas.openxmlformats.org/officeDocument/2006/relationships/slide"/><Relationship Id="rId4" Target="slide4.xml" Type="http://schemas.openxmlformats.org/officeDocument/2006/relationships/slid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6.xml" Type="http://schemas.openxmlformats.org/officeDocument/2006/relationships/slide"/><Relationship Id="rId3" Target="slide4.xml" Type="http://schemas.openxmlformats.org/officeDocument/2006/relationships/slid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76970" y="4510970"/>
            <a:ext cx="1980476" cy="1980476"/>
          </a:xfrm>
          <a:custGeom>
            <a:avLst/>
            <a:gdLst/>
            <a:ahLst/>
            <a:cxnLst/>
            <a:rect r="r" b="b" t="t" l="l"/>
            <a:pathLst>
              <a:path h="1980476" w="1980476">
                <a:moveTo>
                  <a:pt x="0" y="0"/>
                </a:moveTo>
                <a:lnTo>
                  <a:pt x="1980476" y="0"/>
                </a:lnTo>
                <a:lnTo>
                  <a:pt x="1980476" y="1980476"/>
                </a:lnTo>
                <a:lnTo>
                  <a:pt x="0" y="1980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99460" y="2897647"/>
            <a:ext cx="2406104" cy="75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1"/>
              </a:lnSpc>
            </a:pPr>
            <a:r>
              <a:rPr lang="en-US" sz="4443" spc="222">
                <a:solidFill>
                  <a:srgbClr val="FFFFFF"/>
                </a:solidFill>
                <a:latin typeface="Proxima Nova Light"/>
                <a:ea typeface="Proxima Nova Light"/>
                <a:cs typeface="Proxima Nova Light"/>
                <a:sym typeface="Proxima Nova Light"/>
              </a:rPr>
              <a:t>Relatório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0692000" cy="7560000"/>
          </a:xfrm>
          <a:custGeom>
            <a:avLst/>
            <a:gdLst/>
            <a:ahLst/>
            <a:cxnLst/>
            <a:rect r="r" b="b" t="t" l="l"/>
            <a:pathLst>
              <a:path h="7560000" w="10692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74" r="-592" b="-1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56000" y="2956310"/>
            <a:ext cx="4211327" cy="3109318"/>
            <a:chOff x="0" y="0"/>
            <a:chExt cx="1509244" cy="11143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09244" cy="1114310"/>
            </a:xfrm>
            <a:custGeom>
              <a:avLst/>
              <a:gdLst/>
              <a:ahLst/>
              <a:cxnLst/>
              <a:rect r="r" b="b" t="t" l="l"/>
              <a:pathLst>
                <a:path h="1114310" w="1509244">
                  <a:moveTo>
                    <a:pt x="0" y="0"/>
                  </a:moveTo>
                  <a:lnTo>
                    <a:pt x="1509244" y="0"/>
                  </a:lnTo>
                  <a:lnTo>
                    <a:pt x="1509244" y="1114310"/>
                  </a:lnTo>
                  <a:lnTo>
                    <a:pt x="0" y="1114310"/>
                  </a:lnTo>
                  <a:close/>
                </a:path>
              </a:pathLst>
            </a:custGeom>
            <a:solidFill>
              <a:srgbClr val="00863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1509244" cy="11333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3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41339" y="1890910"/>
            <a:ext cx="1502429" cy="1065401"/>
          </a:xfrm>
          <a:custGeom>
            <a:avLst/>
            <a:gdLst/>
            <a:ahLst/>
            <a:cxnLst/>
            <a:rect r="r" b="b" t="t" l="l"/>
            <a:pathLst>
              <a:path h="1065401" w="1502429">
                <a:moveTo>
                  <a:pt x="0" y="0"/>
                </a:moveTo>
                <a:lnTo>
                  <a:pt x="1502429" y="0"/>
                </a:lnTo>
                <a:lnTo>
                  <a:pt x="1502429" y="1065400"/>
                </a:lnTo>
                <a:lnTo>
                  <a:pt x="0" y="1065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408" r="0" b="-640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56000" y="1423673"/>
            <a:ext cx="1631665" cy="1631665"/>
          </a:xfrm>
          <a:custGeom>
            <a:avLst/>
            <a:gdLst/>
            <a:ahLst/>
            <a:cxnLst/>
            <a:rect r="r" b="b" t="t" l="l"/>
            <a:pathLst>
              <a:path h="1631665" w="1631665">
                <a:moveTo>
                  <a:pt x="0" y="0"/>
                </a:moveTo>
                <a:lnTo>
                  <a:pt x="1631665" y="0"/>
                </a:lnTo>
                <a:lnTo>
                  <a:pt x="1631665" y="1631666"/>
                </a:lnTo>
                <a:lnTo>
                  <a:pt x="0" y="1631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131906" y="2312529"/>
            <a:ext cx="1649063" cy="456928"/>
          </a:xfrm>
          <a:custGeom>
            <a:avLst/>
            <a:gdLst/>
            <a:ahLst/>
            <a:cxnLst/>
            <a:rect r="r" b="b" t="t" l="l"/>
            <a:pathLst>
              <a:path h="456928" w="1649063">
                <a:moveTo>
                  <a:pt x="0" y="0"/>
                </a:moveTo>
                <a:lnTo>
                  <a:pt x="1649063" y="0"/>
                </a:lnTo>
                <a:lnTo>
                  <a:pt x="1649063" y="456928"/>
                </a:lnTo>
                <a:lnTo>
                  <a:pt x="0" y="4569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41339" y="4253688"/>
            <a:ext cx="1386187" cy="696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1"/>
              </a:lnSpc>
            </a:pPr>
            <a:r>
              <a:rPr lang="en-US" b="true" sz="4072" spc="203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2025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1339" y="5472633"/>
            <a:ext cx="3020563" cy="681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30"/>
              </a:lnSpc>
            </a:pPr>
            <a:r>
              <a:rPr lang="en-US" sz="1307" spc="177">
                <a:solidFill>
                  <a:srgbClr val="FFFFFF"/>
                </a:solidFill>
                <a:latin typeface="Proxima Nova Light"/>
                <a:ea typeface="Proxima Nova Light"/>
                <a:cs typeface="Proxima Nova Light"/>
                <a:sym typeface="Proxima Nova Light"/>
              </a:rPr>
              <a:t>CONSELHO REGIONAL DE</a:t>
            </a:r>
          </a:p>
          <a:p>
            <a:pPr algn="l">
              <a:lnSpc>
                <a:spcPts val="1830"/>
              </a:lnSpc>
            </a:pPr>
            <a:r>
              <a:rPr lang="en-US" sz="1307" spc="177" b="true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MEDICINA VETERINÁRIA DO ESTADO DO AMAPÁ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41339" y="3170259"/>
            <a:ext cx="2459831" cy="1159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93"/>
              </a:lnSpc>
            </a:pPr>
            <a:r>
              <a:rPr lang="en-US" sz="4716" spc="5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Relatório</a:t>
            </a:r>
          </a:p>
          <a:p>
            <a:pPr algn="just">
              <a:lnSpc>
                <a:spcPts val="4013"/>
              </a:lnSpc>
            </a:pPr>
            <a:r>
              <a:rPr lang="en-US" b="true" sz="3716" spc="40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de Gestão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819190" y="6742414"/>
            <a:ext cx="7479106" cy="569585"/>
            <a:chOff x="0" y="0"/>
            <a:chExt cx="7479106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616449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9060" y="0"/>
                    <a:pt x="221234" y="0"/>
                  </a:cubicBezTo>
                  <a:lnTo>
                    <a:pt x="799212" y="0"/>
                  </a:lnTo>
                  <a:lnTo>
                    <a:pt x="799212" y="221234"/>
                  </a:lnTo>
                  <a:cubicBezTo>
                    <a:pt x="799212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6437760" cy="31242"/>
            </a:xfrm>
            <a:custGeom>
              <a:avLst/>
              <a:gdLst/>
              <a:ahLst/>
              <a:cxnLst/>
              <a:rect r="r" b="b" t="t" l="l"/>
              <a:pathLst>
                <a:path h="31242" w="6437760">
                  <a:moveTo>
                    <a:pt x="6422139" y="0"/>
                  </a:moveTo>
                  <a:cubicBezTo>
                    <a:pt x="6430775" y="0"/>
                    <a:pt x="6437760" y="6985"/>
                    <a:pt x="6437760" y="15621"/>
                  </a:cubicBezTo>
                  <a:cubicBezTo>
                    <a:pt x="6437760" y="24257"/>
                    <a:pt x="6430775" y="31242"/>
                    <a:pt x="642213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3503" y="-63484"/>
            <a:ext cx="10819000" cy="1221867"/>
            <a:chOff x="0" y="0"/>
            <a:chExt cx="10819003" cy="12218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9317990" cy="242569"/>
            </a:xfrm>
            <a:custGeom>
              <a:avLst/>
              <a:gdLst/>
              <a:ahLst/>
              <a:cxnLst/>
              <a:rect r="r" b="b" t="t" l="l"/>
              <a:pathLst>
                <a:path h="242569" w="9317990">
                  <a:moveTo>
                    <a:pt x="0" y="242569"/>
                  </a:moveTo>
                  <a:lnTo>
                    <a:pt x="9317990" y="242569"/>
                  </a:lnTo>
                  <a:lnTo>
                    <a:pt x="93179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07518" y="63500"/>
              <a:ext cx="10547985" cy="242569"/>
            </a:xfrm>
            <a:custGeom>
              <a:avLst/>
              <a:gdLst/>
              <a:ahLst/>
              <a:cxnLst/>
              <a:rect r="r" b="b" t="t" l="l"/>
              <a:pathLst>
                <a:path h="242569" w="10547985">
                  <a:moveTo>
                    <a:pt x="0" y="242569"/>
                  </a:moveTo>
                  <a:lnTo>
                    <a:pt x="10547985" y="242569"/>
                  </a:lnTo>
                  <a:lnTo>
                    <a:pt x="105479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120503" y="306069"/>
              <a:ext cx="635000" cy="634998"/>
            </a:xfrm>
            <a:custGeom>
              <a:avLst/>
              <a:gdLst/>
              <a:ahLst/>
              <a:cxnLst/>
              <a:rect r="r" b="b" t="t" l="l"/>
              <a:pathLst>
                <a:path h="634998" w="635000">
                  <a:moveTo>
                    <a:pt x="0" y="634998"/>
                  </a:moveTo>
                  <a:lnTo>
                    <a:pt x="635000" y="634998"/>
                  </a:lnTo>
                  <a:lnTo>
                    <a:pt x="635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120503" y="306069"/>
              <a:ext cx="635000" cy="634998"/>
            </a:xfrm>
            <a:custGeom>
              <a:avLst/>
              <a:gdLst/>
              <a:ahLst/>
              <a:cxnLst/>
              <a:rect r="r" b="b" t="t" l="l"/>
              <a:pathLst>
                <a:path h="634998" w="635000">
                  <a:moveTo>
                    <a:pt x="0" y="0"/>
                  </a:moveTo>
                  <a:lnTo>
                    <a:pt x="635000" y="634998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386949" y="306069"/>
              <a:ext cx="530099" cy="530096"/>
            </a:xfrm>
            <a:custGeom>
              <a:avLst/>
              <a:gdLst/>
              <a:ahLst/>
              <a:cxnLst/>
              <a:rect r="r" b="b" t="t" l="l"/>
              <a:pathLst>
                <a:path h="530096" w="530099">
                  <a:moveTo>
                    <a:pt x="314706" y="0"/>
                  </a:moveTo>
                  <a:lnTo>
                    <a:pt x="368554" y="53848"/>
                  </a:lnTo>
                  <a:lnTo>
                    <a:pt x="368554" y="0"/>
                  </a:lnTo>
                  <a:close/>
                  <a:moveTo>
                    <a:pt x="209804" y="0"/>
                  </a:moveTo>
                  <a:lnTo>
                    <a:pt x="422402" y="212597"/>
                  </a:lnTo>
                  <a:lnTo>
                    <a:pt x="422402" y="158749"/>
                  </a:lnTo>
                  <a:lnTo>
                    <a:pt x="263652" y="0"/>
                  </a:lnTo>
                  <a:close/>
                  <a:moveTo>
                    <a:pt x="104902" y="0"/>
                  </a:moveTo>
                  <a:lnTo>
                    <a:pt x="476250" y="371347"/>
                  </a:lnTo>
                  <a:lnTo>
                    <a:pt x="476250" y="317499"/>
                  </a:lnTo>
                  <a:lnTo>
                    <a:pt x="158750" y="0"/>
                  </a:lnTo>
                  <a:close/>
                  <a:moveTo>
                    <a:pt x="0" y="0"/>
                  </a:moveTo>
                  <a:lnTo>
                    <a:pt x="530099" y="530096"/>
                  </a:lnTo>
                  <a:lnTo>
                    <a:pt x="530099" y="476248"/>
                  </a:lnTo>
                  <a:lnTo>
                    <a:pt x="5384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268206" y="306069"/>
              <a:ext cx="426085" cy="426084"/>
            </a:xfrm>
            <a:custGeom>
              <a:avLst/>
              <a:gdLst/>
              <a:ahLst/>
              <a:cxnLst/>
              <a:rect r="r" b="b" t="t" l="l"/>
              <a:pathLst>
                <a:path h="426084" w="426085">
                  <a:moveTo>
                    <a:pt x="426085" y="426084"/>
                  </a:moveTo>
                  <a:lnTo>
                    <a:pt x="426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694291" y="306069"/>
              <a:ext cx="426212" cy="426084"/>
            </a:xfrm>
            <a:custGeom>
              <a:avLst/>
              <a:gdLst/>
              <a:ahLst/>
              <a:cxnLst/>
              <a:rect r="r" b="b" t="t" l="l"/>
              <a:pathLst>
                <a:path h="426084" w="426212">
                  <a:moveTo>
                    <a:pt x="426212" y="426084"/>
                  </a:moveTo>
                  <a:lnTo>
                    <a:pt x="426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268206" y="732153"/>
              <a:ext cx="426085" cy="426210"/>
            </a:xfrm>
            <a:custGeom>
              <a:avLst/>
              <a:gdLst/>
              <a:ahLst/>
              <a:cxnLst/>
              <a:rect r="r" b="b" t="t" l="l"/>
              <a:pathLst>
                <a:path h="426210" w="426085">
                  <a:moveTo>
                    <a:pt x="426085" y="426210"/>
                  </a:moveTo>
                  <a:lnTo>
                    <a:pt x="426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694291" y="732153"/>
              <a:ext cx="426212" cy="426210"/>
            </a:xfrm>
            <a:custGeom>
              <a:avLst/>
              <a:gdLst/>
              <a:ahLst/>
              <a:cxnLst/>
              <a:rect r="r" b="b" t="t" l="l"/>
              <a:pathLst>
                <a:path h="426210" w="426212">
                  <a:moveTo>
                    <a:pt x="426212" y="426210"/>
                  </a:moveTo>
                  <a:lnTo>
                    <a:pt x="426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381490" y="63500"/>
              <a:ext cx="1374013" cy="242569"/>
            </a:xfrm>
            <a:custGeom>
              <a:avLst/>
              <a:gdLst/>
              <a:ahLst/>
              <a:cxnLst/>
              <a:rect r="r" b="b" t="t" l="l"/>
              <a:pathLst>
                <a:path h="242569" w="1374013">
                  <a:moveTo>
                    <a:pt x="0" y="242569"/>
                  </a:moveTo>
                  <a:lnTo>
                    <a:pt x="1374013" y="242569"/>
                  </a:lnTo>
                  <a:lnTo>
                    <a:pt x="13740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864817" y="5478199"/>
            <a:ext cx="8537860" cy="1120000"/>
            <a:chOff x="0" y="0"/>
            <a:chExt cx="15490117" cy="2032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5490117" cy="1930400"/>
            </a:xfrm>
            <a:custGeom>
              <a:avLst/>
              <a:gdLst/>
              <a:ahLst/>
              <a:cxnLst/>
              <a:rect r="r" b="b" t="t" l="l"/>
              <a:pathLst>
                <a:path h="1930400" w="15490117">
                  <a:moveTo>
                    <a:pt x="0" y="0"/>
                  </a:moveTo>
                  <a:lnTo>
                    <a:pt x="15490117" y="0"/>
                  </a:lnTo>
                  <a:lnTo>
                    <a:pt x="15490117" y="1930400"/>
                  </a:lnTo>
                  <a:lnTo>
                    <a:pt x="0" y="19304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5490117" cy="2032000"/>
            </a:xfrm>
            <a:custGeom>
              <a:avLst/>
              <a:gdLst/>
              <a:ahLst/>
              <a:cxnLst/>
              <a:rect r="r" b="b" t="t" l="l"/>
              <a:pathLst>
                <a:path h="2032000" w="15490117">
                  <a:moveTo>
                    <a:pt x="0" y="1930400"/>
                  </a:moveTo>
                  <a:lnTo>
                    <a:pt x="15490117" y="1930400"/>
                  </a:lnTo>
                  <a:lnTo>
                    <a:pt x="15363117" y="2032000"/>
                  </a:lnTo>
                  <a:cubicBezTo>
                    <a:pt x="15363117" y="2032000"/>
                    <a:pt x="14372517" y="1955800"/>
                    <a:pt x="14270917" y="1955800"/>
                  </a:cubicBezTo>
                  <a:lnTo>
                    <a:pt x="1219200" y="1955800"/>
                  </a:lnTo>
                  <a:cubicBezTo>
                    <a:pt x="1117600" y="1955800"/>
                    <a:pt x="127000" y="2032000"/>
                    <a:pt x="127000" y="2032000"/>
                  </a:cubicBezTo>
                  <a:lnTo>
                    <a:pt x="0" y="1930400"/>
                  </a:lnTo>
                  <a:lnTo>
                    <a:pt x="0" y="0"/>
                  </a:lnTo>
                  <a:lnTo>
                    <a:pt x="15490117" y="0"/>
                  </a:lnTo>
                  <a:lnTo>
                    <a:pt x="15490117" y="1930400"/>
                  </a:lnTo>
                  <a:lnTo>
                    <a:pt x="12700" y="1930400"/>
                  </a:lnTo>
                  <a:lnTo>
                    <a:pt x="12700" y="1917700"/>
                  </a:lnTo>
                  <a:lnTo>
                    <a:pt x="15477417" y="1917700"/>
                  </a:lnTo>
                  <a:lnTo>
                    <a:pt x="15477417" y="12700"/>
                  </a:lnTo>
                  <a:lnTo>
                    <a:pt x="12700" y="12700"/>
                  </a:lnTo>
                  <a:lnTo>
                    <a:pt x="12700" y="1930400"/>
                  </a:lnTo>
                </a:path>
              </a:pathLst>
            </a:custGeom>
            <a:solidFill>
              <a:srgbClr val="394C60">
                <a:alpha val="784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9525"/>
              <a:ext cx="15490117" cy="1939925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1470"/>
                </a:lnSpc>
              </a:pPr>
              <a:r>
                <a:rPr lang="en-US" sz="1050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Em 2025, conforme termo de cooperação firmado entre o CRMV-AP e o CFMV, os serviços dos setores de Recursos Humanos, Jurídico e Contabilidade foram prestados pelo CFMV.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9698588" y="6823096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10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92004" y="6929123"/>
            <a:ext cx="2066506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VISÃO GERAL DA ORGANIZAÇÃO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072880" y="1830448"/>
            <a:ext cx="297942" cy="112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5"/>
              </a:lnSpc>
            </a:pPr>
            <a:r>
              <a:rPr lang="en-US" sz="675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Turmas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946855" y="2172586"/>
            <a:ext cx="555136" cy="112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5"/>
              </a:lnSpc>
            </a:pPr>
            <a:r>
              <a:rPr lang="en-US" sz="675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Controladoria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43572" y="3698081"/>
            <a:ext cx="345291" cy="181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"/>
              </a:lnSpc>
            </a:pPr>
            <a:r>
              <a:rPr lang="en-US" sz="64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Gerência Técnica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072977" y="4757738"/>
            <a:ext cx="317592" cy="214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"/>
              </a:lnSpc>
            </a:pPr>
            <a:r>
              <a:rPr lang="en-US" sz="52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Setor de Gestão de Pessoas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365796" y="5288204"/>
            <a:ext cx="264376" cy="214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"/>
              </a:lnSpc>
            </a:pPr>
            <a:r>
              <a:rPr lang="en-US" sz="52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Setor de Suporte Técnico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650394" y="4791037"/>
            <a:ext cx="347177" cy="14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"/>
              </a:lnSpc>
            </a:pPr>
            <a:r>
              <a:rPr lang="en-US" sz="52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Setor de Eventos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219049" y="3245920"/>
            <a:ext cx="252736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810008" y="1261291"/>
            <a:ext cx="2752684" cy="397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22"/>
              </a:lnSpc>
            </a:pPr>
            <a:r>
              <a:rPr lang="en-US" sz="1230" b="true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Setor de Compras</a:t>
            </a:r>
            <a:r>
              <a:rPr lang="en-US" sz="123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 Responsável pela aquisição de bens e serviços necessários ao funcionamento do Conselho, seguindo normas legais e procedimentos internos. Atua para garantir eficiência e transparência nos processos de compras, contribuindo para a boa gestão dos recursos.</a:t>
            </a:r>
          </a:p>
          <a:p>
            <a:pPr algn="l">
              <a:lnSpc>
                <a:spcPts val="1722"/>
              </a:lnSpc>
            </a:pPr>
          </a:p>
          <a:p>
            <a:pPr algn="l">
              <a:lnSpc>
                <a:spcPts val="1722"/>
              </a:lnSpc>
              <a:spcBef>
                <a:spcPct val="0"/>
              </a:spcBef>
            </a:pPr>
            <a:r>
              <a:rPr lang="en-US" b="true" sz="1230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Setor de Comunicação</a:t>
            </a:r>
            <a:r>
              <a:rPr lang="en-US" sz="123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 Responsável pela divulgação de informações, ações e projetos do Conselho, mantendo a transparência e fortalecendo a imagem institucional. Atua na comunicação interna e externa, promovendo o engajamento com profissionais, sociedade e órgãos parceiros, por meio de canais digitais, mídias e materiais institucionais.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56000" y="1261291"/>
            <a:ext cx="2752684" cy="3769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18"/>
              </a:lnSpc>
              <a:spcBef>
                <a:spcPct val="0"/>
              </a:spcBef>
            </a:pPr>
            <a:r>
              <a:rPr lang="en-US" b="true" sz="1227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</a:t>
            </a:r>
            <a:r>
              <a:rPr lang="en-US" b="true" sz="1227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etor Administrativo: </a:t>
            </a:r>
            <a:r>
              <a:rPr lang="en-US" sz="122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Responsável por coordenar as atividades internas do Conselho, gerenciar o atendimento ao público e organizar os processos administrativos, assegurando que os serviços sejam prestados de forma eficiente, ordenada e com qualidade.</a:t>
            </a:r>
          </a:p>
          <a:p>
            <a:pPr algn="just">
              <a:lnSpc>
                <a:spcPts val="1718"/>
              </a:lnSpc>
              <a:spcBef>
                <a:spcPct val="0"/>
              </a:spcBef>
            </a:pPr>
          </a:p>
          <a:p>
            <a:pPr algn="just">
              <a:lnSpc>
                <a:spcPts val="1718"/>
              </a:lnSpc>
              <a:spcBef>
                <a:spcPct val="0"/>
              </a:spcBef>
            </a:pPr>
            <a:r>
              <a:rPr lang="en-US" b="true" sz="1227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Setor de Cadastro: </a:t>
            </a:r>
            <a:r>
              <a:rPr lang="en-US" sz="122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Responsável pelo registro, atualização e manutenção das informações de profissionais e empresas vinculadas ao Conselho, garantindo a organização e a confiabilidade dos dados. Atua como suporte essencial para a fiscalização, emissão de documentos e demais serviços prestados pelo CRMV-AP.</a:t>
            </a:r>
          </a:p>
          <a:p>
            <a:pPr algn="just">
              <a:lnSpc>
                <a:spcPts val="1718"/>
              </a:lnSpc>
              <a:spcBef>
                <a:spcPct val="0"/>
              </a:spcBef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3696635" y="1261291"/>
            <a:ext cx="2752684" cy="2302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18"/>
              </a:lnSpc>
              <a:spcBef>
                <a:spcPct val="0"/>
              </a:spcBef>
            </a:pPr>
            <a:r>
              <a:rPr lang="en-US" b="true" sz="1227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</a:t>
            </a:r>
            <a:r>
              <a:rPr lang="en-US" b="true" sz="1227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etor de Fiscalização: </a:t>
            </a:r>
            <a:r>
              <a:rPr lang="en-US" sz="122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Responsável por acompanhar e garantir o cumprimento das normas e regulamentações profissionais da Medicina Veterinária e Zootecnia no estado do Amapá. Realiza inspeções, autuações e orientações aos profissionais e estabelecimentos, assegurando a ética, a qualidade dos serviços prestados e a proteção da sociedade.</a:t>
            </a:r>
          </a:p>
          <a:p>
            <a:pPr algn="just">
              <a:lnSpc>
                <a:spcPts val="171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-63503"/>
            <a:ext cx="10818990" cy="7687008"/>
            <a:chOff x="0" y="0"/>
            <a:chExt cx="10818990" cy="76870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9499092" y="6869557"/>
              <a:ext cx="799211" cy="442468"/>
            </a:xfrm>
            <a:custGeom>
              <a:avLst/>
              <a:gdLst/>
              <a:ahLst/>
              <a:cxnLst/>
              <a:rect r="r" b="b" t="t" l="l"/>
              <a:pathLst>
                <a:path h="442468" w="799211">
                  <a:moveTo>
                    <a:pt x="577977" y="442468"/>
                  </a:moveTo>
                  <a:lnTo>
                    <a:pt x="221234" y="442468"/>
                  </a:lnTo>
                  <a:cubicBezTo>
                    <a:pt x="99060" y="442468"/>
                    <a:pt x="0" y="343408"/>
                    <a:pt x="0" y="221234"/>
                  </a:cubicBezTo>
                  <a:cubicBezTo>
                    <a:pt x="0" y="99060"/>
                    <a:pt x="99060" y="0"/>
                    <a:pt x="221234" y="0"/>
                  </a:cubicBezTo>
                  <a:lnTo>
                    <a:pt x="799211" y="0"/>
                  </a:lnTo>
                  <a:lnTo>
                    <a:pt x="799211" y="221234"/>
                  </a:lnTo>
                  <a:cubicBezTo>
                    <a:pt x="799211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331466" y="7082790"/>
              <a:ext cx="7052436" cy="31242"/>
            </a:xfrm>
            <a:custGeom>
              <a:avLst/>
              <a:gdLst/>
              <a:ahLst/>
              <a:cxnLst/>
              <a:rect r="r" b="b" t="t" l="l"/>
              <a:pathLst>
                <a:path h="31242" w="7052436">
                  <a:moveTo>
                    <a:pt x="7036816" y="0"/>
                  </a:moveTo>
                  <a:cubicBezTo>
                    <a:pt x="7045452" y="0"/>
                    <a:pt x="7052436" y="6985"/>
                    <a:pt x="7052436" y="15621"/>
                  </a:cubicBezTo>
                  <a:cubicBezTo>
                    <a:pt x="7052436" y="24257"/>
                    <a:pt x="7045452" y="31242"/>
                    <a:pt x="7036816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16535" y="63500"/>
              <a:ext cx="10538968" cy="242570"/>
            </a:xfrm>
            <a:custGeom>
              <a:avLst/>
              <a:gdLst/>
              <a:ahLst/>
              <a:cxnLst/>
              <a:rect r="r" b="b" t="t" l="l"/>
              <a:pathLst>
                <a:path h="242570" w="10538968">
                  <a:moveTo>
                    <a:pt x="0" y="242570"/>
                  </a:moveTo>
                  <a:lnTo>
                    <a:pt x="10538968" y="242570"/>
                  </a:lnTo>
                  <a:lnTo>
                    <a:pt x="105389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71628"/>
              <a:ext cx="3911981" cy="7551928"/>
            </a:xfrm>
            <a:custGeom>
              <a:avLst/>
              <a:gdLst/>
              <a:ahLst/>
              <a:cxnLst/>
              <a:rect r="r" b="b" t="t" l="l"/>
              <a:pathLst>
                <a:path h="7551928" w="3911981">
                  <a:moveTo>
                    <a:pt x="0" y="7551928"/>
                  </a:moveTo>
                  <a:lnTo>
                    <a:pt x="3911981" y="7551928"/>
                  </a:lnTo>
                  <a:lnTo>
                    <a:pt x="39119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3500"/>
              <a:ext cx="3564011" cy="4120769"/>
            </a:xfrm>
            <a:custGeom>
              <a:avLst/>
              <a:gdLst/>
              <a:ahLst/>
              <a:cxnLst/>
              <a:rect r="r" b="b" t="t" l="l"/>
              <a:pathLst>
                <a:path h="4120769" w="3564011">
                  <a:moveTo>
                    <a:pt x="0" y="0"/>
                  </a:moveTo>
                  <a:lnTo>
                    <a:pt x="0" y="783590"/>
                  </a:lnTo>
                  <a:lnTo>
                    <a:pt x="1056386" y="3851656"/>
                  </a:lnTo>
                  <a:cubicBezTo>
                    <a:pt x="1113282" y="4016883"/>
                    <a:pt x="1267968" y="4120769"/>
                    <a:pt x="1433449" y="4120769"/>
                  </a:cubicBezTo>
                  <a:cubicBezTo>
                    <a:pt x="1476502" y="4120769"/>
                    <a:pt x="1520317" y="4113784"/>
                    <a:pt x="1563370" y="4098925"/>
                  </a:cubicBezTo>
                  <a:lnTo>
                    <a:pt x="3294888" y="3502787"/>
                  </a:lnTo>
                  <a:cubicBezTo>
                    <a:pt x="3503168" y="3431032"/>
                    <a:pt x="3613912" y="3204083"/>
                    <a:pt x="3542157" y="2995803"/>
                  </a:cubicBezTo>
                  <a:lnTo>
                    <a:pt x="2510663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72490" y="1200023"/>
              <a:ext cx="2638679" cy="2688844"/>
            </a:xfrm>
            <a:custGeom>
              <a:avLst/>
              <a:gdLst/>
              <a:ahLst/>
              <a:cxnLst/>
              <a:rect r="r" b="b" t="t" l="l"/>
              <a:pathLst>
                <a:path h="2688844" w="2638679">
                  <a:moveTo>
                    <a:pt x="288036" y="0"/>
                  </a:moveTo>
                  <a:cubicBezTo>
                    <a:pt x="129032" y="0"/>
                    <a:pt x="0" y="128905"/>
                    <a:pt x="0" y="288036"/>
                  </a:cubicBezTo>
                  <a:lnTo>
                    <a:pt x="0" y="2400808"/>
                  </a:lnTo>
                  <a:cubicBezTo>
                    <a:pt x="0" y="2559812"/>
                    <a:pt x="128905" y="2688844"/>
                    <a:pt x="288036" y="2688844"/>
                  </a:cubicBezTo>
                  <a:lnTo>
                    <a:pt x="2350643" y="2688844"/>
                  </a:lnTo>
                  <a:cubicBezTo>
                    <a:pt x="2509647" y="2688844"/>
                    <a:pt x="2638679" y="2559939"/>
                    <a:pt x="2638679" y="2400808"/>
                  </a:cubicBezTo>
                  <a:lnTo>
                    <a:pt x="2638679" y="288036"/>
                  </a:lnTo>
                  <a:cubicBezTo>
                    <a:pt x="2638679" y="129032"/>
                    <a:pt x="2509774" y="0"/>
                    <a:pt x="2350643" y="0"/>
                  </a:cubicBezTo>
                  <a:close/>
                </a:path>
              </a:pathLst>
            </a:custGeom>
            <a:blipFill>
              <a:blip r:embed="rId2"/>
              <a:stretch>
                <a:fillRect l="-29593" t="0" r="-29593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4503334" y="2467327"/>
            <a:ext cx="45187" cy="175374"/>
            <a:chOff x="0" y="0"/>
            <a:chExt cx="45187" cy="17537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128942" y="3491170"/>
            <a:ext cx="425729" cy="425739"/>
            <a:chOff x="0" y="0"/>
            <a:chExt cx="425729" cy="42574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3500" y="63500"/>
              <a:ext cx="298704" cy="298704"/>
            </a:xfrm>
            <a:custGeom>
              <a:avLst/>
              <a:gdLst/>
              <a:ahLst/>
              <a:cxnLst/>
              <a:rect r="r" b="b" t="t" l="l"/>
              <a:pathLst>
                <a:path h="298704" w="298704">
                  <a:moveTo>
                    <a:pt x="149352" y="0"/>
                  </a:moveTo>
                  <a:cubicBezTo>
                    <a:pt x="66929" y="0"/>
                    <a:pt x="0" y="66929"/>
                    <a:pt x="0" y="149352"/>
                  </a:cubicBezTo>
                  <a:cubicBezTo>
                    <a:pt x="0" y="231775"/>
                    <a:pt x="66929" y="298704"/>
                    <a:pt x="149352" y="298704"/>
                  </a:cubicBezTo>
                  <a:cubicBezTo>
                    <a:pt x="231775" y="298704"/>
                    <a:pt x="298704" y="231775"/>
                    <a:pt x="298704" y="149352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31064" y="141351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499348" y="179032"/>
            <a:ext cx="2256158" cy="1678343"/>
            <a:chOff x="0" y="0"/>
            <a:chExt cx="2256155" cy="167834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416939" y="839214"/>
              <a:ext cx="775589" cy="775587"/>
            </a:xfrm>
            <a:custGeom>
              <a:avLst/>
              <a:gdLst/>
              <a:ahLst/>
              <a:cxnLst/>
              <a:rect r="r" b="b" t="t" l="l"/>
              <a:pathLst>
                <a:path h="775587" w="775589">
                  <a:moveTo>
                    <a:pt x="0" y="775588"/>
                  </a:moveTo>
                  <a:lnTo>
                    <a:pt x="775589" y="775588"/>
                  </a:lnTo>
                  <a:lnTo>
                    <a:pt x="7755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416939" y="839214"/>
              <a:ext cx="387858" cy="387857"/>
            </a:xfrm>
            <a:custGeom>
              <a:avLst/>
              <a:gdLst/>
              <a:ahLst/>
              <a:cxnLst/>
              <a:rect r="r" b="b" t="t" l="l"/>
              <a:pathLst>
                <a:path h="387857" w="387858">
                  <a:moveTo>
                    <a:pt x="387858" y="0"/>
                  </a:moveTo>
                  <a:lnTo>
                    <a:pt x="0" y="0"/>
                  </a:lnTo>
                  <a:lnTo>
                    <a:pt x="0" y="387858"/>
                  </a:lnTo>
                  <a:lnTo>
                    <a:pt x="387858" y="387858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804797" y="1227072"/>
              <a:ext cx="387858" cy="387730"/>
            </a:xfrm>
            <a:custGeom>
              <a:avLst/>
              <a:gdLst/>
              <a:ahLst/>
              <a:cxnLst/>
              <a:rect r="r" b="b" t="t" l="l"/>
              <a:pathLst>
                <a:path h="387730" w="387858">
                  <a:moveTo>
                    <a:pt x="0" y="387730"/>
                  </a:moveTo>
                  <a:lnTo>
                    <a:pt x="387858" y="387730"/>
                  </a:lnTo>
                  <a:lnTo>
                    <a:pt x="3878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804797" y="1227072"/>
              <a:ext cx="387858" cy="387730"/>
            </a:xfrm>
            <a:custGeom>
              <a:avLst/>
              <a:gdLst/>
              <a:ahLst/>
              <a:cxnLst/>
              <a:rect r="r" b="b" t="t" l="l"/>
              <a:pathLst>
                <a:path h="387730" w="387858">
                  <a:moveTo>
                    <a:pt x="0" y="387730"/>
                  </a:moveTo>
                  <a:lnTo>
                    <a:pt x="387858" y="387730"/>
                  </a:lnTo>
                  <a:lnTo>
                    <a:pt x="387858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416939" y="1227072"/>
              <a:ext cx="387858" cy="387857"/>
            </a:xfrm>
            <a:custGeom>
              <a:avLst/>
              <a:gdLst/>
              <a:ahLst/>
              <a:cxnLst/>
              <a:rect r="r" b="b" t="t" l="l"/>
              <a:pathLst>
                <a:path h="387857" w="387858">
                  <a:moveTo>
                    <a:pt x="387858" y="387730"/>
                  </a:moveTo>
                  <a:lnTo>
                    <a:pt x="387858" y="0"/>
                  </a:lnTo>
                  <a:lnTo>
                    <a:pt x="0" y="0"/>
                  </a:lnTo>
                  <a:cubicBezTo>
                    <a:pt x="0" y="214121"/>
                    <a:pt x="173609" y="387857"/>
                    <a:pt x="387731" y="387857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901698" y="936115"/>
              <a:ext cx="194056" cy="193929"/>
            </a:xfrm>
            <a:custGeom>
              <a:avLst/>
              <a:gdLst/>
              <a:ahLst/>
              <a:cxnLst/>
              <a:rect r="r" b="b" t="t" l="l"/>
              <a:pathLst>
                <a:path h="193929" w="194056">
                  <a:moveTo>
                    <a:pt x="97028" y="193929"/>
                  </a:moveTo>
                  <a:cubicBezTo>
                    <a:pt x="150622" y="193929"/>
                    <a:pt x="194056" y="150495"/>
                    <a:pt x="194056" y="96901"/>
                  </a:cubicBezTo>
                  <a:cubicBezTo>
                    <a:pt x="194056" y="43307"/>
                    <a:pt x="150622" y="0"/>
                    <a:pt x="97028" y="0"/>
                  </a:cubicBezTo>
                  <a:cubicBezTo>
                    <a:pt x="43434" y="0"/>
                    <a:pt x="0" y="43434"/>
                    <a:pt x="0" y="96901"/>
                  </a:cubicBezTo>
                  <a:cubicBezTo>
                    <a:pt x="0" y="150368"/>
                    <a:pt x="43434" y="193929"/>
                    <a:pt x="97028" y="193929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417066" y="63500"/>
              <a:ext cx="775589" cy="775715"/>
            </a:xfrm>
            <a:custGeom>
              <a:avLst/>
              <a:gdLst/>
              <a:ahLst/>
              <a:cxnLst/>
              <a:rect r="r" b="b" t="t" l="l"/>
              <a:pathLst>
                <a:path h="775715" w="775589">
                  <a:moveTo>
                    <a:pt x="0" y="775714"/>
                  </a:moveTo>
                  <a:lnTo>
                    <a:pt x="775589" y="775714"/>
                  </a:lnTo>
                  <a:lnTo>
                    <a:pt x="7755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416939" y="451357"/>
              <a:ext cx="387858" cy="387857"/>
            </a:xfrm>
            <a:custGeom>
              <a:avLst/>
              <a:gdLst/>
              <a:ahLst/>
              <a:cxnLst/>
              <a:rect r="r" b="b" t="t" l="l"/>
              <a:pathLst>
                <a:path h="387857" w="387858">
                  <a:moveTo>
                    <a:pt x="0" y="0"/>
                  </a:moveTo>
                  <a:cubicBezTo>
                    <a:pt x="0" y="214122"/>
                    <a:pt x="173609" y="387857"/>
                    <a:pt x="387858" y="387857"/>
                  </a:cubicBezTo>
                  <a:cubicBezTo>
                    <a:pt x="387858" y="173736"/>
                    <a:pt x="214249" y="0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416939" y="63500"/>
              <a:ext cx="387858" cy="387857"/>
            </a:xfrm>
            <a:custGeom>
              <a:avLst/>
              <a:gdLst/>
              <a:ahLst/>
              <a:cxnLst/>
              <a:rect r="r" b="b" t="t" l="l"/>
              <a:pathLst>
                <a:path h="387857" w="387858">
                  <a:moveTo>
                    <a:pt x="387858" y="0"/>
                  </a:moveTo>
                  <a:cubicBezTo>
                    <a:pt x="173736" y="0"/>
                    <a:pt x="0" y="173609"/>
                    <a:pt x="0" y="387857"/>
                  </a:cubicBezTo>
                  <a:cubicBezTo>
                    <a:pt x="214122" y="387857"/>
                    <a:pt x="387858" y="214248"/>
                    <a:pt x="387858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804797" y="451357"/>
              <a:ext cx="387858" cy="387857"/>
            </a:xfrm>
            <a:custGeom>
              <a:avLst/>
              <a:gdLst/>
              <a:ahLst/>
              <a:cxnLst/>
              <a:rect r="r" b="b" t="t" l="l"/>
              <a:pathLst>
                <a:path h="387857" w="387858">
                  <a:moveTo>
                    <a:pt x="0" y="0"/>
                  </a:moveTo>
                  <a:cubicBezTo>
                    <a:pt x="0" y="214122"/>
                    <a:pt x="173609" y="387857"/>
                    <a:pt x="387858" y="387857"/>
                  </a:cubicBezTo>
                  <a:cubicBezTo>
                    <a:pt x="387858" y="173736"/>
                    <a:pt x="214249" y="0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804797" y="63500"/>
              <a:ext cx="387858" cy="387857"/>
            </a:xfrm>
            <a:custGeom>
              <a:avLst/>
              <a:gdLst/>
              <a:ahLst/>
              <a:cxnLst/>
              <a:rect r="r" b="b" t="t" l="l"/>
              <a:pathLst>
                <a:path h="387857" w="387858">
                  <a:moveTo>
                    <a:pt x="387858" y="0"/>
                  </a:moveTo>
                  <a:cubicBezTo>
                    <a:pt x="173736" y="0"/>
                    <a:pt x="0" y="173609"/>
                    <a:pt x="0" y="387857"/>
                  </a:cubicBezTo>
                  <a:cubicBezTo>
                    <a:pt x="214122" y="387857"/>
                    <a:pt x="387858" y="214248"/>
                    <a:pt x="387858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3500" y="63500"/>
              <a:ext cx="577850" cy="577849"/>
            </a:xfrm>
            <a:custGeom>
              <a:avLst/>
              <a:gdLst/>
              <a:ahLst/>
              <a:cxnLst/>
              <a:rect r="r" b="b" t="t" l="l"/>
              <a:pathLst>
                <a:path h="577849" w="577850">
                  <a:moveTo>
                    <a:pt x="577850" y="0"/>
                  </a:moveTo>
                  <a:lnTo>
                    <a:pt x="0" y="0"/>
                  </a:lnTo>
                  <a:lnTo>
                    <a:pt x="0" y="577849"/>
                  </a:lnTo>
                  <a:lnTo>
                    <a:pt x="577850" y="577849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63500" y="63500"/>
              <a:ext cx="577850" cy="577849"/>
            </a:xfrm>
            <a:custGeom>
              <a:avLst/>
              <a:gdLst/>
              <a:ahLst/>
              <a:cxnLst/>
              <a:rect r="r" b="b" t="t" l="l"/>
              <a:pathLst>
                <a:path h="577849" w="577850">
                  <a:moveTo>
                    <a:pt x="577850" y="577849"/>
                  </a:moveTo>
                  <a:lnTo>
                    <a:pt x="577850" y="0"/>
                  </a:lnTo>
                  <a:lnTo>
                    <a:pt x="0" y="288924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352425" y="208026"/>
              <a:ext cx="288925" cy="288924"/>
            </a:xfrm>
            <a:custGeom>
              <a:avLst/>
              <a:gdLst/>
              <a:ahLst/>
              <a:cxnLst/>
              <a:rect r="r" b="b" t="t" l="l"/>
              <a:pathLst>
                <a:path h="288924" w="288925">
                  <a:moveTo>
                    <a:pt x="288925" y="288924"/>
                  </a:moveTo>
                  <a:lnTo>
                    <a:pt x="288925" y="0"/>
                  </a:lnTo>
                  <a:lnTo>
                    <a:pt x="0" y="144398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641096" y="63500"/>
              <a:ext cx="775589" cy="775587"/>
            </a:xfrm>
            <a:custGeom>
              <a:avLst/>
              <a:gdLst/>
              <a:ahLst/>
              <a:cxnLst/>
              <a:rect r="r" b="b" t="t" l="l"/>
              <a:pathLst>
                <a:path h="775587" w="775589">
                  <a:moveTo>
                    <a:pt x="0" y="775587"/>
                  </a:moveTo>
                  <a:lnTo>
                    <a:pt x="775589" y="775587"/>
                  </a:lnTo>
                  <a:lnTo>
                    <a:pt x="7755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641223" y="63627"/>
              <a:ext cx="775589" cy="775714"/>
            </a:xfrm>
            <a:custGeom>
              <a:avLst/>
              <a:gdLst/>
              <a:ahLst/>
              <a:cxnLst/>
              <a:rect r="r" b="b" t="t" l="l"/>
              <a:pathLst>
                <a:path h="775714" w="775589">
                  <a:moveTo>
                    <a:pt x="775589" y="775714"/>
                  </a:moveTo>
                  <a:lnTo>
                    <a:pt x="775589" y="0"/>
                  </a:lnTo>
                  <a:cubicBezTo>
                    <a:pt x="347218" y="0"/>
                    <a:pt x="0" y="347217"/>
                    <a:pt x="0" y="775587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832485" y="254888"/>
              <a:ext cx="584327" cy="584453"/>
            </a:xfrm>
            <a:custGeom>
              <a:avLst/>
              <a:gdLst/>
              <a:ahLst/>
              <a:cxnLst/>
              <a:rect r="r" b="b" t="t" l="l"/>
              <a:pathLst>
                <a:path h="584453" w="584327">
                  <a:moveTo>
                    <a:pt x="584327" y="584453"/>
                  </a:moveTo>
                  <a:lnTo>
                    <a:pt x="584327" y="0"/>
                  </a:lnTo>
                  <a:cubicBezTo>
                    <a:pt x="261620" y="0"/>
                    <a:pt x="0" y="261620"/>
                    <a:pt x="0" y="584326"/>
                  </a:cubicBez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028954" y="451357"/>
              <a:ext cx="387858" cy="387857"/>
            </a:xfrm>
            <a:custGeom>
              <a:avLst/>
              <a:gdLst/>
              <a:ahLst/>
              <a:cxnLst/>
              <a:rect r="r" b="b" t="t" l="l"/>
              <a:pathLst>
                <a:path h="387857" w="387858">
                  <a:moveTo>
                    <a:pt x="387858" y="387857"/>
                  </a:moveTo>
                  <a:lnTo>
                    <a:pt x="387858" y="0"/>
                  </a:lnTo>
                  <a:cubicBezTo>
                    <a:pt x="173736" y="0"/>
                    <a:pt x="0" y="173609"/>
                    <a:pt x="0" y="387857"/>
                  </a:cubicBezTo>
                  <a:close/>
                </a:path>
              </a:pathLst>
            </a:custGeom>
            <a:solidFill>
              <a:srgbClr val="00D073"/>
            </a:solid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9706388" y="6836117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503334" y="1697507"/>
            <a:ext cx="1806540" cy="56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GOVERNANÇA E GESTÃO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672394" y="2399290"/>
            <a:ext cx="1923901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Estrutura de Governança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503334" y="2821048"/>
            <a:ext cx="2568511" cy="3083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12"/>
              </a:lnSpc>
            </a:pPr>
            <a:r>
              <a:rPr lang="en-US" sz="129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 CRMV-AP vem fortalecendo sua estrutura de governança por meio da adoção de práticas que promovem a transparência, o controle e a eficiência na tomada de decisões.</a:t>
            </a:r>
          </a:p>
          <a:p>
            <a:pPr algn="just">
              <a:lnSpc>
                <a:spcPts val="1612"/>
              </a:lnSpc>
            </a:pPr>
          </a:p>
          <a:p>
            <a:pPr algn="just">
              <a:lnSpc>
                <a:spcPts val="1612"/>
              </a:lnSpc>
            </a:pPr>
            <a:r>
              <a:rPr lang="en-US" sz="129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atuação do Conselho está baseada em mecanismos de liderança, estratégia e controle, que contribuem para o aprimoramento da gestão pública e para o alcance dos objetivos institucionais.</a:t>
            </a:r>
          </a:p>
          <a:p>
            <a:pPr algn="just">
              <a:lnSpc>
                <a:spcPts val="1612"/>
              </a:lnSpc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936003" y="5148767"/>
            <a:ext cx="1945262" cy="1580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6"/>
              </a:lnSpc>
            </a:pPr>
            <a:r>
              <a:rPr lang="en-US" b="true" sz="11013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2.</a:t>
            </a:r>
          </a:p>
          <a:p>
            <a:pPr algn="l">
              <a:lnSpc>
                <a:spcPts val="3657"/>
              </a:lnSpc>
            </a:pPr>
          </a:p>
          <a:p>
            <a:pPr algn="l">
              <a:lnSpc>
                <a:spcPts val="2668"/>
              </a:lnSpc>
            </a:pPr>
            <a:r>
              <a:rPr lang="en-US" b="true" sz="229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GESTÃO ESTRATÉGICA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152002" y="3881914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240609" y="2821048"/>
            <a:ext cx="2695391" cy="3211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12"/>
              </a:lnSpc>
            </a:pPr>
            <a:r>
              <a:rPr lang="en-US" sz="128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Nesse cont</a:t>
            </a:r>
            <a:r>
              <a:rPr lang="en-US" sz="128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exto, a governança do CRMV-AP é exercida por suas instâncias deliberativas e executivas, com o apoio de comissões técnicas e setores administrativos, que atuam de forma integrada no planejamento, execução e monitoramento das ações.</a:t>
            </a:r>
          </a:p>
          <a:p>
            <a:pPr algn="just">
              <a:lnSpc>
                <a:spcPts val="1612"/>
              </a:lnSpc>
            </a:pPr>
          </a:p>
          <a:p>
            <a:pPr algn="just">
              <a:lnSpc>
                <a:spcPts val="1612"/>
              </a:lnSpc>
            </a:pPr>
            <a:r>
              <a:rPr lang="en-US" sz="128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 Conselho também adota uma abordagem alinhada ao planejamento institucional, buscando garantir que suas atividades sejam realizadas com eficiência, responsabilidade e foco no interesse público.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04504" y="6742414"/>
            <a:ext cx="8093793" cy="569585"/>
            <a:chOff x="0" y="0"/>
            <a:chExt cx="8093799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1128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1" y="442595"/>
                  </a:moveTo>
                  <a:lnTo>
                    <a:pt x="221235" y="442595"/>
                  </a:lnTo>
                  <a:cubicBezTo>
                    <a:pt x="99061" y="442595"/>
                    <a:pt x="0" y="343535"/>
                    <a:pt x="0" y="221361"/>
                  </a:cubicBezTo>
                  <a:cubicBezTo>
                    <a:pt x="0" y="99187"/>
                    <a:pt x="99061" y="0"/>
                    <a:pt x="221235" y="0"/>
                  </a:cubicBezTo>
                  <a:lnTo>
                    <a:pt x="799212" y="0"/>
                  </a:lnTo>
                  <a:lnTo>
                    <a:pt x="799212" y="221234"/>
                  </a:lnTo>
                  <a:cubicBezTo>
                    <a:pt x="799212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7052439" cy="31242"/>
            </a:xfrm>
            <a:custGeom>
              <a:avLst/>
              <a:gdLst/>
              <a:ahLst/>
              <a:cxnLst/>
              <a:rect r="r" b="b" t="t" l="l"/>
              <a:pathLst>
                <a:path h="31242" w="7052439">
                  <a:moveTo>
                    <a:pt x="7036819" y="0"/>
                  </a:moveTo>
                  <a:cubicBezTo>
                    <a:pt x="7045454" y="0"/>
                    <a:pt x="7052439" y="6985"/>
                    <a:pt x="7052439" y="15621"/>
                  </a:cubicBezTo>
                  <a:cubicBezTo>
                    <a:pt x="7052439" y="24257"/>
                    <a:pt x="7045454" y="31242"/>
                    <a:pt x="703681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3503" y="-63503"/>
            <a:ext cx="10819000" cy="950547"/>
            <a:chOff x="0" y="0"/>
            <a:chExt cx="10819003" cy="95054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144018" cy="242570"/>
            </a:xfrm>
            <a:custGeom>
              <a:avLst/>
              <a:gdLst/>
              <a:ahLst/>
              <a:cxnLst/>
              <a:rect r="r" b="b" t="t" l="l"/>
              <a:pathLst>
                <a:path h="242570" w="144018">
                  <a:moveTo>
                    <a:pt x="0" y="242570"/>
                  </a:moveTo>
                  <a:lnTo>
                    <a:pt x="144018" y="242570"/>
                  </a:lnTo>
                  <a:lnTo>
                    <a:pt x="1440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9955911" y="63500"/>
              <a:ext cx="799592" cy="823595"/>
            </a:xfrm>
            <a:custGeom>
              <a:avLst/>
              <a:gdLst/>
              <a:ahLst/>
              <a:cxnLst/>
              <a:rect r="r" b="b" t="t" l="l"/>
              <a:pathLst>
                <a:path h="823595" w="799592">
                  <a:moveTo>
                    <a:pt x="0" y="823595"/>
                  </a:moveTo>
                  <a:lnTo>
                    <a:pt x="799592" y="823595"/>
                  </a:lnTo>
                  <a:lnTo>
                    <a:pt x="7995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955911" y="63500"/>
              <a:ext cx="799592" cy="823595"/>
            </a:xfrm>
            <a:custGeom>
              <a:avLst/>
              <a:gdLst/>
              <a:ahLst/>
              <a:cxnLst/>
              <a:rect r="r" b="b" t="t" l="l"/>
              <a:pathLst>
                <a:path h="823595" w="799592">
                  <a:moveTo>
                    <a:pt x="0" y="0"/>
                  </a:moveTo>
                  <a:lnTo>
                    <a:pt x="0" y="823595"/>
                  </a:lnTo>
                  <a:lnTo>
                    <a:pt x="799592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955911" y="63500"/>
              <a:ext cx="399796" cy="823595"/>
            </a:xfrm>
            <a:custGeom>
              <a:avLst/>
              <a:gdLst/>
              <a:ahLst/>
              <a:cxnLst/>
              <a:rect r="r" b="b" t="t" l="l"/>
              <a:pathLst>
                <a:path h="823595" w="399796">
                  <a:moveTo>
                    <a:pt x="0" y="0"/>
                  </a:moveTo>
                  <a:lnTo>
                    <a:pt x="0" y="823595"/>
                  </a:lnTo>
                  <a:lnTo>
                    <a:pt x="399796" y="411861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955911" y="485775"/>
              <a:ext cx="194818" cy="401320"/>
            </a:xfrm>
            <a:custGeom>
              <a:avLst/>
              <a:gdLst/>
              <a:ahLst/>
              <a:cxnLst/>
              <a:rect r="r" b="b" t="t" l="l"/>
              <a:pathLst>
                <a:path h="401320" w="194818">
                  <a:moveTo>
                    <a:pt x="0" y="401320"/>
                  </a:moveTo>
                  <a:lnTo>
                    <a:pt x="0" y="0"/>
                  </a:lnTo>
                  <a:lnTo>
                    <a:pt x="194818" y="20066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130157" y="475234"/>
              <a:ext cx="399797" cy="411861"/>
            </a:xfrm>
            <a:custGeom>
              <a:avLst/>
              <a:gdLst/>
              <a:ahLst/>
              <a:cxnLst/>
              <a:rect r="r" b="b" t="t" l="l"/>
              <a:pathLst>
                <a:path h="411861" w="399797">
                  <a:moveTo>
                    <a:pt x="399796" y="0"/>
                  </a:moveTo>
                  <a:lnTo>
                    <a:pt x="0" y="0"/>
                  </a:lnTo>
                  <a:lnTo>
                    <a:pt x="0" y="411861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130157" y="63500"/>
              <a:ext cx="399797" cy="411734"/>
            </a:xfrm>
            <a:custGeom>
              <a:avLst/>
              <a:gdLst/>
              <a:ahLst/>
              <a:cxnLst/>
              <a:rect r="r" b="b" t="t" l="l"/>
              <a:pathLst>
                <a:path h="411734" w="399797">
                  <a:moveTo>
                    <a:pt x="0" y="0"/>
                  </a:moveTo>
                  <a:lnTo>
                    <a:pt x="0" y="411734"/>
                  </a:lnTo>
                  <a:lnTo>
                    <a:pt x="399796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529953" y="475234"/>
              <a:ext cx="399796" cy="411861"/>
            </a:xfrm>
            <a:custGeom>
              <a:avLst/>
              <a:gdLst/>
              <a:ahLst/>
              <a:cxnLst/>
              <a:rect r="r" b="b" t="t" l="l"/>
              <a:pathLst>
                <a:path h="411861" w="399796">
                  <a:moveTo>
                    <a:pt x="399796" y="0"/>
                  </a:moveTo>
                  <a:lnTo>
                    <a:pt x="0" y="0"/>
                  </a:lnTo>
                  <a:lnTo>
                    <a:pt x="0" y="411861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529953" y="63500"/>
              <a:ext cx="399796" cy="411734"/>
            </a:xfrm>
            <a:custGeom>
              <a:avLst/>
              <a:gdLst/>
              <a:ahLst/>
              <a:cxnLst/>
              <a:rect r="r" b="b" t="t" l="l"/>
              <a:pathLst>
                <a:path h="411734" w="399796">
                  <a:moveTo>
                    <a:pt x="0" y="0"/>
                  </a:moveTo>
                  <a:lnTo>
                    <a:pt x="0" y="411734"/>
                  </a:lnTo>
                  <a:lnTo>
                    <a:pt x="399796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3500" y="63500"/>
              <a:ext cx="526415" cy="601599"/>
            </a:xfrm>
            <a:custGeom>
              <a:avLst/>
              <a:gdLst/>
              <a:ahLst/>
              <a:cxnLst/>
              <a:rect r="r" b="b" t="t" l="l"/>
              <a:pathLst>
                <a:path h="601599" w="526415">
                  <a:moveTo>
                    <a:pt x="451231" y="601599"/>
                  </a:moveTo>
                  <a:lnTo>
                    <a:pt x="526415" y="601599"/>
                  </a:lnTo>
                  <a:lnTo>
                    <a:pt x="526415" y="0"/>
                  </a:lnTo>
                  <a:lnTo>
                    <a:pt x="451231" y="0"/>
                  </a:lnTo>
                  <a:close/>
                  <a:moveTo>
                    <a:pt x="300863" y="0"/>
                  </a:moveTo>
                  <a:lnTo>
                    <a:pt x="376047" y="0"/>
                  </a:lnTo>
                  <a:lnTo>
                    <a:pt x="300736" y="0"/>
                  </a:lnTo>
                  <a:close/>
                  <a:moveTo>
                    <a:pt x="150368" y="0"/>
                  </a:moveTo>
                  <a:lnTo>
                    <a:pt x="225552" y="0"/>
                  </a:lnTo>
                  <a:lnTo>
                    <a:pt x="150368" y="0"/>
                  </a:lnTo>
                  <a:close/>
                  <a:moveTo>
                    <a:pt x="0" y="601599"/>
                  </a:moveTo>
                  <a:lnTo>
                    <a:pt x="75184" y="601599"/>
                  </a:lnTo>
                  <a:lnTo>
                    <a:pt x="751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336447" y="1834082"/>
            <a:ext cx="9599553" cy="4076881"/>
          </a:xfrm>
          <a:custGeom>
            <a:avLst/>
            <a:gdLst/>
            <a:ahLst/>
            <a:cxnLst/>
            <a:rect r="r" b="b" t="t" l="l"/>
            <a:pathLst>
              <a:path h="4076881" w="9599553">
                <a:moveTo>
                  <a:pt x="0" y="0"/>
                </a:moveTo>
                <a:lnTo>
                  <a:pt x="9599553" y="0"/>
                </a:lnTo>
                <a:lnTo>
                  <a:pt x="9599553" y="4076880"/>
                </a:lnTo>
                <a:lnTo>
                  <a:pt x="0" y="4076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" t="-294" r="-137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9684001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2004" y="6929123"/>
            <a:ext cx="1428712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GESTÃO ESTRATÉGICA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19049" y="3245920"/>
            <a:ext cx="266624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04504" y="6742414"/>
            <a:ext cx="8093793" cy="569585"/>
            <a:chOff x="0" y="0"/>
            <a:chExt cx="8093799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1128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1" y="442595"/>
                  </a:moveTo>
                  <a:lnTo>
                    <a:pt x="221235" y="442595"/>
                  </a:lnTo>
                  <a:cubicBezTo>
                    <a:pt x="99061" y="442595"/>
                    <a:pt x="0" y="343535"/>
                    <a:pt x="0" y="221361"/>
                  </a:cubicBezTo>
                  <a:cubicBezTo>
                    <a:pt x="0" y="99187"/>
                    <a:pt x="99061" y="0"/>
                    <a:pt x="221235" y="0"/>
                  </a:cubicBezTo>
                  <a:lnTo>
                    <a:pt x="799212" y="0"/>
                  </a:lnTo>
                  <a:lnTo>
                    <a:pt x="799212" y="221234"/>
                  </a:lnTo>
                  <a:cubicBezTo>
                    <a:pt x="799212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7052439" cy="31242"/>
            </a:xfrm>
            <a:custGeom>
              <a:avLst/>
              <a:gdLst/>
              <a:ahLst/>
              <a:cxnLst/>
              <a:rect r="r" b="b" t="t" l="l"/>
              <a:pathLst>
                <a:path h="31242" w="7052439">
                  <a:moveTo>
                    <a:pt x="7036819" y="0"/>
                  </a:moveTo>
                  <a:cubicBezTo>
                    <a:pt x="7045454" y="0"/>
                    <a:pt x="7052439" y="6985"/>
                    <a:pt x="7052439" y="15621"/>
                  </a:cubicBezTo>
                  <a:cubicBezTo>
                    <a:pt x="7052439" y="24257"/>
                    <a:pt x="7045454" y="31242"/>
                    <a:pt x="703681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3503" y="-63503"/>
            <a:ext cx="10819000" cy="950547"/>
            <a:chOff x="0" y="0"/>
            <a:chExt cx="10819003" cy="95054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144018" cy="242570"/>
            </a:xfrm>
            <a:custGeom>
              <a:avLst/>
              <a:gdLst/>
              <a:ahLst/>
              <a:cxnLst/>
              <a:rect r="r" b="b" t="t" l="l"/>
              <a:pathLst>
                <a:path h="242570" w="144018">
                  <a:moveTo>
                    <a:pt x="0" y="242570"/>
                  </a:moveTo>
                  <a:lnTo>
                    <a:pt x="144018" y="242570"/>
                  </a:lnTo>
                  <a:lnTo>
                    <a:pt x="1440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9955911" y="63500"/>
              <a:ext cx="799592" cy="823595"/>
            </a:xfrm>
            <a:custGeom>
              <a:avLst/>
              <a:gdLst/>
              <a:ahLst/>
              <a:cxnLst/>
              <a:rect r="r" b="b" t="t" l="l"/>
              <a:pathLst>
                <a:path h="823595" w="799592">
                  <a:moveTo>
                    <a:pt x="0" y="823595"/>
                  </a:moveTo>
                  <a:lnTo>
                    <a:pt x="799592" y="823595"/>
                  </a:lnTo>
                  <a:lnTo>
                    <a:pt x="7995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955911" y="63500"/>
              <a:ext cx="799592" cy="823595"/>
            </a:xfrm>
            <a:custGeom>
              <a:avLst/>
              <a:gdLst/>
              <a:ahLst/>
              <a:cxnLst/>
              <a:rect r="r" b="b" t="t" l="l"/>
              <a:pathLst>
                <a:path h="823595" w="799592">
                  <a:moveTo>
                    <a:pt x="0" y="0"/>
                  </a:moveTo>
                  <a:lnTo>
                    <a:pt x="0" y="823595"/>
                  </a:lnTo>
                  <a:lnTo>
                    <a:pt x="799592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955911" y="63500"/>
              <a:ext cx="399796" cy="823595"/>
            </a:xfrm>
            <a:custGeom>
              <a:avLst/>
              <a:gdLst/>
              <a:ahLst/>
              <a:cxnLst/>
              <a:rect r="r" b="b" t="t" l="l"/>
              <a:pathLst>
                <a:path h="823595" w="399796">
                  <a:moveTo>
                    <a:pt x="0" y="0"/>
                  </a:moveTo>
                  <a:lnTo>
                    <a:pt x="0" y="823595"/>
                  </a:lnTo>
                  <a:lnTo>
                    <a:pt x="399796" y="411861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955911" y="485775"/>
              <a:ext cx="194818" cy="401320"/>
            </a:xfrm>
            <a:custGeom>
              <a:avLst/>
              <a:gdLst/>
              <a:ahLst/>
              <a:cxnLst/>
              <a:rect r="r" b="b" t="t" l="l"/>
              <a:pathLst>
                <a:path h="401320" w="194818">
                  <a:moveTo>
                    <a:pt x="0" y="401320"/>
                  </a:moveTo>
                  <a:lnTo>
                    <a:pt x="0" y="0"/>
                  </a:lnTo>
                  <a:lnTo>
                    <a:pt x="194818" y="20066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130157" y="475234"/>
              <a:ext cx="399797" cy="411861"/>
            </a:xfrm>
            <a:custGeom>
              <a:avLst/>
              <a:gdLst/>
              <a:ahLst/>
              <a:cxnLst/>
              <a:rect r="r" b="b" t="t" l="l"/>
              <a:pathLst>
                <a:path h="411861" w="399797">
                  <a:moveTo>
                    <a:pt x="399796" y="0"/>
                  </a:moveTo>
                  <a:lnTo>
                    <a:pt x="0" y="0"/>
                  </a:lnTo>
                  <a:lnTo>
                    <a:pt x="0" y="411861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130157" y="63500"/>
              <a:ext cx="399797" cy="411734"/>
            </a:xfrm>
            <a:custGeom>
              <a:avLst/>
              <a:gdLst/>
              <a:ahLst/>
              <a:cxnLst/>
              <a:rect r="r" b="b" t="t" l="l"/>
              <a:pathLst>
                <a:path h="411734" w="399797">
                  <a:moveTo>
                    <a:pt x="0" y="0"/>
                  </a:moveTo>
                  <a:lnTo>
                    <a:pt x="0" y="411734"/>
                  </a:lnTo>
                  <a:lnTo>
                    <a:pt x="399796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529953" y="475234"/>
              <a:ext cx="399796" cy="411861"/>
            </a:xfrm>
            <a:custGeom>
              <a:avLst/>
              <a:gdLst/>
              <a:ahLst/>
              <a:cxnLst/>
              <a:rect r="r" b="b" t="t" l="l"/>
              <a:pathLst>
                <a:path h="411861" w="399796">
                  <a:moveTo>
                    <a:pt x="399796" y="0"/>
                  </a:moveTo>
                  <a:lnTo>
                    <a:pt x="0" y="0"/>
                  </a:lnTo>
                  <a:lnTo>
                    <a:pt x="0" y="411861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529953" y="63500"/>
              <a:ext cx="399796" cy="411734"/>
            </a:xfrm>
            <a:custGeom>
              <a:avLst/>
              <a:gdLst/>
              <a:ahLst/>
              <a:cxnLst/>
              <a:rect r="r" b="b" t="t" l="l"/>
              <a:pathLst>
                <a:path h="411734" w="399796">
                  <a:moveTo>
                    <a:pt x="0" y="0"/>
                  </a:moveTo>
                  <a:lnTo>
                    <a:pt x="0" y="411734"/>
                  </a:lnTo>
                  <a:lnTo>
                    <a:pt x="399796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3500" y="63500"/>
              <a:ext cx="526415" cy="601599"/>
            </a:xfrm>
            <a:custGeom>
              <a:avLst/>
              <a:gdLst/>
              <a:ahLst/>
              <a:cxnLst/>
              <a:rect r="r" b="b" t="t" l="l"/>
              <a:pathLst>
                <a:path h="601599" w="526415">
                  <a:moveTo>
                    <a:pt x="451231" y="601599"/>
                  </a:moveTo>
                  <a:lnTo>
                    <a:pt x="526415" y="601599"/>
                  </a:lnTo>
                  <a:lnTo>
                    <a:pt x="526415" y="0"/>
                  </a:lnTo>
                  <a:lnTo>
                    <a:pt x="451231" y="0"/>
                  </a:lnTo>
                  <a:close/>
                  <a:moveTo>
                    <a:pt x="300863" y="0"/>
                  </a:moveTo>
                  <a:lnTo>
                    <a:pt x="376047" y="0"/>
                  </a:lnTo>
                  <a:lnTo>
                    <a:pt x="300736" y="0"/>
                  </a:lnTo>
                  <a:close/>
                  <a:moveTo>
                    <a:pt x="150368" y="0"/>
                  </a:moveTo>
                  <a:lnTo>
                    <a:pt x="225552" y="0"/>
                  </a:lnTo>
                  <a:lnTo>
                    <a:pt x="150368" y="0"/>
                  </a:lnTo>
                  <a:close/>
                  <a:moveTo>
                    <a:pt x="0" y="601599"/>
                  </a:moveTo>
                  <a:lnTo>
                    <a:pt x="75184" y="601599"/>
                  </a:lnTo>
                  <a:lnTo>
                    <a:pt x="751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139673" y="1385147"/>
            <a:ext cx="4796327" cy="4866586"/>
          </a:xfrm>
          <a:custGeom>
            <a:avLst/>
            <a:gdLst/>
            <a:ahLst/>
            <a:cxnLst/>
            <a:rect r="r" b="b" t="t" l="l"/>
            <a:pathLst>
              <a:path h="4866586" w="4796327">
                <a:moveTo>
                  <a:pt x="0" y="0"/>
                </a:moveTo>
                <a:lnTo>
                  <a:pt x="4796327" y="0"/>
                </a:lnTo>
                <a:lnTo>
                  <a:pt x="4796327" y="4866586"/>
                </a:lnTo>
                <a:lnTo>
                  <a:pt x="0" y="48665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9684001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2004" y="6929123"/>
            <a:ext cx="1428712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GESTÃO ESTRATÉGICA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19049" y="3245920"/>
            <a:ext cx="266624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56000" y="839419"/>
            <a:ext cx="4484208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Planejamento Estratégico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61683" y="1356572"/>
            <a:ext cx="3472841" cy="4818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50"/>
              </a:lnSpc>
              <a:spcBef>
                <a:spcPct val="0"/>
              </a:spcBef>
            </a:pPr>
            <a:r>
              <a:rPr lang="en-US" sz="1178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 Plano Estratégico do CRMV-AP define as diretrizes e prioridades para o exercício de 2025, orientando as ações do Conselho em benefício da sociedade, dos profissionais registrados e dos próprios servidores. Ele tem como objetivo disseminar a visão, missão e valores do CRMV-AP, garantindo que todos os atores do processo compreendam e acompanhem os objetivos institucionais.</a:t>
            </a:r>
          </a:p>
          <a:p>
            <a:pPr algn="just">
              <a:lnSpc>
                <a:spcPts val="1650"/>
              </a:lnSpc>
              <a:spcBef>
                <a:spcPct val="0"/>
              </a:spcBef>
            </a:pPr>
            <a:r>
              <a:rPr lang="en-US" sz="1178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 plano foi construído de forma participativa, envolvendo a alta administração e os colaboradores, promovendo o compromisso de todos com a execução, acompanhamento e correção das metas estabelecidas. Essa abordagem visa consolidar o CRMV-AP como uma instituição de referência, transparente e eficiente, capaz de contribuir para a transformação social.</a:t>
            </a:r>
          </a:p>
          <a:p>
            <a:pPr algn="just">
              <a:lnSpc>
                <a:spcPts val="1650"/>
              </a:lnSpc>
              <a:spcBef>
                <a:spcPct val="0"/>
              </a:spcBef>
            </a:pPr>
            <a:r>
              <a:rPr lang="en-US" sz="1178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Por meio do Plano Estratégico, o CRMV-AP busca fortalecer a governança e a gestão, aprimorando mecanismos de liderança, planejamento e controle, de forma a orientar e monitorar as ações institucionais e garantir a efetividade na prestação de serviços à sociedade e aos profissionais da Medicina Veterinária e Zootecnia.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04504" y="6742414"/>
            <a:ext cx="8093793" cy="569585"/>
            <a:chOff x="0" y="0"/>
            <a:chExt cx="8093799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1128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1" y="442595"/>
                  </a:moveTo>
                  <a:lnTo>
                    <a:pt x="221235" y="442595"/>
                  </a:lnTo>
                  <a:cubicBezTo>
                    <a:pt x="99061" y="442595"/>
                    <a:pt x="0" y="343535"/>
                    <a:pt x="0" y="221361"/>
                  </a:cubicBezTo>
                  <a:cubicBezTo>
                    <a:pt x="0" y="99187"/>
                    <a:pt x="99061" y="0"/>
                    <a:pt x="221235" y="0"/>
                  </a:cubicBezTo>
                  <a:lnTo>
                    <a:pt x="799212" y="0"/>
                  </a:lnTo>
                  <a:lnTo>
                    <a:pt x="799212" y="221234"/>
                  </a:lnTo>
                  <a:cubicBezTo>
                    <a:pt x="799212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7052439" cy="31242"/>
            </a:xfrm>
            <a:custGeom>
              <a:avLst/>
              <a:gdLst/>
              <a:ahLst/>
              <a:cxnLst/>
              <a:rect r="r" b="b" t="t" l="l"/>
              <a:pathLst>
                <a:path h="31242" w="7052439">
                  <a:moveTo>
                    <a:pt x="7036819" y="0"/>
                  </a:moveTo>
                  <a:cubicBezTo>
                    <a:pt x="7045454" y="0"/>
                    <a:pt x="7052439" y="6985"/>
                    <a:pt x="7052439" y="15621"/>
                  </a:cubicBezTo>
                  <a:cubicBezTo>
                    <a:pt x="7052439" y="24257"/>
                    <a:pt x="7045454" y="31242"/>
                    <a:pt x="703681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63503" y="-63484"/>
            <a:ext cx="10819000" cy="1057827"/>
            <a:chOff x="0" y="0"/>
            <a:chExt cx="10819003" cy="105782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0067163" y="306068"/>
              <a:ext cx="688340" cy="688209"/>
            </a:xfrm>
            <a:custGeom>
              <a:avLst/>
              <a:gdLst/>
              <a:ahLst/>
              <a:cxnLst/>
              <a:rect r="r" b="b" t="t" l="l"/>
              <a:pathLst>
                <a:path h="688209" w="688340">
                  <a:moveTo>
                    <a:pt x="0" y="688210"/>
                  </a:moveTo>
                  <a:lnTo>
                    <a:pt x="688340" y="688210"/>
                  </a:lnTo>
                  <a:lnTo>
                    <a:pt x="6883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0411333" y="650236"/>
              <a:ext cx="344170" cy="344041"/>
            </a:xfrm>
            <a:custGeom>
              <a:avLst/>
              <a:gdLst/>
              <a:ahLst/>
              <a:cxnLst/>
              <a:rect r="r" b="b" t="t" l="l"/>
              <a:pathLst>
                <a:path h="344041" w="344170">
                  <a:moveTo>
                    <a:pt x="0" y="344042"/>
                  </a:moveTo>
                  <a:lnTo>
                    <a:pt x="344169" y="344042"/>
                  </a:lnTo>
                  <a:lnTo>
                    <a:pt x="3441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067290" y="306068"/>
              <a:ext cx="344170" cy="344168"/>
            </a:xfrm>
            <a:custGeom>
              <a:avLst/>
              <a:gdLst/>
              <a:ahLst/>
              <a:cxnLst/>
              <a:rect r="r" b="b" t="t" l="l"/>
              <a:pathLst>
                <a:path h="344168" w="344170">
                  <a:moveTo>
                    <a:pt x="0" y="0"/>
                  </a:moveTo>
                  <a:lnTo>
                    <a:pt x="344170" y="0"/>
                  </a:lnTo>
                  <a:lnTo>
                    <a:pt x="344170" y="344168"/>
                  </a:lnTo>
                  <a:lnTo>
                    <a:pt x="0" y="344168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067163" y="306068"/>
              <a:ext cx="344170" cy="344168"/>
            </a:xfrm>
            <a:custGeom>
              <a:avLst/>
              <a:gdLst/>
              <a:ahLst/>
              <a:cxnLst/>
              <a:rect r="r" b="b" t="t" l="l"/>
              <a:pathLst>
                <a:path h="344168" w="344170">
                  <a:moveTo>
                    <a:pt x="0" y="0"/>
                  </a:moveTo>
                  <a:lnTo>
                    <a:pt x="344170" y="0"/>
                  </a:lnTo>
                  <a:lnTo>
                    <a:pt x="0" y="344168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067163" y="650236"/>
              <a:ext cx="344170" cy="344168"/>
            </a:xfrm>
            <a:custGeom>
              <a:avLst/>
              <a:gdLst/>
              <a:ahLst/>
              <a:cxnLst/>
              <a:rect r="r" b="b" t="t" l="l"/>
              <a:pathLst>
                <a:path h="344168" w="344170">
                  <a:moveTo>
                    <a:pt x="0" y="0"/>
                  </a:moveTo>
                  <a:lnTo>
                    <a:pt x="344170" y="0"/>
                  </a:lnTo>
                  <a:lnTo>
                    <a:pt x="344170" y="344169"/>
                  </a:lnTo>
                  <a:cubicBezTo>
                    <a:pt x="154178" y="344169"/>
                    <a:pt x="127" y="190118"/>
                    <a:pt x="127" y="0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0497439" y="392047"/>
              <a:ext cx="172085" cy="172211"/>
            </a:xfrm>
            <a:custGeom>
              <a:avLst/>
              <a:gdLst/>
              <a:ahLst/>
              <a:cxnLst/>
              <a:rect r="r" b="b" t="t" l="l"/>
              <a:pathLst>
                <a:path h="172211" w="172085">
                  <a:moveTo>
                    <a:pt x="0" y="86105"/>
                  </a:moveTo>
                  <a:cubicBezTo>
                    <a:pt x="0" y="38608"/>
                    <a:pt x="38481" y="0"/>
                    <a:pt x="86106" y="0"/>
                  </a:cubicBezTo>
                  <a:cubicBezTo>
                    <a:pt x="133731" y="0"/>
                    <a:pt x="172085" y="38481"/>
                    <a:pt x="172085" y="86105"/>
                  </a:cubicBezTo>
                  <a:cubicBezTo>
                    <a:pt x="172085" y="133730"/>
                    <a:pt x="133604" y="172211"/>
                    <a:pt x="86106" y="172211"/>
                  </a:cubicBezTo>
                  <a:cubicBezTo>
                    <a:pt x="38608" y="172211"/>
                    <a:pt x="0" y="133730"/>
                    <a:pt x="0" y="86105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3500" y="63500"/>
              <a:ext cx="10692003" cy="242569"/>
            </a:xfrm>
            <a:custGeom>
              <a:avLst/>
              <a:gdLst/>
              <a:ahLst/>
              <a:cxnLst/>
              <a:rect r="r" b="b" t="t" l="l"/>
              <a:pathLst>
                <a:path h="242569" w="10692003">
                  <a:moveTo>
                    <a:pt x="0" y="242568"/>
                  </a:moveTo>
                  <a:lnTo>
                    <a:pt x="10692003" y="242568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814405" y="2674822"/>
            <a:ext cx="6837773" cy="4183178"/>
          </a:xfrm>
          <a:custGeom>
            <a:avLst/>
            <a:gdLst/>
            <a:ahLst/>
            <a:cxnLst/>
            <a:rect r="r" b="b" t="t" l="l"/>
            <a:pathLst>
              <a:path h="4183178" w="6837773">
                <a:moveTo>
                  <a:pt x="0" y="0"/>
                </a:moveTo>
                <a:lnTo>
                  <a:pt x="6837772" y="0"/>
                </a:lnTo>
                <a:lnTo>
                  <a:pt x="6837772" y="4183178"/>
                </a:lnTo>
                <a:lnTo>
                  <a:pt x="0" y="4183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45" t="-29358" r="-2995" b="-182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681058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14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92004" y="6929123"/>
            <a:ext cx="1428712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GESTÃO ESTRATÉGICA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2004" y="762724"/>
            <a:ext cx="4484208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CADEIA DE VALOR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72948" y="1290866"/>
            <a:ext cx="8320686" cy="1525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 spc="22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Cadeia de Valor do CRMV-AP é parte integrante do Planejamento Estratégico do Conselho e funciona como uma ferramenta que mostra os principais macroprocessos — finalísticos, gerenciais e de apoio — conectados em uma lógica de causa e efeito.</a:t>
            </a:r>
          </a:p>
          <a:p>
            <a:pPr algn="just">
              <a:lnSpc>
                <a:spcPts val="1500"/>
              </a:lnSpc>
            </a:pPr>
            <a:r>
              <a:rPr lang="en-US" sz="1200" spc="22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Seu objetivo é gerar valor para os profissionais de Medicina Veterinária e Zootecnia, para a sociedade e demais partes interessadas, demonstrando de forma clara os serviços prestados pelo Conselho. A cadeia de valor apresenta visualmente os processos e fluxos de trabalho desenvolvidos, evidenciando o impacto das ações e a interação entre diferentes setores, departamentos e funções do CRMV-AP.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10219049" y="3245920"/>
            <a:ext cx="266624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04504" y="6742414"/>
            <a:ext cx="8093793" cy="569585"/>
            <a:chOff x="0" y="0"/>
            <a:chExt cx="8093799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1128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1" y="442595"/>
                  </a:moveTo>
                  <a:lnTo>
                    <a:pt x="221235" y="442595"/>
                  </a:lnTo>
                  <a:cubicBezTo>
                    <a:pt x="99061" y="442595"/>
                    <a:pt x="0" y="343535"/>
                    <a:pt x="0" y="221361"/>
                  </a:cubicBezTo>
                  <a:cubicBezTo>
                    <a:pt x="0" y="99187"/>
                    <a:pt x="99061" y="0"/>
                    <a:pt x="221235" y="0"/>
                  </a:cubicBezTo>
                  <a:lnTo>
                    <a:pt x="799212" y="0"/>
                  </a:lnTo>
                  <a:lnTo>
                    <a:pt x="799212" y="221234"/>
                  </a:lnTo>
                  <a:cubicBezTo>
                    <a:pt x="799212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7052439" cy="31242"/>
            </a:xfrm>
            <a:custGeom>
              <a:avLst/>
              <a:gdLst/>
              <a:ahLst/>
              <a:cxnLst/>
              <a:rect r="r" b="b" t="t" l="l"/>
              <a:pathLst>
                <a:path h="31242" w="7052439">
                  <a:moveTo>
                    <a:pt x="7036819" y="0"/>
                  </a:moveTo>
                  <a:cubicBezTo>
                    <a:pt x="7045454" y="0"/>
                    <a:pt x="7052439" y="6985"/>
                    <a:pt x="7052439" y="15621"/>
                  </a:cubicBezTo>
                  <a:cubicBezTo>
                    <a:pt x="7052439" y="24257"/>
                    <a:pt x="7045454" y="31242"/>
                    <a:pt x="703681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63503" y="-63484"/>
            <a:ext cx="10819000" cy="1224524"/>
            <a:chOff x="0" y="0"/>
            <a:chExt cx="10819003" cy="122452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285986" y="308610"/>
              <a:ext cx="635000" cy="634999"/>
            </a:xfrm>
            <a:custGeom>
              <a:avLst/>
              <a:gdLst/>
              <a:ahLst/>
              <a:cxnLst/>
              <a:rect r="r" b="b" t="t" l="l"/>
              <a:pathLst>
                <a:path h="634999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4999"/>
                  </a:lnTo>
                  <a:lnTo>
                    <a:pt x="0" y="634999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286113" y="308610"/>
              <a:ext cx="635000" cy="634999"/>
            </a:xfrm>
            <a:custGeom>
              <a:avLst/>
              <a:gdLst/>
              <a:ahLst/>
              <a:cxnLst/>
              <a:rect r="r" b="b" t="t" l="l"/>
              <a:pathLst>
                <a:path h="634999" w="635000">
                  <a:moveTo>
                    <a:pt x="0" y="0"/>
                  </a:moveTo>
                  <a:lnTo>
                    <a:pt x="635000" y="0"/>
                  </a:lnTo>
                  <a:lnTo>
                    <a:pt x="317500" y="634999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444736" y="308610"/>
              <a:ext cx="317500" cy="317500"/>
            </a:xfrm>
            <a:custGeom>
              <a:avLst/>
              <a:gdLst/>
              <a:ahLst/>
              <a:cxnLst/>
              <a:rect r="r" b="b" t="t" l="l"/>
              <a:pathLst>
                <a:path h="317500" w="317500">
                  <a:moveTo>
                    <a:pt x="0" y="0"/>
                  </a:moveTo>
                  <a:lnTo>
                    <a:pt x="317500" y="0"/>
                  </a:lnTo>
                  <a:lnTo>
                    <a:pt x="158750" y="317499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920986" y="308610"/>
              <a:ext cx="834517" cy="852423"/>
            </a:xfrm>
            <a:custGeom>
              <a:avLst/>
              <a:gdLst/>
              <a:ahLst/>
              <a:cxnLst/>
              <a:rect r="r" b="b" t="t" l="l"/>
              <a:pathLst>
                <a:path h="852423" w="834517">
                  <a:moveTo>
                    <a:pt x="0" y="852422"/>
                  </a:moveTo>
                  <a:lnTo>
                    <a:pt x="834517" y="852422"/>
                  </a:lnTo>
                  <a:lnTo>
                    <a:pt x="834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921113" y="308610"/>
              <a:ext cx="834390" cy="852169"/>
            </a:xfrm>
            <a:custGeom>
              <a:avLst/>
              <a:gdLst/>
              <a:ahLst/>
              <a:cxnLst/>
              <a:rect r="r" b="b" t="t" l="l"/>
              <a:pathLst>
                <a:path h="852169" w="834390">
                  <a:moveTo>
                    <a:pt x="0" y="0"/>
                  </a:moveTo>
                  <a:cubicBezTo>
                    <a:pt x="0" y="464692"/>
                    <a:pt x="371983" y="842643"/>
                    <a:pt x="834390" y="852168"/>
                  </a:cubicBezTo>
                  <a:lnTo>
                    <a:pt x="83439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0131298" y="308610"/>
              <a:ext cx="624205" cy="641857"/>
            </a:xfrm>
            <a:custGeom>
              <a:avLst/>
              <a:gdLst/>
              <a:ahLst/>
              <a:cxnLst/>
              <a:rect r="r" b="b" t="t" l="l"/>
              <a:pathLst>
                <a:path h="641857" w="624205">
                  <a:moveTo>
                    <a:pt x="0" y="0"/>
                  </a:moveTo>
                  <a:cubicBezTo>
                    <a:pt x="0" y="348614"/>
                    <a:pt x="277876" y="632332"/>
                    <a:pt x="624205" y="641857"/>
                  </a:cubicBezTo>
                  <a:lnTo>
                    <a:pt x="624205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347198" y="308610"/>
              <a:ext cx="408305" cy="425830"/>
            </a:xfrm>
            <a:custGeom>
              <a:avLst/>
              <a:gdLst/>
              <a:ahLst/>
              <a:cxnLst/>
              <a:rect r="r" b="b" t="t" l="l"/>
              <a:pathLst>
                <a:path h="425830" w="408305">
                  <a:moveTo>
                    <a:pt x="0" y="0"/>
                  </a:moveTo>
                  <a:cubicBezTo>
                    <a:pt x="0" y="229361"/>
                    <a:pt x="181229" y="416432"/>
                    <a:pt x="408305" y="425830"/>
                  </a:cubicBezTo>
                  <a:lnTo>
                    <a:pt x="408305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9675743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92004" y="6929123"/>
            <a:ext cx="1428712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GESTÃO ESTRATÉGICA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83003" y="762724"/>
            <a:ext cx="2490192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MAPA ESTRATÉGICO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19049" y="3245920"/>
            <a:ext cx="266624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535207" y="1373204"/>
            <a:ext cx="9459326" cy="4813591"/>
          </a:xfrm>
          <a:custGeom>
            <a:avLst/>
            <a:gdLst/>
            <a:ahLst/>
            <a:cxnLst/>
            <a:rect r="r" b="b" t="t" l="l"/>
            <a:pathLst>
              <a:path h="4813591" w="9459326">
                <a:moveTo>
                  <a:pt x="0" y="0"/>
                </a:moveTo>
                <a:lnTo>
                  <a:pt x="9459325" y="0"/>
                </a:lnTo>
                <a:lnTo>
                  <a:pt x="9459325" y="4813592"/>
                </a:lnTo>
                <a:lnTo>
                  <a:pt x="0" y="4813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69" t="-13989" r="-1227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6644154"/>
            <a:ext cx="979360" cy="979351"/>
            <a:chOff x="0" y="0"/>
            <a:chExt cx="979361" cy="9793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852297" cy="852298"/>
            </a:xfrm>
            <a:custGeom>
              <a:avLst/>
              <a:gdLst/>
              <a:ahLst/>
              <a:cxnLst/>
              <a:rect r="r" b="b" t="t" l="l"/>
              <a:pathLst>
                <a:path h="852298" w="852297">
                  <a:moveTo>
                    <a:pt x="0" y="0"/>
                  </a:moveTo>
                  <a:lnTo>
                    <a:pt x="0" y="852298"/>
                  </a:lnTo>
                  <a:lnTo>
                    <a:pt x="852297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63500"/>
              <a:ext cx="711581" cy="711582"/>
            </a:xfrm>
            <a:custGeom>
              <a:avLst/>
              <a:gdLst/>
              <a:ahLst/>
              <a:cxnLst/>
              <a:rect r="r" b="b" t="t" l="l"/>
              <a:pathLst>
                <a:path h="711582" w="711581">
                  <a:moveTo>
                    <a:pt x="639318" y="0"/>
                  </a:moveTo>
                  <a:lnTo>
                    <a:pt x="0" y="639319"/>
                  </a:lnTo>
                  <a:lnTo>
                    <a:pt x="0" y="711582"/>
                  </a:lnTo>
                  <a:lnTo>
                    <a:pt x="711581" y="0"/>
                  </a:lnTo>
                  <a:close/>
                  <a:moveTo>
                    <a:pt x="426212" y="0"/>
                  </a:moveTo>
                  <a:lnTo>
                    <a:pt x="0" y="426213"/>
                  </a:lnTo>
                  <a:lnTo>
                    <a:pt x="0" y="498603"/>
                  </a:lnTo>
                  <a:lnTo>
                    <a:pt x="498475" y="0"/>
                  </a:lnTo>
                  <a:close/>
                  <a:moveTo>
                    <a:pt x="213106" y="0"/>
                  </a:moveTo>
                  <a:lnTo>
                    <a:pt x="0" y="213106"/>
                  </a:lnTo>
                  <a:lnTo>
                    <a:pt x="0" y="285369"/>
                  </a:lnTo>
                  <a:lnTo>
                    <a:pt x="285369" y="0"/>
                  </a:lnTo>
                  <a:close/>
                  <a:moveTo>
                    <a:pt x="0" y="0"/>
                  </a:moveTo>
                  <a:lnTo>
                    <a:pt x="0" y="72263"/>
                  </a:lnTo>
                  <a:lnTo>
                    <a:pt x="7239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4050649" y="6218044"/>
            <a:ext cx="2284705" cy="508102"/>
            <a:chOff x="0" y="0"/>
            <a:chExt cx="2284705" cy="50810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499"/>
              <a:ext cx="2006346" cy="252982"/>
            </a:xfrm>
            <a:custGeom>
              <a:avLst/>
              <a:gdLst/>
              <a:ahLst/>
              <a:cxnLst/>
              <a:rect r="r" b="b" t="t" l="l"/>
              <a:pathLst>
                <a:path h="252982" w="2006346">
                  <a:moveTo>
                    <a:pt x="126492" y="0"/>
                  </a:moveTo>
                  <a:cubicBezTo>
                    <a:pt x="56642" y="0"/>
                    <a:pt x="0" y="56642"/>
                    <a:pt x="0" y="126491"/>
                  </a:cubicBezTo>
                  <a:cubicBezTo>
                    <a:pt x="0" y="196341"/>
                    <a:pt x="56642" y="252982"/>
                    <a:pt x="126492" y="252982"/>
                  </a:cubicBezTo>
                  <a:lnTo>
                    <a:pt x="1879854" y="252982"/>
                  </a:lnTo>
                  <a:cubicBezTo>
                    <a:pt x="1949704" y="252982"/>
                    <a:pt x="2006346" y="196341"/>
                    <a:pt x="2006346" y="126491"/>
                  </a:cubicBezTo>
                  <a:cubicBezTo>
                    <a:pt x="2006346" y="56642"/>
                    <a:pt x="1949704" y="0"/>
                    <a:pt x="1879854" y="0"/>
                  </a:cubicBezTo>
                  <a:close/>
                </a:path>
              </a:pathLst>
            </a:custGeom>
            <a:blipFill>
              <a:blip r:embed="rId2"/>
              <a:stretch>
                <a:fillRect l="-3164" t="-100648" r="-10708" b="-151294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954431" y="189845"/>
              <a:ext cx="266850" cy="254542"/>
            </a:xfrm>
            <a:custGeom>
              <a:avLst/>
              <a:gdLst/>
              <a:ahLst/>
              <a:cxnLst/>
              <a:rect r="r" b="b" t="t" l="l"/>
              <a:pathLst>
                <a:path h="254542" w="266850">
                  <a:moveTo>
                    <a:pt x="99032" y="59708"/>
                  </a:moveTo>
                  <a:lnTo>
                    <a:pt x="99921" y="59835"/>
                  </a:lnTo>
                  <a:cubicBezTo>
                    <a:pt x="103985" y="55517"/>
                    <a:pt x="109192" y="53612"/>
                    <a:pt x="115161" y="53358"/>
                  </a:cubicBezTo>
                  <a:cubicBezTo>
                    <a:pt x="117193" y="53231"/>
                    <a:pt x="119987" y="54247"/>
                    <a:pt x="121638" y="53612"/>
                  </a:cubicBezTo>
                  <a:cubicBezTo>
                    <a:pt x="122273" y="53358"/>
                    <a:pt x="126845" y="48024"/>
                    <a:pt x="128623" y="46754"/>
                  </a:cubicBezTo>
                  <a:cubicBezTo>
                    <a:pt x="135481" y="41674"/>
                    <a:pt x="143990" y="39134"/>
                    <a:pt x="152499" y="39896"/>
                  </a:cubicBezTo>
                  <a:cubicBezTo>
                    <a:pt x="178026" y="4971"/>
                    <a:pt x="206093" y="39896"/>
                    <a:pt x="223238" y="61994"/>
                  </a:cubicBezTo>
                  <a:cubicBezTo>
                    <a:pt x="256512" y="105046"/>
                    <a:pt x="280261" y="141495"/>
                    <a:pt x="258417" y="197883"/>
                  </a:cubicBezTo>
                  <a:cubicBezTo>
                    <a:pt x="238097" y="250460"/>
                    <a:pt x="189583" y="262144"/>
                    <a:pt x="138275" y="250333"/>
                  </a:cubicBezTo>
                  <a:cubicBezTo>
                    <a:pt x="113891" y="244745"/>
                    <a:pt x="55598" y="225314"/>
                    <a:pt x="38580" y="207915"/>
                  </a:cubicBezTo>
                  <a:cubicBezTo>
                    <a:pt x="14704" y="183532"/>
                    <a:pt x="35659" y="153052"/>
                    <a:pt x="65885" y="151401"/>
                  </a:cubicBezTo>
                  <a:cubicBezTo>
                    <a:pt x="68044" y="151274"/>
                    <a:pt x="70457" y="152290"/>
                    <a:pt x="72362" y="151020"/>
                  </a:cubicBezTo>
                  <a:cubicBezTo>
                    <a:pt x="56614" y="130700"/>
                    <a:pt x="43025" y="109110"/>
                    <a:pt x="27912" y="88410"/>
                  </a:cubicBezTo>
                  <a:cubicBezTo>
                    <a:pt x="18006" y="74948"/>
                    <a:pt x="1496" y="59200"/>
                    <a:pt x="99" y="41801"/>
                  </a:cubicBezTo>
                  <a:cubicBezTo>
                    <a:pt x="-1933" y="16401"/>
                    <a:pt x="27531" y="-6713"/>
                    <a:pt x="51661" y="1796"/>
                  </a:cubicBezTo>
                  <a:cubicBezTo>
                    <a:pt x="70457" y="8400"/>
                    <a:pt x="80236" y="31641"/>
                    <a:pt x="90269" y="47135"/>
                  </a:cubicBezTo>
                  <a:cubicBezTo>
                    <a:pt x="93063" y="51453"/>
                    <a:pt x="96746" y="55263"/>
                    <a:pt x="98905" y="59708"/>
                  </a:cubicBezTo>
                  <a:moveTo>
                    <a:pt x="114399" y="73297"/>
                  </a:moveTo>
                  <a:cubicBezTo>
                    <a:pt x="111986" y="76599"/>
                    <a:pt x="119352" y="88029"/>
                    <a:pt x="121257" y="91203"/>
                  </a:cubicBezTo>
                  <a:cubicBezTo>
                    <a:pt x="123543" y="95013"/>
                    <a:pt x="127734" y="98315"/>
                    <a:pt x="127480" y="103141"/>
                  </a:cubicBezTo>
                  <a:cubicBezTo>
                    <a:pt x="127226" y="110634"/>
                    <a:pt x="119225" y="115206"/>
                    <a:pt x="112748" y="111650"/>
                  </a:cubicBezTo>
                  <a:cubicBezTo>
                    <a:pt x="110843" y="110634"/>
                    <a:pt x="108303" y="106951"/>
                    <a:pt x="106906" y="105046"/>
                  </a:cubicBezTo>
                  <a:cubicBezTo>
                    <a:pt x="97508" y="92727"/>
                    <a:pt x="87475" y="77869"/>
                    <a:pt x="78458" y="65042"/>
                  </a:cubicBezTo>
                  <a:cubicBezTo>
                    <a:pt x="71092" y="54628"/>
                    <a:pt x="55979" y="23005"/>
                    <a:pt x="44295" y="20084"/>
                  </a:cubicBezTo>
                  <a:cubicBezTo>
                    <a:pt x="33119" y="17417"/>
                    <a:pt x="18641" y="29101"/>
                    <a:pt x="19530" y="40658"/>
                  </a:cubicBezTo>
                  <a:cubicBezTo>
                    <a:pt x="20292" y="50183"/>
                    <a:pt x="43660" y="76980"/>
                    <a:pt x="50518" y="86505"/>
                  </a:cubicBezTo>
                  <a:cubicBezTo>
                    <a:pt x="58011" y="96918"/>
                    <a:pt x="64869" y="107840"/>
                    <a:pt x="72235" y="118254"/>
                  </a:cubicBezTo>
                  <a:cubicBezTo>
                    <a:pt x="81506" y="131462"/>
                    <a:pt x="93190" y="145051"/>
                    <a:pt x="101572" y="158640"/>
                  </a:cubicBezTo>
                  <a:cubicBezTo>
                    <a:pt x="106652" y="166895"/>
                    <a:pt x="101699" y="176039"/>
                    <a:pt x="92047" y="174896"/>
                  </a:cubicBezTo>
                  <a:cubicBezTo>
                    <a:pt x="80109" y="173499"/>
                    <a:pt x="62329" y="166260"/>
                    <a:pt x="52423" y="176420"/>
                  </a:cubicBezTo>
                  <a:cubicBezTo>
                    <a:pt x="47978" y="180992"/>
                    <a:pt x="46073" y="186199"/>
                    <a:pt x="50137" y="191787"/>
                  </a:cubicBezTo>
                  <a:cubicBezTo>
                    <a:pt x="60170" y="205502"/>
                    <a:pt x="105128" y="219853"/>
                    <a:pt x="122146" y="225314"/>
                  </a:cubicBezTo>
                  <a:cubicBezTo>
                    <a:pt x="164691" y="238903"/>
                    <a:pt x="214983" y="244491"/>
                    <a:pt x="237335" y="196740"/>
                  </a:cubicBezTo>
                  <a:cubicBezTo>
                    <a:pt x="261719" y="144797"/>
                    <a:pt x="235557" y="109745"/>
                    <a:pt x="204569" y="70122"/>
                  </a:cubicBezTo>
                  <a:cubicBezTo>
                    <a:pt x="199489" y="63645"/>
                    <a:pt x="186662" y="47516"/>
                    <a:pt x="178915" y="45611"/>
                  </a:cubicBezTo>
                  <a:cubicBezTo>
                    <a:pt x="168374" y="42817"/>
                    <a:pt x="168755" y="56787"/>
                    <a:pt x="161643" y="59962"/>
                  </a:cubicBezTo>
                  <a:cubicBezTo>
                    <a:pt x="155420" y="62756"/>
                    <a:pt x="150213" y="56914"/>
                    <a:pt x="141831" y="61486"/>
                  </a:cubicBezTo>
                  <a:cubicBezTo>
                    <a:pt x="133449" y="66058"/>
                    <a:pt x="134338" y="77869"/>
                    <a:pt x="122400" y="75456"/>
                  </a:cubicBezTo>
                  <a:cubicBezTo>
                    <a:pt x="119733" y="74948"/>
                    <a:pt x="117193" y="72662"/>
                    <a:pt x="114272" y="73424"/>
                  </a:cubicBezTo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974176" y="209545"/>
              <a:ext cx="227262" cy="215234"/>
            </a:xfrm>
            <a:custGeom>
              <a:avLst/>
              <a:gdLst/>
              <a:ahLst/>
              <a:cxnLst/>
              <a:rect r="r" b="b" t="t" l="l"/>
              <a:pathLst>
                <a:path h="215234" w="227262">
                  <a:moveTo>
                    <a:pt x="94781" y="53597"/>
                  </a:moveTo>
                  <a:cubicBezTo>
                    <a:pt x="97702" y="52835"/>
                    <a:pt x="100242" y="55121"/>
                    <a:pt x="102909" y="55629"/>
                  </a:cubicBezTo>
                  <a:cubicBezTo>
                    <a:pt x="114720" y="58169"/>
                    <a:pt x="113958" y="46358"/>
                    <a:pt x="122213" y="41659"/>
                  </a:cubicBezTo>
                  <a:cubicBezTo>
                    <a:pt x="130468" y="36960"/>
                    <a:pt x="135802" y="42929"/>
                    <a:pt x="142025" y="40135"/>
                  </a:cubicBezTo>
                  <a:cubicBezTo>
                    <a:pt x="149137" y="36960"/>
                    <a:pt x="148629" y="22990"/>
                    <a:pt x="159297" y="25784"/>
                  </a:cubicBezTo>
                  <a:cubicBezTo>
                    <a:pt x="167044" y="27816"/>
                    <a:pt x="179871" y="43818"/>
                    <a:pt x="184951" y="50422"/>
                  </a:cubicBezTo>
                  <a:cubicBezTo>
                    <a:pt x="215939" y="90045"/>
                    <a:pt x="241974" y="125097"/>
                    <a:pt x="217717" y="177040"/>
                  </a:cubicBezTo>
                  <a:cubicBezTo>
                    <a:pt x="195365" y="224791"/>
                    <a:pt x="145073" y="219330"/>
                    <a:pt x="102528" y="205614"/>
                  </a:cubicBezTo>
                  <a:cubicBezTo>
                    <a:pt x="85510" y="200153"/>
                    <a:pt x="40552" y="185675"/>
                    <a:pt x="30519" y="172087"/>
                  </a:cubicBezTo>
                  <a:cubicBezTo>
                    <a:pt x="26455" y="166499"/>
                    <a:pt x="28360" y="161292"/>
                    <a:pt x="32805" y="156720"/>
                  </a:cubicBezTo>
                  <a:cubicBezTo>
                    <a:pt x="42711" y="146560"/>
                    <a:pt x="60491" y="153799"/>
                    <a:pt x="72429" y="155196"/>
                  </a:cubicBezTo>
                  <a:cubicBezTo>
                    <a:pt x="81954" y="156339"/>
                    <a:pt x="87034" y="147195"/>
                    <a:pt x="81954" y="138940"/>
                  </a:cubicBezTo>
                  <a:cubicBezTo>
                    <a:pt x="73572" y="125351"/>
                    <a:pt x="62015" y="111762"/>
                    <a:pt x="52744" y="98554"/>
                  </a:cubicBezTo>
                  <a:cubicBezTo>
                    <a:pt x="45378" y="88140"/>
                    <a:pt x="38520" y="77218"/>
                    <a:pt x="31027" y="66805"/>
                  </a:cubicBezTo>
                  <a:cubicBezTo>
                    <a:pt x="24169" y="57407"/>
                    <a:pt x="801" y="30610"/>
                    <a:pt x="39" y="20958"/>
                  </a:cubicBezTo>
                  <a:cubicBezTo>
                    <a:pt x="-850" y="9401"/>
                    <a:pt x="13628" y="-2283"/>
                    <a:pt x="24677" y="384"/>
                  </a:cubicBezTo>
                  <a:cubicBezTo>
                    <a:pt x="36361" y="3178"/>
                    <a:pt x="51474" y="34801"/>
                    <a:pt x="58840" y="45342"/>
                  </a:cubicBezTo>
                  <a:cubicBezTo>
                    <a:pt x="67857" y="58169"/>
                    <a:pt x="77763" y="73027"/>
                    <a:pt x="87288" y="85346"/>
                  </a:cubicBezTo>
                  <a:cubicBezTo>
                    <a:pt x="88685" y="87124"/>
                    <a:pt x="91352" y="90807"/>
                    <a:pt x="93130" y="91950"/>
                  </a:cubicBezTo>
                  <a:cubicBezTo>
                    <a:pt x="99607" y="95633"/>
                    <a:pt x="107608" y="91061"/>
                    <a:pt x="107862" y="83441"/>
                  </a:cubicBezTo>
                  <a:cubicBezTo>
                    <a:pt x="107989" y="78615"/>
                    <a:pt x="103925" y="75313"/>
                    <a:pt x="101639" y="71503"/>
                  </a:cubicBezTo>
                  <a:cubicBezTo>
                    <a:pt x="99734" y="68329"/>
                    <a:pt x="92368" y="56899"/>
                    <a:pt x="94781" y="53597"/>
                  </a:cubicBezTo>
                </a:path>
              </a:pathLst>
            </a:custGeom>
            <a:blipFill>
              <a:blip r:embed="rId2"/>
              <a:stretch>
                <a:fillRect l="-868678" t="-186154" r="-36639" b="-127512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4397909" y="5197254"/>
            <a:ext cx="2284705" cy="508111"/>
            <a:chOff x="0" y="0"/>
            <a:chExt cx="2284705" cy="50810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3500" y="63499"/>
              <a:ext cx="2006347" cy="252981"/>
            </a:xfrm>
            <a:custGeom>
              <a:avLst/>
              <a:gdLst/>
              <a:ahLst/>
              <a:cxnLst/>
              <a:rect r="r" b="b" t="t" l="l"/>
              <a:pathLst>
                <a:path h="252981" w="2006347">
                  <a:moveTo>
                    <a:pt x="126492" y="0"/>
                  </a:moveTo>
                  <a:cubicBezTo>
                    <a:pt x="56642" y="0"/>
                    <a:pt x="0" y="56642"/>
                    <a:pt x="0" y="126491"/>
                  </a:cubicBezTo>
                  <a:cubicBezTo>
                    <a:pt x="0" y="196340"/>
                    <a:pt x="56642" y="252981"/>
                    <a:pt x="126492" y="252981"/>
                  </a:cubicBezTo>
                  <a:lnTo>
                    <a:pt x="1879855" y="252981"/>
                  </a:lnTo>
                  <a:cubicBezTo>
                    <a:pt x="1949705" y="252981"/>
                    <a:pt x="2006347" y="196340"/>
                    <a:pt x="2006347" y="126491"/>
                  </a:cubicBezTo>
                  <a:cubicBezTo>
                    <a:pt x="2006347" y="56642"/>
                    <a:pt x="1949705" y="0"/>
                    <a:pt x="1879855" y="0"/>
                  </a:cubicBezTo>
                  <a:close/>
                </a:path>
              </a:pathLst>
            </a:custGeom>
            <a:blipFill>
              <a:blip r:embed="rId2"/>
              <a:stretch>
                <a:fillRect l="-3164" t="-100648" r="-10708" b="-151295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954558" y="189845"/>
              <a:ext cx="266724" cy="254542"/>
            </a:xfrm>
            <a:custGeom>
              <a:avLst/>
              <a:gdLst/>
              <a:ahLst/>
              <a:cxnLst/>
              <a:rect r="r" b="b" t="t" l="l"/>
              <a:pathLst>
                <a:path h="254542" w="266724">
                  <a:moveTo>
                    <a:pt x="98906" y="59707"/>
                  </a:moveTo>
                  <a:lnTo>
                    <a:pt x="99795" y="59834"/>
                  </a:lnTo>
                  <a:cubicBezTo>
                    <a:pt x="103859" y="55516"/>
                    <a:pt x="109066" y="53611"/>
                    <a:pt x="115035" y="53357"/>
                  </a:cubicBezTo>
                  <a:cubicBezTo>
                    <a:pt x="117067" y="53230"/>
                    <a:pt x="119861" y="54246"/>
                    <a:pt x="121512" y="53611"/>
                  </a:cubicBezTo>
                  <a:cubicBezTo>
                    <a:pt x="122147" y="53357"/>
                    <a:pt x="126719" y="48150"/>
                    <a:pt x="128497" y="46753"/>
                  </a:cubicBezTo>
                  <a:cubicBezTo>
                    <a:pt x="135355" y="41673"/>
                    <a:pt x="143864" y="39133"/>
                    <a:pt x="152373" y="39895"/>
                  </a:cubicBezTo>
                  <a:cubicBezTo>
                    <a:pt x="177900" y="4971"/>
                    <a:pt x="205967" y="39768"/>
                    <a:pt x="223112" y="61993"/>
                  </a:cubicBezTo>
                  <a:cubicBezTo>
                    <a:pt x="256386" y="105046"/>
                    <a:pt x="280135" y="141494"/>
                    <a:pt x="258291" y="197882"/>
                  </a:cubicBezTo>
                  <a:cubicBezTo>
                    <a:pt x="237971" y="250459"/>
                    <a:pt x="189457" y="262143"/>
                    <a:pt x="138149" y="250332"/>
                  </a:cubicBezTo>
                  <a:cubicBezTo>
                    <a:pt x="113765" y="244744"/>
                    <a:pt x="55472" y="225313"/>
                    <a:pt x="38454" y="207914"/>
                  </a:cubicBezTo>
                  <a:cubicBezTo>
                    <a:pt x="14578" y="183531"/>
                    <a:pt x="35533" y="153051"/>
                    <a:pt x="65759" y="151400"/>
                  </a:cubicBezTo>
                  <a:cubicBezTo>
                    <a:pt x="67918" y="151273"/>
                    <a:pt x="70331" y="152289"/>
                    <a:pt x="72363" y="151019"/>
                  </a:cubicBezTo>
                  <a:cubicBezTo>
                    <a:pt x="56615" y="130699"/>
                    <a:pt x="43026" y="109110"/>
                    <a:pt x="27913" y="88409"/>
                  </a:cubicBezTo>
                  <a:cubicBezTo>
                    <a:pt x="18007" y="74947"/>
                    <a:pt x="1497" y="59199"/>
                    <a:pt x="100" y="41800"/>
                  </a:cubicBezTo>
                  <a:cubicBezTo>
                    <a:pt x="-1932" y="16401"/>
                    <a:pt x="27532" y="-6713"/>
                    <a:pt x="51662" y="1796"/>
                  </a:cubicBezTo>
                  <a:cubicBezTo>
                    <a:pt x="70458" y="8400"/>
                    <a:pt x="80237" y="31640"/>
                    <a:pt x="90270" y="47134"/>
                  </a:cubicBezTo>
                  <a:cubicBezTo>
                    <a:pt x="93064" y="51452"/>
                    <a:pt x="96747" y="55262"/>
                    <a:pt x="98906" y="59707"/>
                  </a:cubicBezTo>
                  <a:moveTo>
                    <a:pt x="114400" y="73296"/>
                  </a:moveTo>
                  <a:cubicBezTo>
                    <a:pt x="111987" y="76598"/>
                    <a:pt x="119353" y="88028"/>
                    <a:pt x="121258" y="91203"/>
                  </a:cubicBezTo>
                  <a:cubicBezTo>
                    <a:pt x="123544" y="95013"/>
                    <a:pt x="127735" y="98315"/>
                    <a:pt x="127481" y="103141"/>
                  </a:cubicBezTo>
                  <a:cubicBezTo>
                    <a:pt x="127227" y="110634"/>
                    <a:pt x="119226" y="115205"/>
                    <a:pt x="112749" y="111650"/>
                  </a:cubicBezTo>
                  <a:cubicBezTo>
                    <a:pt x="110844" y="110634"/>
                    <a:pt x="108304" y="106951"/>
                    <a:pt x="106907" y="105046"/>
                  </a:cubicBezTo>
                  <a:cubicBezTo>
                    <a:pt x="97509" y="92727"/>
                    <a:pt x="87476" y="77995"/>
                    <a:pt x="78459" y="65041"/>
                  </a:cubicBezTo>
                  <a:cubicBezTo>
                    <a:pt x="71093" y="54627"/>
                    <a:pt x="55980" y="23005"/>
                    <a:pt x="44296" y="20084"/>
                  </a:cubicBezTo>
                  <a:cubicBezTo>
                    <a:pt x="33120" y="17290"/>
                    <a:pt x="18642" y="28973"/>
                    <a:pt x="19531" y="40657"/>
                  </a:cubicBezTo>
                  <a:cubicBezTo>
                    <a:pt x="20293" y="50309"/>
                    <a:pt x="43661" y="77106"/>
                    <a:pt x="50519" y="86504"/>
                  </a:cubicBezTo>
                  <a:cubicBezTo>
                    <a:pt x="58012" y="96918"/>
                    <a:pt x="64870" y="107840"/>
                    <a:pt x="72236" y="118253"/>
                  </a:cubicBezTo>
                  <a:cubicBezTo>
                    <a:pt x="81507" y="131461"/>
                    <a:pt x="93191" y="145050"/>
                    <a:pt x="101573" y="158639"/>
                  </a:cubicBezTo>
                  <a:cubicBezTo>
                    <a:pt x="106653" y="166767"/>
                    <a:pt x="101700" y="176038"/>
                    <a:pt x="92048" y="174895"/>
                  </a:cubicBezTo>
                  <a:cubicBezTo>
                    <a:pt x="80110" y="173498"/>
                    <a:pt x="62330" y="166259"/>
                    <a:pt x="52424" y="176419"/>
                  </a:cubicBezTo>
                  <a:cubicBezTo>
                    <a:pt x="47979" y="180991"/>
                    <a:pt x="46074" y="186198"/>
                    <a:pt x="50138" y="191786"/>
                  </a:cubicBezTo>
                  <a:cubicBezTo>
                    <a:pt x="60171" y="205501"/>
                    <a:pt x="105129" y="219852"/>
                    <a:pt x="122147" y="225313"/>
                  </a:cubicBezTo>
                  <a:cubicBezTo>
                    <a:pt x="164692" y="238902"/>
                    <a:pt x="214984" y="244490"/>
                    <a:pt x="237336" y="196739"/>
                  </a:cubicBezTo>
                  <a:cubicBezTo>
                    <a:pt x="261593" y="144796"/>
                    <a:pt x="235558" y="109745"/>
                    <a:pt x="204570" y="70121"/>
                  </a:cubicBezTo>
                  <a:cubicBezTo>
                    <a:pt x="199490" y="63644"/>
                    <a:pt x="186663" y="47515"/>
                    <a:pt x="178916" y="45610"/>
                  </a:cubicBezTo>
                  <a:cubicBezTo>
                    <a:pt x="168248" y="42816"/>
                    <a:pt x="168756" y="56786"/>
                    <a:pt x="161644" y="59961"/>
                  </a:cubicBezTo>
                  <a:cubicBezTo>
                    <a:pt x="155421" y="62755"/>
                    <a:pt x="150214" y="56786"/>
                    <a:pt x="141832" y="61485"/>
                  </a:cubicBezTo>
                  <a:cubicBezTo>
                    <a:pt x="133450" y="66184"/>
                    <a:pt x="134339" y="77868"/>
                    <a:pt x="122401" y="75455"/>
                  </a:cubicBezTo>
                  <a:cubicBezTo>
                    <a:pt x="119734" y="74947"/>
                    <a:pt x="117194" y="72661"/>
                    <a:pt x="114273" y="73423"/>
                  </a:cubicBezTo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974177" y="209544"/>
              <a:ext cx="227389" cy="215233"/>
            </a:xfrm>
            <a:custGeom>
              <a:avLst/>
              <a:gdLst/>
              <a:ahLst/>
              <a:cxnLst/>
              <a:rect r="r" b="b" t="t" l="l"/>
              <a:pathLst>
                <a:path h="215233" w="227389">
                  <a:moveTo>
                    <a:pt x="94781" y="53597"/>
                  </a:moveTo>
                  <a:cubicBezTo>
                    <a:pt x="97702" y="52835"/>
                    <a:pt x="100242" y="55121"/>
                    <a:pt x="102909" y="55629"/>
                  </a:cubicBezTo>
                  <a:cubicBezTo>
                    <a:pt x="114720" y="58169"/>
                    <a:pt x="113958" y="46358"/>
                    <a:pt x="122340" y="41659"/>
                  </a:cubicBezTo>
                  <a:cubicBezTo>
                    <a:pt x="130722" y="36960"/>
                    <a:pt x="135929" y="42929"/>
                    <a:pt x="142152" y="40135"/>
                  </a:cubicBezTo>
                  <a:cubicBezTo>
                    <a:pt x="149264" y="36960"/>
                    <a:pt x="148756" y="22990"/>
                    <a:pt x="159424" y="25784"/>
                  </a:cubicBezTo>
                  <a:cubicBezTo>
                    <a:pt x="167171" y="27816"/>
                    <a:pt x="179998" y="43818"/>
                    <a:pt x="185078" y="50422"/>
                  </a:cubicBezTo>
                  <a:cubicBezTo>
                    <a:pt x="216066" y="90046"/>
                    <a:pt x="242101" y="125097"/>
                    <a:pt x="217844" y="177040"/>
                  </a:cubicBezTo>
                  <a:cubicBezTo>
                    <a:pt x="195492" y="224791"/>
                    <a:pt x="145200" y="219330"/>
                    <a:pt x="102655" y="205614"/>
                  </a:cubicBezTo>
                  <a:cubicBezTo>
                    <a:pt x="85637" y="200153"/>
                    <a:pt x="40679" y="185675"/>
                    <a:pt x="30646" y="172087"/>
                  </a:cubicBezTo>
                  <a:cubicBezTo>
                    <a:pt x="26582" y="166499"/>
                    <a:pt x="28487" y="161292"/>
                    <a:pt x="32932" y="156720"/>
                  </a:cubicBezTo>
                  <a:cubicBezTo>
                    <a:pt x="42838" y="146560"/>
                    <a:pt x="60618" y="153799"/>
                    <a:pt x="72556" y="155196"/>
                  </a:cubicBezTo>
                  <a:cubicBezTo>
                    <a:pt x="82081" y="156339"/>
                    <a:pt x="87034" y="147195"/>
                    <a:pt x="82081" y="138940"/>
                  </a:cubicBezTo>
                  <a:cubicBezTo>
                    <a:pt x="73699" y="125351"/>
                    <a:pt x="62142" y="111762"/>
                    <a:pt x="52744" y="98554"/>
                  </a:cubicBezTo>
                  <a:cubicBezTo>
                    <a:pt x="45378" y="88141"/>
                    <a:pt x="38520" y="77219"/>
                    <a:pt x="31027" y="66805"/>
                  </a:cubicBezTo>
                  <a:cubicBezTo>
                    <a:pt x="24169" y="57407"/>
                    <a:pt x="801" y="30610"/>
                    <a:pt x="39" y="20958"/>
                  </a:cubicBezTo>
                  <a:cubicBezTo>
                    <a:pt x="-850" y="9401"/>
                    <a:pt x="13628" y="-2282"/>
                    <a:pt x="24804" y="385"/>
                  </a:cubicBezTo>
                  <a:cubicBezTo>
                    <a:pt x="36488" y="3306"/>
                    <a:pt x="51601" y="34928"/>
                    <a:pt x="58967" y="45342"/>
                  </a:cubicBezTo>
                  <a:cubicBezTo>
                    <a:pt x="67984" y="58169"/>
                    <a:pt x="77890" y="73028"/>
                    <a:pt x="87288" y="85347"/>
                  </a:cubicBezTo>
                  <a:cubicBezTo>
                    <a:pt x="88685" y="87252"/>
                    <a:pt x="91352" y="90808"/>
                    <a:pt x="93130" y="91951"/>
                  </a:cubicBezTo>
                  <a:cubicBezTo>
                    <a:pt x="99607" y="95633"/>
                    <a:pt x="107608" y="91062"/>
                    <a:pt x="107862" y="83442"/>
                  </a:cubicBezTo>
                  <a:cubicBezTo>
                    <a:pt x="107989" y="78616"/>
                    <a:pt x="103925" y="75314"/>
                    <a:pt x="101639" y="71504"/>
                  </a:cubicBezTo>
                  <a:cubicBezTo>
                    <a:pt x="99734" y="68329"/>
                    <a:pt x="92368" y="56899"/>
                    <a:pt x="94781" y="53597"/>
                  </a:cubicBezTo>
                </a:path>
              </a:pathLst>
            </a:custGeom>
            <a:blipFill>
              <a:blip r:embed="rId2"/>
              <a:stretch>
                <a:fillRect l="-868192" t="-186154" r="-36561" b="-127513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2204504" y="6742414"/>
            <a:ext cx="8093793" cy="569585"/>
            <a:chOff x="0" y="0"/>
            <a:chExt cx="8093799" cy="56958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231128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1" y="442595"/>
                  </a:moveTo>
                  <a:lnTo>
                    <a:pt x="221235" y="442595"/>
                  </a:lnTo>
                  <a:cubicBezTo>
                    <a:pt x="99061" y="442595"/>
                    <a:pt x="0" y="343535"/>
                    <a:pt x="0" y="221361"/>
                  </a:cubicBezTo>
                  <a:cubicBezTo>
                    <a:pt x="0" y="99187"/>
                    <a:pt x="99061" y="0"/>
                    <a:pt x="221235" y="0"/>
                  </a:cubicBezTo>
                  <a:lnTo>
                    <a:pt x="799212" y="0"/>
                  </a:lnTo>
                  <a:lnTo>
                    <a:pt x="799212" y="221234"/>
                  </a:lnTo>
                  <a:cubicBezTo>
                    <a:pt x="799212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63500" y="276860"/>
              <a:ext cx="7052439" cy="31242"/>
            </a:xfrm>
            <a:custGeom>
              <a:avLst/>
              <a:gdLst/>
              <a:ahLst/>
              <a:cxnLst/>
              <a:rect r="r" b="b" t="t" l="l"/>
              <a:pathLst>
                <a:path h="31242" w="7052439">
                  <a:moveTo>
                    <a:pt x="7036819" y="0"/>
                  </a:moveTo>
                  <a:cubicBezTo>
                    <a:pt x="7045454" y="0"/>
                    <a:pt x="7052439" y="6985"/>
                    <a:pt x="7052439" y="15621"/>
                  </a:cubicBezTo>
                  <a:cubicBezTo>
                    <a:pt x="7052439" y="24257"/>
                    <a:pt x="7045454" y="31242"/>
                    <a:pt x="703681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-63503" y="-63484"/>
            <a:ext cx="10819000" cy="1187196"/>
            <a:chOff x="0" y="0"/>
            <a:chExt cx="10819003" cy="118719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706991" y="75184"/>
              <a:ext cx="1048512" cy="1048512"/>
            </a:xfrm>
            <a:custGeom>
              <a:avLst/>
              <a:gdLst/>
              <a:ahLst/>
              <a:cxnLst/>
              <a:rect r="r" b="b" t="t" l="l"/>
              <a:pathLst>
                <a:path h="1048512" w="1048512">
                  <a:moveTo>
                    <a:pt x="0" y="1048512"/>
                  </a:moveTo>
                  <a:lnTo>
                    <a:pt x="1048512" y="1048512"/>
                  </a:lnTo>
                  <a:lnTo>
                    <a:pt x="1048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0231247" y="75184"/>
              <a:ext cx="524256" cy="524256"/>
            </a:xfrm>
            <a:custGeom>
              <a:avLst/>
              <a:gdLst/>
              <a:ahLst/>
              <a:cxnLst/>
              <a:rect r="r" b="b" t="t" l="l"/>
              <a:pathLst>
                <a:path h="524256" w="524256">
                  <a:moveTo>
                    <a:pt x="0" y="0"/>
                  </a:moveTo>
                  <a:cubicBezTo>
                    <a:pt x="289560" y="0"/>
                    <a:pt x="524256" y="234696"/>
                    <a:pt x="524256" y="524256"/>
                  </a:cubicBezTo>
                  <a:cubicBezTo>
                    <a:pt x="234696" y="524256"/>
                    <a:pt x="0" y="289560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9706991" y="75184"/>
              <a:ext cx="524256" cy="524256"/>
            </a:xfrm>
            <a:custGeom>
              <a:avLst/>
              <a:gdLst/>
              <a:ahLst/>
              <a:cxnLst/>
              <a:rect r="r" b="b" t="t" l="l"/>
              <a:pathLst>
                <a:path h="524256" w="524256">
                  <a:moveTo>
                    <a:pt x="0" y="524256"/>
                  </a:moveTo>
                  <a:cubicBezTo>
                    <a:pt x="0" y="234696"/>
                    <a:pt x="234696" y="0"/>
                    <a:pt x="524257" y="0"/>
                  </a:cubicBezTo>
                  <a:cubicBezTo>
                    <a:pt x="524257" y="289560"/>
                    <a:pt x="289560" y="524256"/>
                    <a:pt x="0" y="524256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0231247" y="599440"/>
              <a:ext cx="524256" cy="524256"/>
            </a:xfrm>
            <a:custGeom>
              <a:avLst/>
              <a:gdLst/>
              <a:ahLst/>
              <a:cxnLst/>
              <a:rect r="r" b="b" t="t" l="l"/>
              <a:pathLst>
                <a:path h="524256" w="524256">
                  <a:moveTo>
                    <a:pt x="0" y="0"/>
                  </a:moveTo>
                  <a:cubicBezTo>
                    <a:pt x="289560" y="0"/>
                    <a:pt x="524256" y="234696"/>
                    <a:pt x="524256" y="524256"/>
                  </a:cubicBezTo>
                  <a:cubicBezTo>
                    <a:pt x="234696" y="524256"/>
                    <a:pt x="0" y="289560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9706991" y="599440"/>
              <a:ext cx="524256" cy="524256"/>
            </a:xfrm>
            <a:custGeom>
              <a:avLst/>
              <a:gdLst/>
              <a:ahLst/>
              <a:cxnLst/>
              <a:rect r="r" b="b" t="t" l="l"/>
              <a:pathLst>
                <a:path h="524256" w="524256">
                  <a:moveTo>
                    <a:pt x="0" y="524256"/>
                  </a:moveTo>
                  <a:cubicBezTo>
                    <a:pt x="0" y="234696"/>
                    <a:pt x="234696" y="0"/>
                    <a:pt x="524257" y="0"/>
                  </a:cubicBezTo>
                  <a:cubicBezTo>
                    <a:pt x="524257" y="289560"/>
                    <a:pt x="289560" y="524256"/>
                    <a:pt x="0" y="524256"/>
                  </a:cubicBezTo>
                </a:path>
              </a:pathLst>
            </a:custGeom>
            <a:solidFill>
              <a:srgbClr val="DFFFFF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3690620" y="5009982"/>
            <a:ext cx="3215964" cy="1794018"/>
            <a:chOff x="0" y="0"/>
            <a:chExt cx="1152529" cy="642936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152529" cy="642936"/>
            </a:xfrm>
            <a:custGeom>
              <a:avLst/>
              <a:gdLst/>
              <a:ahLst/>
              <a:cxnLst/>
              <a:rect r="r" b="b" t="t" l="l"/>
              <a:pathLst>
                <a:path h="642936" w="1152529">
                  <a:moveTo>
                    <a:pt x="0" y="0"/>
                  </a:moveTo>
                  <a:lnTo>
                    <a:pt x="1152529" y="0"/>
                  </a:lnTo>
                  <a:lnTo>
                    <a:pt x="1152529" y="642936"/>
                  </a:lnTo>
                  <a:lnTo>
                    <a:pt x="0" y="6429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19050"/>
              <a:ext cx="1152529" cy="6619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70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9633928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16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92004" y="6929123"/>
            <a:ext cx="1428712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GESTÃO ESTRATÉGICA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15857" y="1586165"/>
            <a:ext cx="2944292" cy="4764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1. Fortalecer a valorização e o reconhecimento profissional 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Promover a valorização da Medicina Veterinária e da Zootecnia perante a sociedade, ampliando a visibilidade e a credibilidade das profissões.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2. Aprimorar a governança e a gestão institucional</a:t>
            </a:r>
          </a:p>
          <a:p>
            <a:pPr algn="just">
              <a:lnSpc>
                <a:spcPts val="1537"/>
              </a:lnSpc>
            </a:pPr>
            <a:r>
              <a:rPr lang="en-US" sz="123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Modernizar processos, reavaliar normas e fortalecer a gestão estratégica, garantindo maior eficiência, transparência e tempestividade nas ações do Conselho.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3. Fortalecer a fiscalização e o controle do exercício profissional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Aprimorar e subsidiar as ações de fiscalização, assegurando o cumprimento das normas e a proteção da sociedade.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4. Desenvolver e valorizar pessoas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Aprimorar a estrutura de pessoal, promover a gestão por competências e desempenho, e atrair e reter colaboradores qualificados e comprometidos.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15857" y="834099"/>
            <a:ext cx="1966160" cy="56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OBJETIVOS ESTRATÉGICOS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428819" y="5246904"/>
            <a:ext cx="1714202" cy="190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2"/>
              </a:lnSpc>
            </a:pPr>
            <a:r>
              <a:rPr lang="en-US" b="true" sz="1137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3" tooltip="https://www.cfmv.gov.br/wp-content/uploads/2025/02/Objetivos_Estrategicos.pdf"/>
              </a:rPr>
              <a:t>Clique aqui para consultar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219049" y="3245920"/>
            <a:ext cx="266624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CAP. 2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SUMÁRIO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4137230" y="1535804"/>
            <a:ext cx="2769354" cy="362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5. Melhorar a infraestrutura e os recursos instituciona</a:t>
            </a: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is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Garantir infraestrutura física e tecnológica adequada para o pleno funcionamento das atividades do CRMV-AP.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6. Fortalecer a comunicação e a transparência institucional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Aprimorar a comunicação interna e externa, ampliando a divulgação das ações e fortalecendo o controle interno.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7. Ampliar a integração institucional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Fortalecer o relacionamento e o intercâmbio de informações com o CFMV e outros CRMVs, promovendo atuação integrada no Sistema.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39" id="39"/>
          <p:cNvSpPr txBox="true"/>
          <p:nvPr/>
        </p:nvSpPr>
        <p:spPr>
          <a:xfrm rot="0">
            <a:off x="7182809" y="1535804"/>
            <a:ext cx="2753191" cy="2668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8. Aprimorar a gestão est</a:t>
            </a: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ratégica e o planejamento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Fortalecer o planejamento institucional, integrando orçamento, planos e gestão da informação para melhoria dos resultados.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9. Aperfeiçoar a gestão administrativa e de recursos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Melhorar a gestão de contratos, aquisições, conhecimento e informações gerenciais, garantindo maior eficiência no uso dos recursos públicos.</a:t>
            </a:r>
          </a:p>
          <a:p>
            <a:pPr algn="just">
              <a:lnSpc>
                <a:spcPts val="1500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04504" y="6742414"/>
            <a:ext cx="8093793" cy="569585"/>
            <a:chOff x="0" y="0"/>
            <a:chExt cx="8093799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1128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1" y="442595"/>
                  </a:moveTo>
                  <a:lnTo>
                    <a:pt x="221235" y="442595"/>
                  </a:lnTo>
                  <a:cubicBezTo>
                    <a:pt x="99061" y="442595"/>
                    <a:pt x="0" y="343535"/>
                    <a:pt x="0" y="221361"/>
                  </a:cubicBezTo>
                  <a:cubicBezTo>
                    <a:pt x="0" y="99187"/>
                    <a:pt x="99061" y="0"/>
                    <a:pt x="221235" y="0"/>
                  </a:cubicBezTo>
                  <a:lnTo>
                    <a:pt x="799212" y="0"/>
                  </a:lnTo>
                  <a:lnTo>
                    <a:pt x="799212" y="221234"/>
                  </a:lnTo>
                  <a:cubicBezTo>
                    <a:pt x="799212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7052439" cy="31242"/>
            </a:xfrm>
            <a:custGeom>
              <a:avLst/>
              <a:gdLst/>
              <a:ahLst/>
              <a:cxnLst/>
              <a:rect r="r" b="b" t="t" l="l"/>
              <a:pathLst>
                <a:path h="31242" w="7052439">
                  <a:moveTo>
                    <a:pt x="7036819" y="0"/>
                  </a:moveTo>
                  <a:cubicBezTo>
                    <a:pt x="7045454" y="0"/>
                    <a:pt x="7052439" y="6985"/>
                    <a:pt x="7052439" y="15621"/>
                  </a:cubicBezTo>
                  <a:cubicBezTo>
                    <a:pt x="7052439" y="24257"/>
                    <a:pt x="7045454" y="31242"/>
                    <a:pt x="703681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3503" y="-63484"/>
            <a:ext cx="10819000" cy="1535944"/>
            <a:chOff x="0" y="0"/>
            <a:chExt cx="10819003" cy="15359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10692003" cy="242569"/>
            </a:xfrm>
            <a:custGeom>
              <a:avLst/>
              <a:gdLst/>
              <a:ahLst/>
              <a:cxnLst/>
              <a:rect r="r" b="b" t="t" l="l"/>
              <a:pathLst>
                <a:path h="242569" w="10692003">
                  <a:moveTo>
                    <a:pt x="0" y="242569"/>
                  </a:moveTo>
                  <a:lnTo>
                    <a:pt x="10692003" y="242569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0051034" y="63500"/>
              <a:ext cx="704469" cy="1408933"/>
            </a:xfrm>
            <a:custGeom>
              <a:avLst/>
              <a:gdLst/>
              <a:ahLst/>
              <a:cxnLst/>
              <a:rect r="r" b="b" t="t" l="l"/>
              <a:pathLst>
                <a:path h="1408933" w="704469">
                  <a:moveTo>
                    <a:pt x="0" y="1408933"/>
                  </a:moveTo>
                  <a:lnTo>
                    <a:pt x="704469" y="1408933"/>
                  </a:lnTo>
                  <a:lnTo>
                    <a:pt x="7044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051034" y="767966"/>
              <a:ext cx="704469" cy="704466"/>
            </a:xfrm>
            <a:custGeom>
              <a:avLst/>
              <a:gdLst/>
              <a:ahLst/>
              <a:cxnLst/>
              <a:rect r="r" b="b" t="t" l="l"/>
              <a:pathLst>
                <a:path h="704466" w="704469">
                  <a:moveTo>
                    <a:pt x="0" y="0"/>
                  </a:moveTo>
                  <a:lnTo>
                    <a:pt x="704469" y="704467"/>
                  </a:lnTo>
                  <a:lnTo>
                    <a:pt x="704469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192385" y="205485"/>
              <a:ext cx="416941" cy="416812"/>
            </a:xfrm>
            <a:custGeom>
              <a:avLst/>
              <a:gdLst/>
              <a:ahLst/>
              <a:cxnLst/>
              <a:rect r="r" b="b" t="t" l="l"/>
              <a:pathLst>
                <a:path h="416812" w="416941">
                  <a:moveTo>
                    <a:pt x="416941" y="208407"/>
                  </a:moveTo>
                  <a:lnTo>
                    <a:pt x="208534" y="0"/>
                  </a:lnTo>
                  <a:lnTo>
                    <a:pt x="0" y="208407"/>
                  </a:lnTo>
                  <a:lnTo>
                    <a:pt x="208407" y="416813"/>
                  </a:lnTo>
                  <a:close/>
                </a:path>
              </a:pathLst>
            </a:custGeom>
            <a:solidFill>
              <a:srgbClr val="00B9A1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174084" y="1400892"/>
            <a:ext cx="8185662" cy="5457108"/>
          </a:xfrm>
          <a:custGeom>
            <a:avLst/>
            <a:gdLst/>
            <a:ahLst/>
            <a:cxnLst/>
            <a:rect r="r" b="b" t="t" l="l"/>
            <a:pathLst>
              <a:path h="5457108" w="8185662">
                <a:moveTo>
                  <a:pt x="0" y="0"/>
                </a:moveTo>
                <a:lnTo>
                  <a:pt x="8185663" y="0"/>
                </a:lnTo>
                <a:lnTo>
                  <a:pt x="8185663" y="5457108"/>
                </a:lnTo>
                <a:lnTo>
                  <a:pt x="0" y="5457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9677848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17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92004" y="6929123"/>
            <a:ext cx="1428712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GESTÃO ESTRATÉGICA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65000" y="954872"/>
            <a:ext cx="4501915" cy="74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PROJETOS (METAS E INDICADORES)</a:t>
            </a:r>
          </a:p>
          <a:p>
            <a:pPr algn="just">
              <a:lnSpc>
                <a:spcPts val="2200"/>
              </a:lnSpc>
            </a:pP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0219049" y="3245920"/>
            <a:ext cx="266624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90650" y="3850157"/>
            <a:ext cx="602847" cy="111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2"/>
              </a:lnSpc>
            </a:pPr>
            <a:r>
              <a:rPr lang="en-US" sz="60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Total de Projetos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04504" y="6742414"/>
            <a:ext cx="8093793" cy="569585"/>
            <a:chOff x="0" y="0"/>
            <a:chExt cx="8093799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1128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1" y="442595"/>
                  </a:moveTo>
                  <a:lnTo>
                    <a:pt x="221235" y="442595"/>
                  </a:lnTo>
                  <a:cubicBezTo>
                    <a:pt x="99061" y="442595"/>
                    <a:pt x="0" y="343535"/>
                    <a:pt x="0" y="221361"/>
                  </a:cubicBezTo>
                  <a:cubicBezTo>
                    <a:pt x="0" y="99187"/>
                    <a:pt x="99061" y="0"/>
                    <a:pt x="221235" y="0"/>
                  </a:cubicBezTo>
                  <a:lnTo>
                    <a:pt x="799212" y="0"/>
                  </a:lnTo>
                  <a:lnTo>
                    <a:pt x="799212" y="221234"/>
                  </a:lnTo>
                  <a:cubicBezTo>
                    <a:pt x="799212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7052439" cy="31242"/>
            </a:xfrm>
            <a:custGeom>
              <a:avLst/>
              <a:gdLst/>
              <a:ahLst/>
              <a:cxnLst/>
              <a:rect r="r" b="b" t="t" l="l"/>
              <a:pathLst>
                <a:path h="31242" w="7052439">
                  <a:moveTo>
                    <a:pt x="7036819" y="0"/>
                  </a:moveTo>
                  <a:cubicBezTo>
                    <a:pt x="7045454" y="0"/>
                    <a:pt x="7052439" y="6985"/>
                    <a:pt x="7052439" y="15621"/>
                  </a:cubicBezTo>
                  <a:cubicBezTo>
                    <a:pt x="7052439" y="24257"/>
                    <a:pt x="7045454" y="31242"/>
                    <a:pt x="703681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63503" y="-63484"/>
            <a:ext cx="10819000" cy="1125950"/>
            <a:chOff x="0" y="0"/>
            <a:chExt cx="10819003" cy="112594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3500" y="63500"/>
              <a:ext cx="10692003" cy="242569"/>
            </a:xfrm>
            <a:custGeom>
              <a:avLst/>
              <a:gdLst/>
              <a:ahLst/>
              <a:cxnLst/>
              <a:rect r="r" b="b" t="t" l="l"/>
              <a:pathLst>
                <a:path h="242569" w="10692003">
                  <a:moveTo>
                    <a:pt x="0" y="242569"/>
                  </a:moveTo>
                  <a:lnTo>
                    <a:pt x="10692003" y="242569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242933" y="306196"/>
              <a:ext cx="756286" cy="756282"/>
            </a:xfrm>
            <a:custGeom>
              <a:avLst/>
              <a:gdLst/>
              <a:ahLst/>
              <a:cxnLst/>
              <a:rect r="r" b="b" t="t" l="l"/>
              <a:pathLst>
                <a:path h="756282" w="756286">
                  <a:moveTo>
                    <a:pt x="756285" y="756282"/>
                  </a:moveTo>
                  <a:lnTo>
                    <a:pt x="0" y="756282"/>
                  </a:lnTo>
                  <a:lnTo>
                    <a:pt x="0" y="0"/>
                  </a:lnTo>
                  <a:lnTo>
                    <a:pt x="756285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242933" y="306196"/>
              <a:ext cx="756285" cy="756282"/>
            </a:xfrm>
            <a:custGeom>
              <a:avLst/>
              <a:gdLst/>
              <a:ahLst/>
              <a:cxnLst/>
              <a:rect r="r" b="b" t="t" l="l"/>
              <a:pathLst>
                <a:path h="756282" w="756285">
                  <a:moveTo>
                    <a:pt x="0" y="756282"/>
                  </a:moveTo>
                  <a:lnTo>
                    <a:pt x="0" y="0"/>
                  </a:lnTo>
                  <a:lnTo>
                    <a:pt x="756285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242933" y="306069"/>
              <a:ext cx="631444" cy="631442"/>
            </a:xfrm>
            <a:custGeom>
              <a:avLst/>
              <a:gdLst/>
              <a:ahLst/>
              <a:cxnLst/>
              <a:rect r="r" b="b" t="t" l="l"/>
              <a:pathLst>
                <a:path h="631442" w="631444">
                  <a:moveTo>
                    <a:pt x="189103" y="127"/>
                  </a:moveTo>
                  <a:lnTo>
                    <a:pt x="0" y="189229"/>
                  </a:lnTo>
                  <a:lnTo>
                    <a:pt x="0" y="253364"/>
                  </a:lnTo>
                  <a:lnTo>
                    <a:pt x="253238" y="127"/>
                  </a:lnTo>
                  <a:close/>
                  <a:moveTo>
                    <a:pt x="64135" y="127"/>
                  </a:moveTo>
                  <a:lnTo>
                    <a:pt x="64135" y="64262"/>
                  </a:lnTo>
                  <a:lnTo>
                    <a:pt x="128269" y="127"/>
                  </a:lnTo>
                  <a:close/>
                  <a:moveTo>
                    <a:pt x="506349" y="127"/>
                  </a:moveTo>
                  <a:lnTo>
                    <a:pt x="0" y="378204"/>
                  </a:lnTo>
                  <a:lnTo>
                    <a:pt x="0" y="442339"/>
                  </a:lnTo>
                  <a:lnTo>
                    <a:pt x="442341" y="0"/>
                  </a:lnTo>
                  <a:close/>
                  <a:moveTo>
                    <a:pt x="631444" y="0"/>
                  </a:moveTo>
                  <a:lnTo>
                    <a:pt x="0" y="567307"/>
                  </a:lnTo>
                  <a:lnTo>
                    <a:pt x="0" y="631441"/>
                  </a:lnTo>
                  <a:lnTo>
                    <a:pt x="631317" y="127"/>
                  </a:lnTo>
                  <a:close/>
                </a:path>
              </a:pathLst>
            </a:custGeom>
            <a:solidFill>
              <a:srgbClr val="F9EBD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999218" y="306069"/>
              <a:ext cx="756285" cy="756155"/>
            </a:xfrm>
            <a:custGeom>
              <a:avLst/>
              <a:gdLst/>
              <a:ahLst/>
              <a:cxnLst/>
              <a:rect r="r" b="b" t="t" l="l"/>
              <a:pathLst>
                <a:path h="756155" w="756285">
                  <a:moveTo>
                    <a:pt x="0" y="756155"/>
                  </a:moveTo>
                  <a:lnTo>
                    <a:pt x="756285" y="756155"/>
                  </a:lnTo>
                  <a:lnTo>
                    <a:pt x="7562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0377424" y="306069"/>
              <a:ext cx="378079" cy="378078"/>
            </a:xfrm>
            <a:custGeom>
              <a:avLst/>
              <a:gdLst/>
              <a:ahLst/>
              <a:cxnLst/>
              <a:rect r="r" b="b" t="t" l="l"/>
              <a:pathLst>
                <a:path h="378078" w="378079">
                  <a:moveTo>
                    <a:pt x="0" y="0"/>
                  </a:moveTo>
                  <a:cubicBezTo>
                    <a:pt x="208788" y="0"/>
                    <a:pt x="378079" y="169290"/>
                    <a:pt x="378079" y="378077"/>
                  </a:cubicBezTo>
                  <a:cubicBezTo>
                    <a:pt x="169291" y="378077"/>
                    <a:pt x="0" y="208787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9999218" y="306069"/>
              <a:ext cx="378079" cy="378078"/>
            </a:xfrm>
            <a:custGeom>
              <a:avLst/>
              <a:gdLst/>
              <a:ahLst/>
              <a:cxnLst/>
              <a:rect r="r" b="b" t="t" l="l"/>
              <a:pathLst>
                <a:path h="378078" w="378079">
                  <a:moveTo>
                    <a:pt x="0" y="378077"/>
                  </a:moveTo>
                  <a:cubicBezTo>
                    <a:pt x="0" y="169290"/>
                    <a:pt x="169292" y="0"/>
                    <a:pt x="378080" y="0"/>
                  </a:cubicBezTo>
                  <a:cubicBezTo>
                    <a:pt x="378080" y="208787"/>
                    <a:pt x="208788" y="378077"/>
                    <a:pt x="0" y="378077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377424" y="684146"/>
              <a:ext cx="378079" cy="378078"/>
            </a:xfrm>
            <a:custGeom>
              <a:avLst/>
              <a:gdLst/>
              <a:ahLst/>
              <a:cxnLst/>
              <a:rect r="r" b="b" t="t" l="l"/>
              <a:pathLst>
                <a:path h="378078" w="378079">
                  <a:moveTo>
                    <a:pt x="0" y="0"/>
                  </a:moveTo>
                  <a:cubicBezTo>
                    <a:pt x="208788" y="0"/>
                    <a:pt x="378079" y="169291"/>
                    <a:pt x="378079" y="378078"/>
                  </a:cubicBezTo>
                  <a:cubicBezTo>
                    <a:pt x="169291" y="378078"/>
                    <a:pt x="0" y="208787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999218" y="684146"/>
              <a:ext cx="378079" cy="378078"/>
            </a:xfrm>
            <a:custGeom>
              <a:avLst/>
              <a:gdLst/>
              <a:ahLst/>
              <a:cxnLst/>
              <a:rect r="r" b="b" t="t" l="l"/>
              <a:pathLst>
                <a:path h="378078" w="378079">
                  <a:moveTo>
                    <a:pt x="0" y="378078"/>
                  </a:moveTo>
                  <a:cubicBezTo>
                    <a:pt x="0" y="169291"/>
                    <a:pt x="169292" y="0"/>
                    <a:pt x="378080" y="0"/>
                  </a:cubicBezTo>
                  <a:cubicBezTo>
                    <a:pt x="378080" y="208787"/>
                    <a:pt x="208788" y="378078"/>
                    <a:pt x="0" y="378078"/>
                  </a:cubicBezTo>
                </a:path>
              </a:pathLst>
            </a:custGeom>
            <a:solidFill>
              <a:srgbClr val="DFFFF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6054919" y="1396020"/>
            <a:ext cx="3317447" cy="3232524"/>
          </a:xfrm>
          <a:custGeom>
            <a:avLst/>
            <a:gdLst/>
            <a:ahLst/>
            <a:cxnLst/>
            <a:rect r="r" b="b" t="t" l="l"/>
            <a:pathLst>
              <a:path h="3232524" w="3317447">
                <a:moveTo>
                  <a:pt x="0" y="0"/>
                </a:moveTo>
                <a:lnTo>
                  <a:pt x="3317447" y="0"/>
                </a:lnTo>
                <a:lnTo>
                  <a:pt x="3317447" y="3232524"/>
                </a:lnTo>
                <a:lnTo>
                  <a:pt x="0" y="3232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533" b="-2171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9656445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19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92004" y="6929123"/>
            <a:ext cx="1428712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GESTÃO ESTRATÉGICA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40702" y="708717"/>
            <a:ext cx="9236259" cy="687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MODELO DE NEGÓCIO </a:t>
            </a:r>
          </a:p>
          <a:p>
            <a:pPr algn="just">
              <a:lnSpc>
                <a:spcPts val="1120"/>
              </a:lnSpc>
            </a:pPr>
          </a:p>
          <a:p>
            <a:pPr algn="just">
              <a:lnSpc>
                <a:spcPts val="1499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0219049" y="3245920"/>
            <a:ext cx="266624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21401" y="1554511"/>
            <a:ext cx="4422668" cy="1946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40"/>
              </a:lnSpc>
              <a:spcBef>
                <a:spcPct val="0"/>
              </a:spcBef>
            </a:pPr>
            <a:r>
              <a:rPr lang="en-US" sz="1386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 modelo de negócio do CRMV-AP demonstra como os recursos institucionais são transformados em resultados e impactos para a sociedade e para os profissionais da Medicina Veterinária e Zootecnia. Por meio de suas atividades finalísticas e de apoio, o Conselho atua de forma estratégica para cumprir sua missão, gerar valor público e fortalecer o exercício profissional no Estado do Amapá.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04504" y="6742414"/>
            <a:ext cx="8093793" cy="569585"/>
            <a:chOff x="0" y="0"/>
            <a:chExt cx="8093799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1128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1" y="442595"/>
                  </a:moveTo>
                  <a:lnTo>
                    <a:pt x="221235" y="442595"/>
                  </a:lnTo>
                  <a:cubicBezTo>
                    <a:pt x="99061" y="442595"/>
                    <a:pt x="0" y="343535"/>
                    <a:pt x="0" y="221361"/>
                  </a:cubicBezTo>
                  <a:cubicBezTo>
                    <a:pt x="0" y="99187"/>
                    <a:pt x="99061" y="0"/>
                    <a:pt x="221235" y="0"/>
                  </a:cubicBezTo>
                  <a:lnTo>
                    <a:pt x="799212" y="0"/>
                  </a:lnTo>
                  <a:lnTo>
                    <a:pt x="799212" y="221234"/>
                  </a:lnTo>
                  <a:cubicBezTo>
                    <a:pt x="799212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7052439" cy="31242"/>
            </a:xfrm>
            <a:custGeom>
              <a:avLst/>
              <a:gdLst/>
              <a:ahLst/>
              <a:cxnLst/>
              <a:rect r="r" b="b" t="t" l="l"/>
              <a:pathLst>
                <a:path h="31242" w="7052439">
                  <a:moveTo>
                    <a:pt x="7036819" y="0"/>
                  </a:moveTo>
                  <a:cubicBezTo>
                    <a:pt x="7045454" y="0"/>
                    <a:pt x="7052439" y="6985"/>
                    <a:pt x="7052439" y="15621"/>
                  </a:cubicBezTo>
                  <a:cubicBezTo>
                    <a:pt x="7052439" y="24257"/>
                    <a:pt x="7045454" y="31242"/>
                    <a:pt x="703681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63503" y="-63484"/>
            <a:ext cx="10819000" cy="979742"/>
            <a:chOff x="0" y="0"/>
            <a:chExt cx="10819003" cy="97974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69"/>
                  </a:moveTo>
                  <a:lnTo>
                    <a:pt x="10692003" y="242569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903206" y="63881"/>
              <a:ext cx="852297" cy="852422"/>
            </a:xfrm>
            <a:custGeom>
              <a:avLst/>
              <a:gdLst/>
              <a:ahLst/>
              <a:cxnLst/>
              <a:rect r="r" b="b" t="t" l="l"/>
              <a:pathLst>
                <a:path h="852422" w="852297">
                  <a:moveTo>
                    <a:pt x="0" y="852422"/>
                  </a:moveTo>
                  <a:lnTo>
                    <a:pt x="852297" y="852422"/>
                  </a:lnTo>
                  <a:lnTo>
                    <a:pt x="8522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903079" y="63881"/>
              <a:ext cx="852297" cy="852422"/>
            </a:xfrm>
            <a:custGeom>
              <a:avLst/>
              <a:gdLst/>
              <a:ahLst/>
              <a:cxnLst/>
              <a:rect r="r" b="b" t="t" l="l"/>
              <a:pathLst>
                <a:path h="852422" w="852297">
                  <a:moveTo>
                    <a:pt x="0" y="852422"/>
                  </a:moveTo>
                  <a:lnTo>
                    <a:pt x="852297" y="852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903079" y="490092"/>
              <a:ext cx="852297" cy="426211"/>
            </a:xfrm>
            <a:custGeom>
              <a:avLst/>
              <a:gdLst/>
              <a:ahLst/>
              <a:cxnLst/>
              <a:rect r="r" b="b" t="t" l="l"/>
              <a:pathLst>
                <a:path h="426211" w="852297">
                  <a:moveTo>
                    <a:pt x="0" y="426211"/>
                  </a:moveTo>
                  <a:lnTo>
                    <a:pt x="852297" y="426211"/>
                  </a:lnTo>
                  <a:lnTo>
                    <a:pt x="426212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340213" y="708659"/>
              <a:ext cx="415290" cy="207645"/>
            </a:xfrm>
            <a:custGeom>
              <a:avLst/>
              <a:gdLst/>
              <a:ahLst/>
              <a:cxnLst/>
              <a:rect r="r" b="b" t="t" l="l"/>
              <a:pathLst>
                <a:path h="207645" w="415290">
                  <a:moveTo>
                    <a:pt x="207645" y="0"/>
                  </a:moveTo>
                  <a:lnTo>
                    <a:pt x="0" y="207644"/>
                  </a:lnTo>
                  <a:lnTo>
                    <a:pt x="415290" y="207644"/>
                  </a:lnTo>
                  <a:lnTo>
                    <a:pt x="207645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050528" y="63500"/>
              <a:ext cx="745871" cy="852423"/>
            </a:xfrm>
            <a:custGeom>
              <a:avLst/>
              <a:gdLst/>
              <a:ahLst/>
              <a:cxnLst/>
              <a:rect r="r" b="b" t="t" l="l"/>
              <a:pathLst>
                <a:path h="852423" w="745871">
                  <a:moveTo>
                    <a:pt x="639318" y="852422"/>
                  </a:moveTo>
                  <a:lnTo>
                    <a:pt x="745871" y="852422"/>
                  </a:lnTo>
                  <a:lnTo>
                    <a:pt x="745871" y="0"/>
                  </a:lnTo>
                  <a:lnTo>
                    <a:pt x="639318" y="0"/>
                  </a:lnTo>
                  <a:close/>
                  <a:moveTo>
                    <a:pt x="426211" y="0"/>
                  </a:moveTo>
                  <a:lnTo>
                    <a:pt x="532765" y="0"/>
                  </a:lnTo>
                  <a:lnTo>
                    <a:pt x="426212" y="0"/>
                  </a:lnTo>
                  <a:close/>
                  <a:moveTo>
                    <a:pt x="213106" y="0"/>
                  </a:moveTo>
                  <a:lnTo>
                    <a:pt x="319659" y="0"/>
                  </a:lnTo>
                  <a:lnTo>
                    <a:pt x="213106" y="0"/>
                  </a:lnTo>
                  <a:close/>
                  <a:moveTo>
                    <a:pt x="0" y="0"/>
                  </a:moveTo>
                  <a:lnTo>
                    <a:pt x="1065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9644977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92004" y="6929123"/>
            <a:ext cx="1428712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GESTÃO ESTRATÉGICA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83003" y="762724"/>
            <a:ext cx="4429658" cy="561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AMBIENTE EXTERNO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10219049" y="3245920"/>
            <a:ext cx="266624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79673" y="1201830"/>
            <a:ext cx="2474101" cy="5656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67"/>
              </a:lnSpc>
              <a:spcBef>
                <a:spcPct val="0"/>
              </a:spcBef>
            </a:pPr>
            <a:r>
              <a:rPr lang="en-US" sz="119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 ambiente externo do Conselho Regional de Medicina Veterinária do Estado do Amapá (CRMV-AP) compreende o conjunto de fatores, agentes e influências que atuam fora da instituição, impactando suas atividades, decisões e estratégias, sem que o Conselho tenha controle direto sobre eles. Esses elementos externos são determinantes para o funcionamento eficaz do CRMV-AP e demandam constante monitoramento para que a autarquia possa adaptar-se, identificar oportunidades e minimizar riscos. Entre os principais componentes do ambiente externo do CRMV-AP, destacam-se:</a:t>
            </a:r>
          </a:p>
          <a:p>
            <a:pPr algn="just">
              <a:lnSpc>
                <a:spcPts val="1667"/>
              </a:lnSpc>
              <a:spcBef>
                <a:spcPct val="0"/>
              </a:spcBef>
            </a:pPr>
            <a:r>
              <a:rPr lang="en-US" b="true" sz="1191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Legislação e Normas Regulamentadoras:</a:t>
            </a:r>
          </a:p>
          <a:p>
            <a:pPr algn="just">
              <a:lnSpc>
                <a:spcPts val="1667"/>
              </a:lnSpc>
              <a:spcBef>
                <a:spcPct val="0"/>
              </a:spcBef>
            </a:pPr>
            <a:r>
              <a:rPr lang="en-US" sz="119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Leis federais e estaduais, resoluções do Conselho Federal de Medicina Veterinária (CFMV), e demais normas que regulam a atuação dos médicos veterinários, zootecnistas e do próprio CRMV-AP. </a:t>
            </a:r>
          </a:p>
          <a:p>
            <a:pPr algn="just">
              <a:lnSpc>
                <a:spcPts val="1667"/>
              </a:lnSpc>
              <a:spcBef>
                <a:spcPct val="0"/>
              </a:spcBef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4125274" y="1201830"/>
            <a:ext cx="2474101" cy="4189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67"/>
              </a:lnSpc>
              <a:spcBef>
                <a:spcPct val="0"/>
              </a:spcBef>
            </a:pPr>
            <a:r>
              <a:rPr lang="en-US" b="true" sz="1191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Órgãos</a:t>
            </a:r>
            <a:r>
              <a:rPr lang="en-US" b="true" sz="1191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Públicos e Fiscalizadores</a:t>
            </a:r>
            <a:r>
              <a:rPr lang="en-US" sz="119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 Orgãos Fiscalizadores e outras entidades governamentais que atuam na fiscalização e no controle das atividades profissionais e administrativas. </a:t>
            </a:r>
            <a:r>
              <a:rPr lang="en-US" b="true" sz="1191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Profissionais e Empresas do Setor:</a:t>
            </a:r>
            <a:r>
              <a:rPr lang="en-US" sz="119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Médicos veterinários, zootecnistas, clínicas, laboratórios e empresas ligadas à medicina veterinária e zootecnia que atuam no Estado do Amapá e com os quais o CRMV-AP mantém interlocução direta ou indireta. </a:t>
            </a:r>
            <a:r>
              <a:rPr lang="en-US" b="true" sz="1191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Sociedade e Demanda Social</a:t>
            </a:r>
            <a:r>
              <a:rPr lang="en-US" sz="119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 Expectativas da população quanto à qualidade dos serviços prestados, ética profissional e proteção à saúde animal, que influenciam o papel fiscalizador e orientador do Conselho.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989142" y="1201830"/>
            <a:ext cx="2474101" cy="4817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67"/>
              </a:lnSpc>
              <a:spcBef>
                <a:spcPct val="0"/>
              </a:spcBef>
            </a:pPr>
            <a:r>
              <a:rPr lang="en-US" b="true" sz="1191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Condições</a:t>
            </a:r>
            <a:r>
              <a:rPr lang="en-US" b="true" sz="1191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Econômicas e Tecnológicas:</a:t>
            </a:r>
          </a:p>
          <a:p>
            <a:pPr algn="just">
              <a:lnSpc>
                <a:spcPts val="1667"/>
              </a:lnSpc>
              <a:spcBef>
                <a:spcPct val="0"/>
              </a:spcBef>
            </a:pPr>
            <a:r>
              <a:rPr lang="en-US" sz="119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Fatores econômicos regionais e nacionais que impactam a arrecadação, investimentos e sustentabilidade financeira do CRMV-AP, assim como avanços tecnológicos que possibilitam melhorias na gestão e prestação de serviços. </a:t>
            </a:r>
            <a:r>
              <a:rPr lang="en-US" b="true" sz="1191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Parcerias e Relações Institucionais:</a:t>
            </a:r>
            <a:r>
              <a:rPr lang="en-US" sz="119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Cooperação com outras entidades, associações profissionais, universidades e órgãos públicos, que ampliam o alcance das ações do CRMV-AP. </a:t>
            </a:r>
          </a:p>
          <a:p>
            <a:pPr algn="just">
              <a:lnSpc>
                <a:spcPts val="1667"/>
              </a:lnSpc>
              <a:spcBef>
                <a:spcPct val="0"/>
              </a:spcBef>
            </a:pPr>
          </a:p>
          <a:p>
            <a:pPr algn="just">
              <a:lnSpc>
                <a:spcPts val="1667"/>
              </a:lnSpc>
              <a:spcBef>
                <a:spcPct val="0"/>
              </a:spcBef>
            </a:pPr>
            <a:r>
              <a:rPr lang="en-US" sz="119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o CRMV-AP atua de maneira proativa, acompanhando o ambiente externo para garantir uma gestão eficiente, alinhada às necessidades dos profissionais da área e da sociedade amapaense.</a:t>
            </a:r>
          </a:p>
          <a:p>
            <a:pPr algn="just">
              <a:lnSpc>
                <a:spcPts val="166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86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8347" y="1628518"/>
            <a:ext cx="1390736" cy="214817"/>
            <a:chOff x="0" y="0"/>
            <a:chExt cx="1390739" cy="2148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90777" cy="214884"/>
            </a:xfrm>
            <a:custGeom>
              <a:avLst/>
              <a:gdLst/>
              <a:ahLst/>
              <a:cxnLst/>
              <a:rect r="r" b="b" t="t" l="l"/>
              <a:pathLst>
                <a:path h="214884" w="1390777">
                  <a:moveTo>
                    <a:pt x="0" y="214884"/>
                  </a:moveTo>
                  <a:lnTo>
                    <a:pt x="1390777" y="214884"/>
                  </a:lnTo>
                  <a:lnTo>
                    <a:pt x="13907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63503" y="-63503"/>
            <a:ext cx="10819000" cy="7687008"/>
          </a:xfrm>
          <a:custGeom>
            <a:avLst/>
            <a:gdLst/>
            <a:ahLst/>
            <a:cxnLst/>
            <a:rect r="r" b="b" t="t" l="l"/>
            <a:pathLst>
              <a:path h="7687008" w="10819000">
                <a:moveTo>
                  <a:pt x="0" y="0"/>
                </a:moveTo>
                <a:lnTo>
                  <a:pt x="10819000" y="0"/>
                </a:lnTo>
                <a:lnTo>
                  <a:pt x="10819000" y="7687008"/>
                </a:lnTo>
                <a:lnTo>
                  <a:pt x="0" y="768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68690" y="1636862"/>
            <a:ext cx="1247477" cy="173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44"/>
              </a:lnSpc>
            </a:pPr>
            <a:r>
              <a:rPr lang="en-US" b="true" sz="1031">
                <a:solidFill>
                  <a:srgbClr val="007F38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GESTÃO 2025-2028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8347" y="2009280"/>
            <a:ext cx="2548223" cy="539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DIRETORIA EXECUTIVA</a:t>
            </a:r>
          </a:p>
          <a:p>
            <a:pPr algn="l">
              <a:lnSpc>
                <a:spcPts val="1260"/>
              </a:lnSpc>
            </a:pPr>
            <a:r>
              <a:rPr lang="en-US" sz="9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PRESIDENTE: </a:t>
            </a:r>
          </a:p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Rackel Barroso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98347" y="5143643"/>
            <a:ext cx="2550728" cy="386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CONSELHEIROS(AS) EFETIVOS(AS)</a:t>
            </a:r>
          </a:p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Anderson Luiz Pinheiro Maia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900002" y="3884819"/>
            <a:ext cx="2395918" cy="386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CONSELHEIROS(AS) SUPLENTES</a:t>
            </a:r>
          </a:p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Alessandra dos Santos Belo Reis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8347" y="4315406"/>
            <a:ext cx="2222335" cy="300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TESOUREIRA:</a:t>
            </a:r>
          </a:p>
          <a:p>
            <a:pPr algn="l">
              <a:lnSpc>
                <a:spcPts val="1260"/>
              </a:lnSpc>
            </a:pPr>
            <a:r>
              <a:rPr lang="en-US" sz="9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Suely Renata Gaya Avelar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98347" y="3012624"/>
            <a:ext cx="2717359" cy="333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VICE-PRESIDENTE: </a:t>
            </a:r>
          </a:p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Nayma da Silva Picanço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8347" y="3670249"/>
            <a:ext cx="1830905" cy="333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SECRETÁRIA-GERAL: </a:t>
            </a:r>
          </a:p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Maria Beatriz Gomes Mendes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72267" y="5685834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98347" y="5938037"/>
            <a:ext cx="1326654" cy="175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Camilo Pantoja Creão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40263" y="6122718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42292" y="4019598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98347" y="6374921"/>
            <a:ext cx="1265039" cy="175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Eduardo Luiz Heizen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34033" y="6559591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44454" y="4664754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48892" y="2729274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22480" y="3374431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900002" y="5989863"/>
            <a:ext cx="1464171" cy="175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Luma Souza dos Santos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438355" y="6174534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00002" y="3221260"/>
            <a:ext cx="1317575" cy="175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Murilo Moura Ferreira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480131" y="3405930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441784" y="4427010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900002" y="5552980"/>
            <a:ext cx="2538115" cy="175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Gabrielle Patrizi Braga Vascincelos Féboli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464263" y="5737650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900002" y="2347503"/>
            <a:ext cx="1883420" cy="175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Iris Julyane Macedo da Silveira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454100" y="2532174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900002" y="2784377"/>
            <a:ext cx="1957983" cy="175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Luiz Ronaldo Santos dos Santos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462101" y="2969057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900002" y="6426737"/>
            <a:ext cx="2222599" cy="175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Renata das Graças Barbosa Marinho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432640" y="6611417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900002" y="4679223"/>
            <a:ext cx="2319933" cy="175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Antônio Carlos Cambraia Pontes Neto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473912" y="4863894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900002" y="5116097"/>
            <a:ext cx="1887885" cy="175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6"/>
              </a:lnSpc>
            </a:pPr>
            <a:r>
              <a:rPr lang="en-US"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Ariana Nascimento de Almeida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434669" y="5300777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515111" y="5106610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515111" y="3826450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308485" y="5533330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515111" y="3399730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7308485" y="6726688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7406021" y="4679890"/>
            <a:ext cx="33423" cy="17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779058" y="2529570"/>
            <a:ext cx="935534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n° 072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798347" y="3364906"/>
            <a:ext cx="950416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nº 075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798347" y="6113193"/>
            <a:ext cx="919907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nº 138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798347" y="4655229"/>
            <a:ext cx="881658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n° 101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798347" y="4010073"/>
            <a:ext cx="943124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n° 122 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798347" y="6550066"/>
            <a:ext cx="973931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nº 0011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809625" y="5549624"/>
            <a:ext cx="983456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nº  067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3900002" y="6165009"/>
            <a:ext cx="1054001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 nº 0247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3900002" y="4854369"/>
            <a:ext cx="952500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nº 223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3900002" y="2959532"/>
            <a:ext cx="925116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nº 162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3900002" y="5291252"/>
            <a:ext cx="950565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nº 097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3900002" y="6601892"/>
            <a:ext cx="961579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nº 008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3900002" y="2522649"/>
            <a:ext cx="955923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nº 268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3922028" y="4300801"/>
            <a:ext cx="956965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nº 259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3900002" y="5728125"/>
            <a:ext cx="923925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nº 182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3900002" y="3396405"/>
            <a:ext cx="910530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n° 219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7000" y="-127008"/>
            <a:ext cx="10819000" cy="7687008"/>
            <a:chOff x="0" y="0"/>
            <a:chExt cx="10819003" cy="76870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9499092" y="6869557"/>
              <a:ext cx="799211" cy="442468"/>
            </a:xfrm>
            <a:custGeom>
              <a:avLst/>
              <a:gdLst/>
              <a:ahLst/>
              <a:cxnLst/>
              <a:rect r="r" b="b" t="t" l="l"/>
              <a:pathLst>
                <a:path h="442468" w="799211">
                  <a:moveTo>
                    <a:pt x="577977" y="442468"/>
                  </a:moveTo>
                  <a:lnTo>
                    <a:pt x="221234" y="442468"/>
                  </a:lnTo>
                  <a:cubicBezTo>
                    <a:pt x="99060" y="442468"/>
                    <a:pt x="0" y="343408"/>
                    <a:pt x="0" y="221234"/>
                  </a:cubicBezTo>
                  <a:cubicBezTo>
                    <a:pt x="0" y="99060"/>
                    <a:pt x="99060" y="0"/>
                    <a:pt x="221234" y="0"/>
                  </a:cubicBezTo>
                  <a:lnTo>
                    <a:pt x="799211" y="0"/>
                  </a:lnTo>
                  <a:lnTo>
                    <a:pt x="799211" y="221234"/>
                  </a:lnTo>
                  <a:cubicBezTo>
                    <a:pt x="799211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155063" y="7082790"/>
              <a:ext cx="7228839" cy="31242"/>
            </a:xfrm>
            <a:custGeom>
              <a:avLst/>
              <a:gdLst/>
              <a:ahLst/>
              <a:cxnLst/>
              <a:rect r="r" b="b" t="t" l="l"/>
              <a:pathLst>
                <a:path h="31242" w="7228839">
                  <a:moveTo>
                    <a:pt x="7213219" y="0"/>
                  </a:moveTo>
                  <a:cubicBezTo>
                    <a:pt x="7221855" y="0"/>
                    <a:pt x="7228839" y="6985"/>
                    <a:pt x="7228839" y="15621"/>
                  </a:cubicBezTo>
                  <a:cubicBezTo>
                    <a:pt x="7228839" y="24257"/>
                    <a:pt x="7221855" y="31242"/>
                    <a:pt x="721321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71628"/>
              <a:ext cx="3911981" cy="7551928"/>
            </a:xfrm>
            <a:custGeom>
              <a:avLst/>
              <a:gdLst/>
              <a:ahLst/>
              <a:cxnLst/>
              <a:rect r="r" b="b" t="t" l="l"/>
              <a:pathLst>
                <a:path h="7551928" w="3911981">
                  <a:moveTo>
                    <a:pt x="0" y="7551928"/>
                  </a:moveTo>
                  <a:lnTo>
                    <a:pt x="3911981" y="7551928"/>
                  </a:lnTo>
                  <a:lnTo>
                    <a:pt x="39119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482465" y="4275963"/>
              <a:ext cx="45212" cy="310134"/>
            </a:xfrm>
            <a:custGeom>
              <a:avLst/>
              <a:gdLst/>
              <a:ahLst/>
              <a:cxnLst/>
              <a:rect r="r" b="b" t="t" l="l"/>
              <a:pathLst>
                <a:path h="310134" w="45212">
                  <a:moveTo>
                    <a:pt x="45212" y="0"/>
                  </a:moveTo>
                  <a:lnTo>
                    <a:pt x="0" y="0"/>
                  </a:lnTo>
                  <a:lnTo>
                    <a:pt x="0" y="310134"/>
                  </a:lnTo>
                  <a:lnTo>
                    <a:pt x="45212" y="310134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3500" y="63500"/>
              <a:ext cx="3601349" cy="4201795"/>
            </a:xfrm>
            <a:custGeom>
              <a:avLst/>
              <a:gdLst/>
              <a:ahLst/>
              <a:cxnLst/>
              <a:rect r="r" b="b" t="t" l="l"/>
              <a:pathLst>
                <a:path h="4201795" w="3601349">
                  <a:moveTo>
                    <a:pt x="0" y="0"/>
                  </a:moveTo>
                  <a:lnTo>
                    <a:pt x="0" y="756285"/>
                  </a:lnTo>
                  <a:lnTo>
                    <a:pt x="1093724" y="3932682"/>
                  </a:lnTo>
                  <a:cubicBezTo>
                    <a:pt x="1150620" y="4097909"/>
                    <a:pt x="1305306" y="4201795"/>
                    <a:pt x="1470787" y="4201795"/>
                  </a:cubicBezTo>
                  <a:cubicBezTo>
                    <a:pt x="1513840" y="4201795"/>
                    <a:pt x="1557655" y="4194810"/>
                    <a:pt x="1600708" y="4179951"/>
                  </a:cubicBezTo>
                  <a:lnTo>
                    <a:pt x="3332226" y="3583813"/>
                  </a:lnTo>
                  <a:cubicBezTo>
                    <a:pt x="3540506" y="3512058"/>
                    <a:pt x="3651250" y="3285109"/>
                    <a:pt x="3579495" y="3076829"/>
                  </a:cubicBezTo>
                  <a:lnTo>
                    <a:pt x="2520061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873887" y="1200023"/>
              <a:ext cx="2638552" cy="2688844"/>
            </a:xfrm>
            <a:custGeom>
              <a:avLst/>
              <a:gdLst/>
              <a:ahLst/>
              <a:cxnLst/>
              <a:rect r="r" b="b" t="t" l="l"/>
              <a:pathLst>
                <a:path h="2688844" w="2638552">
                  <a:moveTo>
                    <a:pt x="288036" y="0"/>
                  </a:moveTo>
                  <a:cubicBezTo>
                    <a:pt x="129032" y="0"/>
                    <a:pt x="0" y="128905"/>
                    <a:pt x="0" y="288036"/>
                  </a:cubicBezTo>
                  <a:lnTo>
                    <a:pt x="0" y="2400808"/>
                  </a:lnTo>
                  <a:cubicBezTo>
                    <a:pt x="0" y="2559812"/>
                    <a:pt x="128905" y="2688844"/>
                    <a:pt x="288036" y="2688844"/>
                  </a:cubicBezTo>
                  <a:lnTo>
                    <a:pt x="2350516" y="2688844"/>
                  </a:lnTo>
                  <a:cubicBezTo>
                    <a:pt x="2509520" y="2688844"/>
                    <a:pt x="2638552" y="2559939"/>
                    <a:pt x="2638552" y="2400808"/>
                  </a:cubicBezTo>
                  <a:lnTo>
                    <a:pt x="2638552" y="288036"/>
                  </a:lnTo>
                  <a:cubicBezTo>
                    <a:pt x="2638552" y="129032"/>
                    <a:pt x="2509647" y="0"/>
                    <a:pt x="235051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810377" y="1136523"/>
            <a:ext cx="2638568" cy="2688850"/>
            <a:chOff x="0" y="0"/>
            <a:chExt cx="3518090" cy="358513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18154" cy="3585210"/>
            </a:xfrm>
            <a:custGeom>
              <a:avLst/>
              <a:gdLst/>
              <a:ahLst/>
              <a:cxnLst/>
              <a:rect r="r" b="b" t="t" l="l"/>
              <a:pathLst>
                <a:path h="3585210" w="3518154">
                  <a:moveTo>
                    <a:pt x="382143" y="0"/>
                  </a:moveTo>
                  <a:cubicBezTo>
                    <a:pt x="170942" y="1016"/>
                    <a:pt x="0" y="172466"/>
                    <a:pt x="0" y="384048"/>
                  </a:cubicBezTo>
                  <a:lnTo>
                    <a:pt x="0" y="3201162"/>
                  </a:lnTo>
                  <a:cubicBezTo>
                    <a:pt x="0" y="3413252"/>
                    <a:pt x="171958" y="3585210"/>
                    <a:pt x="384048" y="3585210"/>
                  </a:cubicBezTo>
                  <a:lnTo>
                    <a:pt x="3134106" y="3585210"/>
                  </a:lnTo>
                  <a:cubicBezTo>
                    <a:pt x="3346196" y="3585210"/>
                    <a:pt x="3518154" y="3413252"/>
                    <a:pt x="3518154" y="3201162"/>
                  </a:cubicBezTo>
                  <a:lnTo>
                    <a:pt x="3518154" y="384048"/>
                  </a:lnTo>
                  <a:cubicBezTo>
                    <a:pt x="3518027" y="172466"/>
                    <a:pt x="3347212" y="1016"/>
                    <a:pt x="3135884" y="0"/>
                  </a:cubicBezTo>
                  <a:close/>
                </a:path>
              </a:pathLst>
            </a:custGeom>
            <a:blipFill>
              <a:blip r:embed="rId2"/>
              <a:stretch>
                <a:fillRect l="-43103" t="0" r="-4310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128942" y="3491170"/>
            <a:ext cx="425729" cy="425739"/>
            <a:chOff x="0" y="0"/>
            <a:chExt cx="425729" cy="42574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0" y="63500"/>
              <a:ext cx="298704" cy="298704"/>
            </a:xfrm>
            <a:custGeom>
              <a:avLst/>
              <a:gdLst/>
              <a:ahLst/>
              <a:cxnLst/>
              <a:rect r="r" b="b" t="t" l="l"/>
              <a:pathLst>
                <a:path h="298704" w="298704">
                  <a:moveTo>
                    <a:pt x="149352" y="0"/>
                  </a:moveTo>
                  <a:cubicBezTo>
                    <a:pt x="66929" y="0"/>
                    <a:pt x="0" y="66929"/>
                    <a:pt x="0" y="149352"/>
                  </a:cubicBezTo>
                  <a:cubicBezTo>
                    <a:pt x="0" y="231775"/>
                    <a:pt x="66929" y="298704"/>
                    <a:pt x="149352" y="298704"/>
                  </a:cubicBezTo>
                  <a:cubicBezTo>
                    <a:pt x="231775" y="298704"/>
                    <a:pt x="298704" y="231775"/>
                    <a:pt x="298704" y="149352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31064" y="141351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780699" y="-63503"/>
            <a:ext cx="974808" cy="955005"/>
            <a:chOff x="0" y="0"/>
            <a:chExt cx="974814" cy="95500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881" y="63500"/>
              <a:ext cx="602492" cy="578359"/>
            </a:xfrm>
            <a:custGeom>
              <a:avLst/>
              <a:gdLst/>
              <a:ahLst/>
              <a:cxnLst/>
              <a:rect r="r" b="b" t="t" l="l"/>
              <a:pathLst>
                <a:path h="578359" w="602492">
                  <a:moveTo>
                    <a:pt x="0" y="0"/>
                  </a:moveTo>
                  <a:cubicBezTo>
                    <a:pt x="6350" y="225679"/>
                    <a:pt x="100458" y="429388"/>
                    <a:pt x="249303" y="578359"/>
                  </a:cubicBezTo>
                  <a:lnTo>
                    <a:pt x="602492" y="225171"/>
                  </a:lnTo>
                  <a:cubicBezTo>
                    <a:pt x="544072" y="166624"/>
                    <a:pt x="505971" y="87757"/>
                    <a:pt x="500002" y="0"/>
                  </a:cubicBez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63883" y="63500"/>
              <a:ext cx="327662" cy="225171"/>
            </a:xfrm>
            <a:custGeom>
              <a:avLst/>
              <a:gdLst/>
              <a:ahLst/>
              <a:cxnLst/>
              <a:rect r="r" b="b" t="t" l="l"/>
              <a:pathLst>
                <a:path h="225171" w="327662">
                  <a:moveTo>
                    <a:pt x="0" y="0"/>
                  </a:moveTo>
                  <a:cubicBezTo>
                    <a:pt x="5970" y="87757"/>
                    <a:pt x="44070" y="166624"/>
                    <a:pt x="102490" y="225171"/>
                  </a:cubicBezTo>
                  <a:lnTo>
                    <a:pt x="327662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313184" y="288671"/>
              <a:ext cx="598174" cy="602870"/>
            </a:xfrm>
            <a:custGeom>
              <a:avLst/>
              <a:gdLst/>
              <a:ahLst/>
              <a:cxnLst/>
              <a:rect r="r" b="b" t="t" l="l"/>
              <a:pathLst>
                <a:path h="602870" w="598174">
                  <a:moveTo>
                    <a:pt x="353189" y="0"/>
                  </a:moveTo>
                  <a:lnTo>
                    <a:pt x="0" y="353188"/>
                  </a:lnTo>
                  <a:cubicBezTo>
                    <a:pt x="153163" y="506350"/>
                    <a:pt x="364492" y="601600"/>
                    <a:pt x="598174" y="602870"/>
                  </a:cubicBezTo>
                  <a:lnTo>
                    <a:pt x="598174" y="103252"/>
                  </a:lnTo>
                  <a:cubicBezTo>
                    <a:pt x="502542" y="101982"/>
                    <a:pt x="416054" y="62738"/>
                    <a:pt x="353189" y="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66373" y="63500"/>
              <a:ext cx="244985" cy="328422"/>
            </a:xfrm>
            <a:custGeom>
              <a:avLst/>
              <a:gdLst/>
              <a:ahLst/>
              <a:cxnLst/>
              <a:rect r="r" b="b" t="t" l="l"/>
              <a:pathLst>
                <a:path h="328422" w="244985">
                  <a:moveTo>
                    <a:pt x="225172" y="0"/>
                  </a:moveTo>
                  <a:lnTo>
                    <a:pt x="0" y="225171"/>
                  </a:lnTo>
                  <a:cubicBezTo>
                    <a:pt x="62865" y="288036"/>
                    <a:pt x="149353" y="327280"/>
                    <a:pt x="244985" y="328423"/>
                  </a:cubicBezTo>
                  <a:lnTo>
                    <a:pt x="24498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9693884" y="6836117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122298" y="2471423"/>
            <a:ext cx="1830191" cy="3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 que é risco no âmbito da autarquia?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122298" y="3412468"/>
            <a:ext cx="6006644" cy="2097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contexto do CRMV-AP, risco refere-se a qualquer fator que possa comprometer o alcance dos objetivos institucionais do Conselho. Alguns exemplos incluem:</a:t>
            </a:r>
          </a:p>
          <a:p>
            <a:pPr algn="just">
              <a:lnSpc>
                <a:spcPts val="1500"/>
              </a:lnSpc>
            </a:pPr>
          </a:p>
          <a:p>
            <a:pPr algn="just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Insuficiência na atividade fiscalizatória</a:t>
            </a:r>
          </a:p>
          <a:p>
            <a:pPr algn="just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Cobrança ineficiente de anuidades e inadimplentes</a:t>
            </a:r>
          </a:p>
          <a:p>
            <a:pPr algn="just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Uso inadequado de recursos financeiros ou logísticos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Esses riscos foram identificados a partir da análise das atividades do Conselho, buscando prevenção e mitigação de falhas que possam impactar a gestão e a prestação de serviços aos profissionais e à sociedade.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4122298" y="881977"/>
            <a:ext cx="6006644" cy="1049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50"/>
              </a:lnSpc>
            </a:pPr>
            <a:r>
              <a:rPr lang="en-US" sz="132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gestão de riscos no Conselho Regional de Medicina Veterinária do Estado do Amapá (CRMV-AP) tem como objetivo garantir que as ações da autarquia sejam eficientes, transparentes e alinhadas às melhores práticas de governança, fortalecendo a atuação do Conselho na fiscalização, orientação e apoio aos profissionais da Medicina Veterinária e Zootecnia no Estado.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28326" y="5096913"/>
            <a:ext cx="1523752" cy="1420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6"/>
              </a:lnSpc>
            </a:pPr>
            <a:r>
              <a:rPr lang="en-US" b="true" sz="11013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3.</a:t>
            </a:r>
          </a:p>
          <a:p>
            <a:pPr algn="l">
              <a:lnSpc>
                <a:spcPts val="5736"/>
              </a:lnSpc>
            </a:pPr>
            <a:r>
              <a:rPr lang="en-US" b="true" sz="229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GESTÃO</a:t>
            </a:r>
          </a:p>
          <a:p>
            <a:pPr algn="l">
              <a:lnSpc>
                <a:spcPts val="1147"/>
              </a:lnSpc>
            </a:pPr>
            <a:r>
              <a:rPr lang="en-US" b="true" sz="229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DE RISCOS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678779" y="6071664"/>
            <a:ext cx="1565272" cy="127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5"/>
              </a:lnSpc>
            </a:pPr>
            <a:r>
              <a:rPr lang="en-US" sz="895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DESPESAS INDEVIDAS COM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727356" y="6189183"/>
            <a:ext cx="1436351" cy="127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5"/>
              </a:lnSpc>
            </a:pPr>
            <a:r>
              <a:rPr lang="en-US" sz="895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VERBAS INDENIZATÓRIAS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152002" y="3881914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2004" y="1806023"/>
            <a:ext cx="45196" cy="175411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028101" y="6742414"/>
            <a:ext cx="8270196" cy="569585"/>
            <a:chOff x="0" y="0"/>
            <a:chExt cx="8270202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407532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0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1" y="0"/>
                  </a:lnTo>
                  <a:lnTo>
                    <a:pt x="799211" y="221234"/>
                  </a:lnTo>
                  <a:cubicBezTo>
                    <a:pt x="799211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7228842" cy="31242"/>
            </a:xfrm>
            <a:custGeom>
              <a:avLst/>
              <a:gdLst/>
              <a:ahLst/>
              <a:cxnLst/>
              <a:rect r="r" b="b" t="t" l="l"/>
              <a:pathLst>
                <a:path h="31242" w="7228842">
                  <a:moveTo>
                    <a:pt x="7213221" y="0"/>
                  </a:moveTo>
                  <a:cubicBezTo>
                    <a:pt x="7221857" y="0"/>
                    <a:pt x="7228842" y="6985"/>
                    <a:pt x="7228842" y="15621"/>
                  </a:cubicBezTo>
                  <a:cubicBezTo>
                    <a:pt x="7228842" y="24257"/>
                    <a:pt x="7221857" y="31242"/>
                    <a:pt x="7213221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63503" y="-63503"/>
            <a:ext cx="10819000" cy="979360"/>
            <a:chOff x="0" y="0"/>
            <a:chExt cx="10819003" cy="97936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050655" y="63500"/>
              <a:ext cx="852424" cy="852423"/>
            </a:xfrm>
            <a:custGeom>
              <a:avLst/>
              <a:gdLst/>
              <a:ahLst/>
              <a:cxnLst/>
              <a:rect r="r" b="b" t="t" l="l"/>
              <a:pathLst>
                <a:path h="852423" w="852424">
                  <a:moveTo>
                    <a:pt x="426212" y="0"/>
                  </a:moveTo>
                  <a:cubicBezTo>
                    <a:pt x="661544" y="0"/>
                    <a:pt x="852424" y="190754"/>
                    <a:pt x="852424" y="426211"/>
                  </a:cubicBezTo>
                  <a:cubicBezTo>
                    <a:pt x="852424" y="661669"/>
                    <a:pt x="661670" y="852423"/>
                    <a:pt x="426212" y="852423"/>
                  </a:cubicBezTo>
                  <a:cubicBezTo>
                    <a:pt x="190755" y="852423"/>
                    <a:pt x="0" y="661669"/>
                    <a:pt x="0" y="426211"/>
                  </a:cubicBezTo>
                  <a:cubicBezTo>
                    <a:pt x="0" y="190754"/>
                    <a:pt x="190881" y="0"/>
                    <a:pt x="426212" y="0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050655" y="63500"/>
              <a:ext cx="852424" cy="852423"/>
            </a:xfrm>
            <a:custGeom>
              <a:avLst/>
              <a:gdLst/>
              <a:ahLst/>
              <a:cxnLst/>
              <a:rect r="r" b="b" t="t" l="l"/>
              <a:pathLst>
                <a:path h="852423" w="852424">
                  <a:moveTo>
                    <a:pt x="0" y="426211"/>
                  </a:moveTo>
                  <a:cubicBezTo>
                    <a:pt x="117730" y="426211"/>
                    <a:pt x="224156" y="378586"/>
                    <a:pt x="301371" y="301370"/>
                  </a:cubicBezTo>
                  <a:cubicBezTo>
                    <a:pt x="378587" y="224155"/>
                    <a:pt x="426212" y="117729"/>
                    <a:pt x="426212" y="0"/>
                  </a:cubicBezTo>
                  <a:cubicBezTo>
                    <a:pt x="426212" y="117729"/>
                    <a:pt x="473837" y="224155"/>
                    <a:pt x="551053" y="301370"/>
                  </a:cubicBezTo>
                  <a:cubicBezTo>
                    <a:pt x="628269" y="378586"/>
                    <a:pt x="734695" y="426211"/>
                    <a:pt x="852424" y="426211"/>
                  </a:cubicBezTo>
                  <a:cubicBezTo>
                    <a:pt x="734822" y="426211"/>
                    <a:pt x="628269" y="473963"/>
                    <a:pt x="551053" y="551052"/>
                  </a:cubicBezTo>
                  <a:cubicBezTo>
                    <a:pt x="473837" y="628141"/>
                    <a:pt x="426212" y="734694"/>
                    <a:pt x="426212" y="852423"/>
                  </a:cubicBezTo>
                  <a:cubicBezTo>
                    <a:pt x="426212" y="734821"/>
                    <a:pt x="378587" y="628268"/>
                    <a:pt x="301371" y="551052"/>
                  </a:cubicBezTo>
                  <a:cubicBezTo>
                    <a:pt x="224156" y="473836"/>
                    <a:pt x="117730" y="426211"/>
                    <a:pt x="0" y="42621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903206" y="63500"/>
              <a:ext cx="852297" cy="852296"/>
            </a:xfrm>
            <a:custGeom>
              <a:avLst/>
              <a:gdLst/>
              <a:ahLst/>
              <a:cxnLst/>
              <a:rect r="r" b="b" t="t" l="l"/>
              <a:pathLst>
                <a:path h="852296" w="852297">
                  <a:moveTo>
                    <a:pt x="0" y="852296"/>
                  </a:moveTo>
                  <a:lnTo>
                    <a:pt x="852297" y="852296"/>
                  </a:lnTo>
                  <a:lnTo>
                    <a:pt x="8522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9903206" y="63500"/>
              <a:ext cx="426212" cy="426211"/>
            </a:xfrm>
            <a:custGeom>
              <a:avLst/>
              <a:gdLst/>
              <a:ahLst/>
              <a:cxnLst/>
              <a:rect r="r" b="b" t="t" l="l"/>
              <a:pathLst>
                <a:path h="426211" w="426212">
                  <a:moveTo>
                    <a:pt x="426085" y="0"/>
                  </a:moveTo>
                  <a:lnTo>
                    <a:pt x="0" y="0"/>
                  </a:lnTo>
                  <a:cubicBezTo>
                    <a:pt x="0" y="235331"/>
                    <a:pt x="190755" y="426211"/>
                    <a:pt x="426212" y="426211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903206" y="489711"/>
              <a:ext cx="426212" cy="426211"/>
            </a:xfrm>
            <a:custGeom>
              <a:avLst/>
              <a:gdLst/>
              <a:ahLst/>
              <a:cxnLst/>
              <a:rect r="r" b="b" t="t" l="l"/>
              <a:pathLst>
                <a:path h="426211" w="426212">
                  <a:moveTo>
                    <a:pt x="426085" y="0"/>
                  </a:moveTo>
                  <a:lnTo>
                    <a:pt x="0" y="0"/>
                  </a:lnTo>
                  <a:cubicBezTo>
                    <a:pt x="0" y="235331"/>
                    <a:pt x="190755" y="426212"/>
                    <a:pt x="426212" y="426212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0328910" y="63500"/>
              <a:ext cx="426212" cy="426211"/>
            </a:xfrm>
            <a:custGeom>
              <a:avLst/>
              <a:gdLst/>
              <a:ahLst/>
              <a:cxnLst/>
              <a:rect r="r" b="b" t="t" l="l"/>
              <a:pathLst>
                <a:path h="426211" w="426212">
                  <a:moveTo>
                    <a:pt x="426212" y="0"/>
                  </a:moveTo>
                  <a:lnTo>
                    <a:pt x="0" y="0"/>
                  </a:lnTo>
                  <a:cubicBezTo>
                    <a:pt x="0" y="235331"/>
                    <a:pt x="190754" y="426211"/>
                    <a:pt x="426212" y="426211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0328910" y="489711"/>
              <a:ext cx="426212" cy="426211"/>
            </a:xfrm>
            <a:custGeom>
              <a:avLst/>
              <a:gdLst/>
              <a:ahLst/>
              <a:cxnLst/>
              <a:rect r="r" b="b" t="t" l="l"/>
              <a:pathLst>
                <a:path h="426211" w="426212">
                  <a:moveTo>
                    <a:pt x="426212" y="0"/>
                  </a:moveTo>
                  <a:lnTo>
                    <a:pt x="0" y="0"/>
                  </a:lnTo>
                  <a:cubicBezTo>
                    <a:pt x="0" y="235331"/>
                    <a:pt x="190754" y="426212"/>
                    <a:pt x="426212" y="426212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891522" y="208788"/>
              <a:ext cx="11557" cy="304800"/>
            </a:xfrm>
            <a:custGeom>
              <a:avLst/>
              <a:gdLst/>
              <a:ahLst/>
              <a:cxnLst/>
              <a:rect r="r" b="b" t="t" l="l"/>
              <a:pathLst>
                <a:path h="304800" w="11557">
                  <a:moveTo>
                    <a:pt x="0" y="304799"/>
                  </a:moveTo>
                  <a:lnTo>
                    <a:pt x="11556" y="304799"/>
                  </a:lnTo>
                  <a:lnTo>
                    <a:pt x="11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9848342" y="291592"/>
              <a:ext cx="49022" cy="113411"/>
            </a:xfrm>
            <a:custGeom>
              <a:avLst/>
              <a:gdLst/>
              <a:ahLst/>
              <a:cxnLst/>
              <a:rect r="r" b="b" t="t" l="l"/>
              <a:pathLst>
                <a:path h="113411" w="49022">
                  <a:moveTo>
                    <a:pt x="0" y="113410"/>
                  </a:moveTo>
                  <a:lnTo>
                    <a:pt x="49022" y="113410"/>
                  </a:lnTo>
                  <a:lnTo>
                    <a:pt x="490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9694685" y="6823096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23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2004" y="6929123"/>
            <a:ext cx="1239926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GESTÃO DE RISCOS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43488" y="2841506"/>
            <a:ext cx="4602509" cy="2391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50"/>
              </a:lnSpc>
            </a:pPr>
            <a:r>
              <a:rPr lang="en-US" sz="14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Estrutura de Gestão de Riscos</a:t>
            </a:r>
          </a:p>
          <a:p>
            <a:pPr algn="just">
              <a:lnSpc>
                <a:spcPts val="1750"/>
              </a:lnSpc>
            </a:pPr>
            <a:r>
              <a:rPr lang="en-US" sz="14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Os riscos do CRMV-AP são classificados em três eixos estratégicos:</a:t>
            </a:r>
          </a:p>
          <a:p>
            <a:pPr algn="just">
              <a:lnSpc>
                <a:spcPts val="1750"/>
              </a:lnSpc>
            </a:pPr>
          </a:p>
          <a:p>
            <a:pPr algn="just" marL="302261" indent="-151130" lvl="1">
              <a:lnSpc>
                <a:spcPts val="1750"/>
              </a:lnSpc>
              <a:buAutoNum type="arabicPeriod" startAt="1"/>
            </a:pPr>
            <a:r>
              <a:rPr lang="en-US" sz="14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r>
              <a:rPr lang="en-US" sz="14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Conformidade – Cumprimento de normas, resoluções e legislação vigente</a:t>
            </a:r>
          </a:p>
          <a:p>
            <a:pPr algn="just" marL="302261" indent="-151130" lvl="1">
              <a:lnSpc>
                <a:spcPts val="1750"/>
              </a:lnSpc>
              <a:buAutoNum type="arabicPeriod" startAt="1"/>
            </a:pPr>
            <a:r>
              <a:rPr lang="en-US" sz="14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r>
              <a:rPr lang="en-US" sz="14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Estratégico – Gestão administrativa, financeira e institucional</a:t>
            </a:r>
          </a:p>
          <a:p>
            <a:pPr algn="just" marL="302261" indent="-151130" lvl="1">
              <a:lnSpc>
                <a:spcPts val="1750"/>
              </a:lnSpc>
              <a:buAutoNum type="arabicPeriod" startAt="1"/>
            </a:pPr>
            <a:r>
              <a:rPr lang="en-US" sz="14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4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Operacional – Rotinas de fiscalização, atendimento e serviços aos profissionais</a:t>
            </a:r>
          </a:p>
          <a:p>
            <a:pPr algn="just">
              <a:lnSpc>
                <a:spcPts val="1620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961063" y="1767923"/>
            <a:ext cx="2376190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Matriz de Riscos e Classificação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718353" y="3320063"/>
            <a:ext cx="320945" cy="672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3"/>
              </a:lnSpc>
            </a:pPr>
            <a:r>
              <a:rPr lang="en-US" b="true" sz="3895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4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619761" y="980456"/>
            <a:ext cx="243735" cy="672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3"/>
              </a:lnSpc>
            </a:pPr>
            <a:r>
              <a:rPr lang="en-US" b="true" sz="3895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1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271328" y="3383385"/>
            <a:ext cx="311353" cy="672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3"/>
              </a:lnSpc>
            </a:pPr>
            <a:r>
              <a:rPr lang="en-US" b="true" sz="3895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3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791298" y="1925403"/>
            <a:ext cx="309343" cy="672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3"/>
              </a:lnSpc>
            </a:pPr>
            <a:r>
              <a:rPr lang="en-US" b="true" sz="3895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780561" y="2962672"/>
            <a:ext cx="382638" cy="18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"/>
              </a:lnSpc>
            </a:pPr>
            <a:r>
              <a:rPr lang="en-US" sz="58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Tratamento de risco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556133" y="1328099"/>
            <a:ext cx="514941" cy="278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"/>
              </a:lnSpc>
            </a:pPr>
            <a:r>
              <a:rPr lang="en-US" sz="588" spc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Monitoramento e análise crítica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358414" y="3942788"/>
            <a:ext cx="646709" cy="18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"/>
              </a:lnSpc>
            </a:pPr>
            <a:r>
              <a:rPr lang="en-US" sz="58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Análise e avaliação do risco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284168" y="1387754"/>
            <a:ext cx="561042" cy="18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"/>
              </a:lnSpc>
            </a:pPr>
            <a:r>
              <a:rPr lang="en-US" sz="58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Estabelecimento do contexto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219049" y="3256721"/>
            <a:ext cx="266195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3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878825" y="2856278"/>
            <a:ext cx="3560957" cy="1096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45"/>
              </a:lnSpc>
            </a:pPr>
            <a:r>
              <a:rPr lang="en-US" sz="1396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Cada eixo é subdividido em categorias e subcategorias que abrangem desde controle interno até segurança da informação, garantindo uma gestão ampla e alinhada às necessidades do Conselho.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65000" y="1097518"/>
            <a:ext cx="45187" cy="329403"/>
            <a:chOff x="0" y="0"/>
            <a:chExt cx="45187" cy="329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329438"/>
            </a:xfrm>
            <a:custGeom>
              <a:avLst/>
              <a:gdLst/>
              <a:ahLst/>
              <a:cxnLst/>
              <a:rect r="r" b="b" t="t" l="l"/>
              <a:pathLst>
                <a:path h="329438" w="45212">
                  <a:moveTo>
                    <a:pt x="45212" y="0"/>
                  </a:moveTo>
                  <a:lnTo>
                    <a:pt x="0" y="0"/>
                  </a:lnTo>
                  <a:lnTo>
                    <a:pt x="0" y="329438"/>
                  </a:lnTo>
                  <a:lnTo>
                    <a:pt x="45212" y="329438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837003" y="1097518"/>
            <a:ext cx="45187" cy="325803"/>
            <a:chOff x="0" y="0"/>
            <a:chExt cx="45187" cy="32580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212" cy="325755"/>
            </a:xfrm>
            <a:custGeom>
              <a:avLst/>
              <a:gdLst/>
              <a:ahLst/>
              <a:cxnLst/>
              <a:rect r="r" b="b" t="t" l="l"/>
              <a:pathLst>
                <a:path h="325755" w="45212">
                  <a:moveTo>
                    <a:pt x="45212" y="0"/>
                  </a:moveTo>
                  <a:lnTo>
                    <a:pt x="0" y="0"/>
                  </a:lnTo>
                  <a:lnTo>
                    <a:pt x="0" y="325755"/>
                  </a:lnTo>
                  <a:lnTo>
                    <a:pt x="45212" y="325755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909006" y="1074125"/>
            <a:ext cx="45187" cy="175374"/>
            <a:chOff x="0" y="0"/>
            <a:chExt cx="45187" cy="17537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6621875" y="4213584"/>
            <a:ext cx="3224622" cy="2262159"/>
            <a:chOff x="0" y="0"/>
            <a:chExt cx="3224619" cy="226216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3500" y="1662176"/>
              <a:ext cx="529335" cy="529336"/>
            </a:xfrm>
            <a:custGeom>
              <a:avLst/>
              <a:gdLst/>
              <a:ahLst/>
              <a:cxnLst/>
              <a:rect r="r" b="b" t="t" l="l"/>
              <a:pathLst>
                <a:path h="529336" w="529335">
                  <a:moveTo>
                    <a:pt x="0" y="529336"/>
                  </a:moveTo>
                  <a:lnTo>
                    <a:pt x="529335" y="529336"/>
                  </a:lnTo>
                  <a:lnTo>
                    <a:pt x="5293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3500" y="1662303"/>
              <a:ext cx="529335" cy="529336"/>
            </a:xfrm>
            <a:custGeom>
              <a:avLst/>
              <a:gdLst/>
              <a:ahLst/>
              <a:cxnLst/>
              <a:rect r="r" b="b" t="t" l="l"/>
              <a:pathLst>
                <a:path h="529336" w="529335">
                  <a:moveTo>
                    <a:pt x="529335" y="529336"/>
                  </a:moveTo>
                  <a:lnTo>
                    <a:pt x="529335" y="0"/>
                  </a:lnTo>
                  <a:cubicBezTo>
                    <a:pt x="236982" y="0"/>
                    <a:pt x="0" y="236982"/>
                    <a:pt x="0" y="529336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94056" y="1792859"/>
              <a:ext cx="398779" cy="398780"/>
            </a:xfrm>
            <a:custGeom>
              <a:avLst/>
              <a:gdLst/>
              <a:ahLst/>
              <a:cxnLst/>
              <a:rect r="r" b="b" t="t" l="l"/>
              <a:pathLst>
                <a:path h="398780" w="398779">
                  <a:moveTo>
                    <a:pt x="398779" y="398780"/>
                  </a:moveTo>
                  <a:lnTo>
                    <a:pt x="398779" y="0"/>
                  </a:lnTo>
                  <a:cubicBezTo>
                    <a:pt x="178561" y="0"/>
                    <a:pt x="0" y="178562"/>
                    <a:pt x="0" y="39878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28167" y="1926844"/>
              <a:ext cx="264668" cy="264668"/>
            </a:xfrm>
            <a:custGeom>
              <a:avLst/>
              <a:gdLst/>
              <a:ahLst/>
              <a:cxnLst/>
              <a:rect r="r" b="b" t="t" l="l"/>
              <a:pathLst>
                <a:path h="264668" w="264668">
                  <a:moveTo>
                    <a:pt x="264668" y="264668"/>
                  </a:moveTo>
                  <a:lnTo>
                    <a:pt x="264668" y="0"/>
                  </a:lnTo>
                  <a:cubicBezTo>
                    <a:pt x="118491" y="0"/>
                    <a:pt x="0" y="118491"/>
                    <a:pt x="0" y="264668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61036" y="1210818"/>
              <a:ext cx="394969" cy="1354074"/>
            </a:xfrm>
            <a:custGeom>
              <a:avLst/>
              <a:gdLst/>
              <a:ahLst/>
              <a:cxnLst/>
              <a:rect r="r" b="b" t="t" l="l"/>
              <a:pathLst>
                <a:path h="1354074" w="394969">
                  <a:moveTo>
                    <a:pt x="0" y="0"/>
                  </a:moveTo>
                  <a:lnTo>
                    <a:pt x="56388" y="0"/>
                  </a:lnTo>
                  <a:lnTo>
                    <a:pt x="56388" y="451358"/>
                  </a:lnTo>
                  <a:lnTo>
                    <a:pt x="0" y="451358"/>
                  </a:lnTo>
                  <a:close/>
                  <a:moveTo>
                    <a:pt x="112776" y="451358"/>
                  </a:moveTo>
                  <a:lnTo>
                    <a:pt x="169163" y="451358"/>
                  </a:lnTo>
                  <a:lnTo>
                    <a:pt x="169163" y="902716"/>
                  </a:lnTo>
                  <a:lnTo>
                    <a:pt x="112903" y="902716"/>
                  </a:lnTo>
                  <a:close/>
                  <a:moveTo>
                    <a:pt x="394969" y="1354074"/>
                  </a:moveTo>
                  <a:lnTo>
                    <a:pt x="338454" y="1354074"/>
                  </a:lnTo>
                  <a:lnTo>
                    <a:pt x="338454" y="0"/>
                  </a:lnTo>
                  <a:lnTo>
                    <a:pt x="394842" y="0"/>
                  </a:lnTo>
                  <a:close/>
                  <a:moveTo>
                    <a:pt x="225678" y="0"/>
                  </a:moveTo>
                  <a:lnTo>
                    <a:pt x="282066" y="0"/>
                  </a:lnTo>
                  <a:lnTo>
                    <a:pt x="282066" y="451358"/>
                  </a:lnTo>
                  <a:lnTo>
                    <a:pt x="225678" y="451358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361311" y="1403350"/>
              <a:ext cx="768349" cy="795274"/>
            </a:xfrm>
            <a:custGeom>
              <a:avLst/>
              <a:gdLst/>
              <a:ahLst/>
              <a:cxnLst/>
              <a:rect r="r" b="b" t="t" l="l"/>
              <a:pathLst>
                <a:path h="795274" w="768349">
                  <a:moveTo>
                    <a:pt x="0" y="0"/>
                  </a:moveTo>
                  <a:lnTo>
                    <a:pt x="768349" y="0"/>
                  </a:lnTo>
                  <a:lnTo>
                    <a:pt x="768349" y="795274"/>
                  </a:lnTo>
                  <a:lnTo>
                    <a:pt x="0" y="795274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361438" y="1403350"/>
              <a:ext cx="768349" cy="795274"/>
            </a:xfrm>
            <a:custGeom>
              <a:avLst/>
              <a:gdLst/>
              <a:ahLst/>
              <a:cxnLst/>
              <a:rect r="r" b="b" t="t" l="l"/>
              <a:pathLst>
                <a:path h="795274" w="768349">
                  <a:moveTo>
                    <a:pt x="768348" y="0"/>
                  </a:moveTo>
                  <a:lnTo>
                    <a:pt x="768348" y="795274"/>
                  </a:lnTo>
                  <a:lnTo>
                    <a:pt x="0" y="795274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292858" y="1534795"/>
              <a:ext cx="836929" cy="663956"/>
            </a:xfrm>
            <a:custGeom>
              <a:avLst/>
              <a:gdLst/>
              <a:ahLst/>
              <a:cxnLst/>
              <a:rect r="r" b="b" t="t" l="l"/>
              <a:pathLst>
                <a:path h="663956" w="836929">
                  <a:moveTo>
                    <a:pt x="644778" y="663829"/>
                  </a:moveTo>
                  <a:lnTo>
                    <a:pt x="836929" y="464947"/>
                  </a:lnTo>
                  <a:lnTo>
                    <a:pt x="836929" y="397510"/>
                  </a:lnTo>
                  <a:lnTo>
                    <a:pt x="579627" y="663829"/>
                  </a:lnTo>
                  <a:close/>
                  <a:moveTo>
                    <a:pt x="771778" y="663829"/>
                  </a:moveTo>
                  <a:lnTo>
                    <a:pt x="771778" y="596392"/>
                  </a:lnTo>
                  <a:lnTo>
                    <a:pt x="706627" y="663829"/>
                  </a:lnTo>
                  <a:close/>
                  <a:moveTo>
                    <a:pt x="322453" y="663829"/>
                  </a:moveTo>
                  <a:lnTo>
                    <a:pt x="706627" y="266192"/>
                  </a:lnTo>
                  <a:lnTo>
                    <a:pt x="706627" y="198755"/>
                  </a:lnTo>
                  <a:lnTo>
                    <a:pt x="257302" y="663956"/>
                  </a:lnTo>
                  <a:close/>
                  <a:moveTo>
                    <a:pt x="65151" y="663956"/>
                  </a:moveTo>
                  <a:lnTo>
                    <a:pt x="641476" y="67437"/>
                  </a:lnTo>
                  <a:lnTo>
                    <a:pt x="641476" y="0"/>
                  </a:lnTo>
                  <a:lnTo>
                    <a:pt x="0" y="6639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92962" y="1403350"/>
              <a:ext cx="768349" cy="795274"/>
            </a:xfrm>
            <a:custGeom>
              <a:avLst/>
              <a:gdLst/>
              <a:ahLst/>
              <a:cxnLst/>
              <a:rect r="r" b="b" t="t" l="l"/>
              <a:pathLst>
                <a:path h="795274" w="768349">
                  <a:moveTo>
                    <a:pt x="768349" y="795274"/>
                  </a:moveTo>
                  <a:lnTo>
                    <a:pt x="0" y="795274"/>
                  </a:lnTo>
                  <a:lnTo>
                    <a:pt x="0" y="0"/>
                  </a:lnTo>
                  <a:lnTo>
                    <a:pt x="768349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592962" y="1403350"/>
              <a:ext cx="384174" cy="397637"/>
            </a:xfrm>
            <a:custGeom>
              <a:avLst/>
              <a:gdLst/>
              <a:ahLst/>
              <a:cxnLst/>
              <a:rect r="r" b="b" t="t" l="l"/>
              <a:pathLst>
                <a:path h="397637" w="384174">
                  <a:moveTo>
                    <a:pt x="0" y="397637"/>
                  </a:moveTo>
                  <a:cubicBezTo>
                    <a:pt x="0" y="178054"/>
                    <a:pt x="171958" y="0"/>
                    <a:pt x="384174" y="0"/>
                  </a:cubicBezTo>
                  <a:cubicBezTo>
                    <a:pt x="384174" y="219583"/>
                    <a:pt x="212217" y="397637"/>
                    <a:pt x="0" y="397637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592962" y="1800987"/>
              <a:ext cx="384174" cy="397637"/>
            </a:xfrm>
            <a:custGeom>
              <a:avLst/>
              <a:gdLst/>
              <a:ahLst/>
              <a:cxnLst/>
              <a:rect r="r" b="b" t="t" l="l"/>
              <a:pathLst>
                <a:path h="397637" w="384174">
                  <a:moveTo>
                    <a:pt x="384174" y="397637"/>
                  </a:moveTo>
                  <a:cubicBezTo>
                    <a:pt x="171958" y="397637"/>
                    <a:pt x="0" y="219583"/>
                    <a:pt x="0" y="0"/>
                  </a:cubicBezTo>
                  <a:cubicBezTo>
                    <a:pt x="212217" y="0"/>
                    <a:pt x="384174" y="178054"/>
                    <a:pt x="384174" y="397637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977136" y="1403350"/>
              <a:ext cx="384174" cy="397637"/>
            </a:xfrm>
            <a:custGeom>
              <a:avLst/>
              <a:gdLst/>
              <a:ahLst/>
              <a:cxnLst/>
              <a:rect r="r" b="b" t="t" l="l"/>
              <a:pathLst>
                <a:path h="397637" w="384174">
                  <a:moveTo>
                    <a:pt x="0" y="397637"/>
                  </a:moveTo>
                  <a:cubicBezTo>
                    <a:pt x="0" y="178054"/>
                    <a:pt x="171958" y="0"/>
                    <a:pt x="384175" y="0"/>
                  </a:cubicBezTo>
                  <a:cubicBezTo>
                    <a:pt x="384175" y="219583"/>
                    <a:pt x="212217" y="397637"/>
                    <a:pt x="0" y="397637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77136" y="1800987"/>
              <a:ext cx="384174" cy="397637"/>
            </a:xfrm>
            <a:custGeom>
              <a:avLst/>
              <a:gdLst/>
              <a:ahLst/>
              <a:cxnLst/>
              <a:rect r="r" b="b" t="t" l="l"/>
              <a:pathLst>
                <a:path h="397637" w="384174">
                  <a:moveTo>
                    <a:pt x="384175" y="397637"/>
                  </a:moveTo>
                  <a:cubicBezTo>
                    <a:pt x="171958" y="397637"/>
                    <a:pt x="0" y="219583"/>
                    <a:pt x="0" y="0"/>
                  </a:cubicBezTo>
                  <a:cubicBezTo>
                    <a:pt x="212217" y="0"/>
                    <a:pt x="384175" y="178054"/>
                    <a:pt x="384175" y="397637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129786" y="63500"/>
              <a:ext cx="1031366" cy="1067562"/>
            </a:xfrm>
            <a:custGeom>
              <a:avLst/>
              <a:gdLst/>
              <a:ahLst/>
              <a:cxnLst/>
              <a:rect r="r" b="b" t="t" l="l"/>
              <a:pathLst>
                <a:path h="1067562" w="1031366">
                  <a:moveTo>
                    <a:pt x="0" y="0"/>
                  </a:moveTo>
                  <a:lnTo>
                    <a:pt x="1031366" y="0"/>
                  </a:lnTo>
                  <a:lnTo>
                    <a:pt x="1031366" y="1067562"/>
                  </a:lnTo>
                  <a:lnTo>
                    <a:pt x="0" y="1067562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129786" y="1131062"/>
              <a:ext cx="1031366" cy="1067562"/>
            </a:xfrm>
            <a:custGeom>
              <a:avLst/>
              <a:gdLst/>
              <a:ahLst/>
              <a:cxnLst/>
              <a:rect r="r" b="b" t="t" l="l"/>
              <a:pathLst>
                <a:path h="1067562" w="1031366">
                  <a:moveTo>
                    <a:pt x="0" y="0"/>
                  </a:moveTo>
                  <a:lnTo>
                    <a:pt x="1031366" y="0"/>
                  </a:lnTo>
                  <a:lnTo>
                    <a:pt x="1031366" y="1067562"/>
                  </a:lnTo>
                  <a:lnTo>
                    <a:pt x="0" y="1067562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129660" y="1131062"/>
              <a:ext cx="1031366" cy="1067562"/>
            </a:xfrm>
            <a:custGeom>
              <a:avLst/>
              <a:gdLst/>
              <a:ahLst/>
              <a:cxnLst/>
              <a:rect r="r" b="b" t="t" l="l"/>
              <a:pathLst>
                <a:path h="1067562" w="1031366">
                  <a:moveTo>
                    <a:pt x="0" y="1067562"/>
                  </a:moveTo>
                  <a:lnTo>
                    <a:pt x="0" y="0"/>
                  </a:lnTo>
                  <a:lnTo>
                    <a:pt x="1031365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129660" y="1131062"/>
              <a:ext cx="515746" cy="1067562"/>
            </a:xfrm>
            <a:custGeom>
              <a:avLst/>
              <a:gdLst/>
              <a:ahLst/>
              <a:cxnLst/>
              <a:rect r="r" b="b" t="t" l="l"/>
              <a:pathLst>
                <a:path h="1067562" w="515746">
                  <a:moveTo>
                    <a:pt x="0" y="1067562"/>
                  </a:moveTo>
                  <a:lnTo>
                    <a:pt x="0" y="0"/>
                  </a:lnTo>
                  <a:lnTo>
                    <a:pt x="515746" y="533781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645406" y="597281"/>
              <a:ext cx="515746" cy="533781"/>
            </a:xfrm>
            <a:custGeom>
              <a:avLst/>
              <a:gdLst/>
              <a:ahLst/>
              <a:cxnLst/>
              <a:rect r="r" b="b" t="t" l="l"/>
              <a:pathLst>
                <a:path h="533781" w="515746">
                  <a:moveTo>
                    <a:pt x="0" y="533781"/>
                  </a:moveTo>
                  <a:lnTo>
                    <a:pt x="515746" y="533781"/>
                  </a:lnTo>
                  <a:cubicBezTo>
                    <a:pt x="515746" y="239014"/>
                    <a:pt x="284860" y="0"/>
                    <a:pt x="0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2645406" y="63500"/>
              <a:ext cx="515746" cy="533781"/>
            </a:xfrm>
            <a:custGeom>
              <a:avLst/>
              <a:gdLst/>
              <a:ahLst/>
              <a:cxnLst/>
              <a:rect r="r" b="b" t="t" l="l"/>
              <a:pathLst>
                <a:path h="533781" w="515746">
                  <a:moveTo>
                    <a:pt x="0" y="533781"/>
                  </a:moveTo>
                  <a:lnTo>
                    <a:pt x="515746" y="533781"/>
                  </a:lnTo>
                  <a:cubicBezTo>
                    <a:pt x="515746" y="239014"/>
                    <a:pt x="284860" y="0"/>
                    <a:pt x="0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2130167" y="597281"/>
              <a:ext cx="515746" cy="533781"/>
            </a:xfrm>
            <a:custGeom>
              <a:avLst/>
              <a:gdLst/>
              <a:ahLst/>
              <a:cxnLst/>
              <a:rect r="r" b="b" t="t" l="l"/>
              <a:pathLst>
                <a:path h="533781" w="515746">
                  <a:moveTo>
                    <a:pt x="0" y="533781"/>
                  </a:moveTo>
                  <a:lnTo>
                    <a:pt x="515747" y="533781"/>
                  </a:lnTo>
                  <a:cubicBezTo>
                    <a:pt x="515747" y="239014"/>
                    <a:pt x="284861" y="0"/>
                    <a:pt x="0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2130167" y="63500"/>
              <a:ext cx="515746" cy="533781"/>
            </a:xfrm>
            <a:custGeom>
              <a:avLst/>
              <a:gdLst/>
              <a:ahLst/>
              <a:cxnLst/>
              <a:rect r="r" b="b" t="t" l="l"/>
              <a:pathLst>
                <a:path h="533781" w="515746">
                  <a:moveTo>
                    <a:pt x="0" y="533781"/>
                  </a:moveTo>
                  <a:lnTo>
                    <a:pt x="515747" y="533781"/>
                  </a:lnTo>
                  <a:cubicBezTo>
                    <a:pt x="515747" y="239014"/>
                    <a:pt x="284861" y="0"/>
                    <a:pt x="0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614040" y="335788"/>
              <a:ext cx="515746" cy="533781"/>
            </a:xfrm>
            <a:custGeom>
              <a:avLst/>
              <a:gdLst/>
              <a:ahLst/>
              <a:cxnLst/>
              <a:rect r="r" b="b" t="t" l="l"/>
              <a:pathLst>
                <a:path h="533781" w="515746">
                  <a:moveTo>
                    <a:pt x="0" y="533781"/>
                  </a:moveTo>
                  <a:lnTo>
                    <a:pt x="515746" y="533781"/>
                  </a:lnTo>
                  <a:lnTo>
                    <a:pt x="515746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614040" y="869569"/>
              <a:ext cx="515746" cy="533781"/>
            </a:xfrm>
            <a:custGeom>
              <a:avLst/>
              <a:gdLst/>
              <a:ahLst/>
              <a:cxnLst/>
              <a:rect r="r" b="b" t="t" l="l"/>
              <a:pathLst>
                <a:path h="533781" w="515746">
                  <a:moveTo>
                    <a:pt x="0" y="533781"/>
                  </a:moveTo>
                  <a:lnTo>
                    <a:pt x="515746" y="533781"/>
                  </a:lnTo>
                  <a:lnTo>
                    <a:pt x="515746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098294" y="335788"/>
              <a:ext cx="515746" cy="533781"/>
            </a:xfrm>
            <a:custGeom>
              <a:avLst/>
              <a:gdLst/>
              <a:ahLst/>
              <a:cxnLst/>
              <a:rect r="r" b="b" t="t" l="l"/>
              <a:pathLst>
                <a:path h="533781" w="515746">
                  <a:moveTo>
                    <a:pt x="0" y="533781"/>
                  </a:moveTo>
                  <a:lnTo>
                    <a:pt x="515746" y="533781"/>
                  </a:lnTo>
                  <a:lnTo>
                    <a:pt x="515746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1098294" y="869569"/>
              <a:ext cx="515746" cy="533781"/>
            </a:xfrm>
            <a:custGeom>
              <a:avLst/>
              <a:gdLst/>
              <a:ahLst/>
              <a:cxnLst/>
              <a:rect r="r" b="b" t="t" l="l"/>
              <a:pathLst>
                <a:path h="533781" w="515746">
                  <a:moveTo>
                    <a:pt x="0" y="533781"/>
                  </a:moveTo>
                  <a:lnTo>
                    <a:pt x="515746" y="533781"/>
                  </a:lnTo>
                  <a:lnTo>
                    <a:pt x="515746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-63503" y="-63484"/>
            <a:ext cx="10819000" cy="369522"/>
            <a:chOff x="0" y="0"/>
            <a:chExt cx="10819003" cy="369519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63500" y="63500"/>
              <a:ext cx="10692003" cy="241554"/>
            </a:xfrm>
            <a:custGeom>
              <a:avLst/>
              <a:gdLst/>
              <a:ahLst/>
              <a:cxnLst/>
              <a:rect r="r" b="b" t="t" l="l"/>
              <a:pathLst>
                <a:path h="241554" w="10692003">
                  <a:moveTo>
                    <a:pt x="0" y="241554"/>
                  </a:moveTo>
                  <a:lnTo>
                    <a:pt x="10692003" y="241554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2028101" y="6742414"/>
            <a:ext cx="8270196" cy="569585"/>
            <a:chOff x="0" y="0"/>
            <a:chExt cx="8270202" cy="569582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7407532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0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1" y="0"/>
                  </a:lnTo>
                  <a:lnTo>
                    <a:pt x="799211" y="221234"/>
                  </a:lnTo>
                  <a:cubicBezTo>
                    <a:pt x="799211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63500" y="276860"/>
              <a:ext cx="7228842" cy="31242"/>
            </a:xfrm>
            <a:custGeom>
              <a:avLst/>
              <a:gdLst/>
              <a:ahLst/>
              <a:cxnLst/>
              <a:rect r="r" b="b" t="t" l="l"/>
              <a:pathLst>
                <a:path h="31242" w="7228842">
                  <a:moveTo>
                    <a:pt x="7213221" y="0"/>
                  </a:moveTo>
                  <a:cubicBezTo>
                    <a:pt x="7221857" y="0"/>
                    <a:pt x="7228842" y="6985"/>
                    <a:pt x="7228842" y="15621"/>
                  </a:cubicBezTo>
                  <a:cubicBezTo>
                    <a:pt x="7228842" y="24257"/>
                    <a:pt x="7221857" y="31242"/>
                    <a:pt x="7213221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5" id="45"/>
          <p:cNvSpPr txBox="true"/>
          <p:nvPr/>
        </p:nvSpPr>
        <p:spPr>
          <a:xfrm rot="0">
            <a:off x="9684001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24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792004" y="6929123"/>
            <a:ext cx="1239926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GESTÃO DE RISCOS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34060" y="1016498"/>
            <a:ext cx="2022672" cy="3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Fluxo de Gestão de Riscos e Benefícios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006063" y="1016498"/>
            <a:ext cx="2019643" cy="207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Compromisso do CRMVs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7078066" y="987923"/>
            <a:ext cx="2428726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Principais Ações Implementadas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65000" y="1617326"/>
            <a:ext cx="2900401" cy="438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259080" indent="-129540" lvl="1">
              <a:lnSpc>
                <a:spcPts val="1500"/>
              </a:lnSpc>
              <a:buAutoNum type="arabicPeriod" startAt="1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Estabelecimento do contexto</a:t>
            </a:r>
          </a:p>
          <a:p>
            <a:pPr algn="just" marL="259080" indent="-129540" lvl="1">
              <a:lnSpc>
                <a:spcPts val="1500"/>
              </a:lnSpc>
              <a:buAutoNum type="arabicPeriod" startAt="1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Identificação e análise dos riscos</a:t>
            </a:r>
          </a:p>
          <a:p>
            <a:pPr algn="just" marL="259080" indent="-129540" lvl="1">
              <a:lnSpc>
                <a:spcPts val="1500"/>
              </a:lnSpc>
              <a:buAutoNum type="arabicPeriod" startAt="1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Avaliação e tratamento dos riscos</a:t>
            </a:r>
          </a:p>
          <a:p>
            <a:pPr algn="just" marL="259080" indent="-129540" lvl="1">
              <a:lnSpc>
                <a:spcPts val="1500"/>
              </a:lnSpc>
              <a:buAutoNum type="arabicPeriod" startAt="1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Monitoramento contínuo</a:t>
            </a:r>
          </a:p>
          <a:p>
            <a:pPr algn="just" marL="259080" indent="-129540" lvl="1">
              <a:lnSpc>
                <a:spcPts val="1500"/>
              </a:lnSpc>
              <a:buAutoNum type="arabicPeriod" startAt="1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Revisão e melhoria contínua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Exemplo de risco: A ausência de fiscais capacitados ou insuficiência de recursos para fiscalização pode comprometer a atuação do CRMV-AP, impactando diretamente no cumprimento de suas obrigações legais.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51" id="51"/>
          <p:cNvSpPr txBox="true"/>
          <p:nvPr/>
        </p:nvSpPr>
        <p:spPr>
          <a:xfrm rot="0">
            <a:off x="3836851" y="1617326"/>
            <a:ext cx="2929109" cy="4002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</a:p>
          <a:p>
            <a:pPr algn="just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Protege os profissionais que atuam com ética e integridade</a:t>
            </a:r>
          </a:p>
          <a:p>
            <a:pPr algn="just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Permite antecipar cenários de risco e adotar medidas preventivas</a:t>
            </a:r>
          </a:p>
          <a:p>
            <a:pPr algn="just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Reduz falhas administrativas e financeiras</a:t>
            </a:r>
          </a:p>
          <a:p>
            <a:pPr algn="just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Garante maior controle e previsibilidade sobre os processos internos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52" id="52"/>
          <p:cNvSpPr txBox="true"/>
          <p:nvPr/>
        </p:nvSpPr>
        <p:spPr>
          <a:xfrm rot="0">
            <a:off x="6931600" y="1525886"/>
            <a:ext cx="2745829" cy="2478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Integração da gestão de riscos aos processos administrativos e de fiscalização</a:t>
            </a:r>
          </a:p>
          <a:p>
            <a:pPr algn="just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Capacitação de servidores e fiscais, assegurando identificação e mitigação de riscos</a:t>
            </a:r>
          </a:p>
          <a:p>
            <a:pPr algn="just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Monitoramento constante das ações adotadas, com ajustes estratégicos quando necessário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53" id="53"/>
          <p:cNvSpPr txBox="true"/>
          <p:nvPr/>
        </p:nvSpPr>
        <p:spPr>
          <a:xfrm rot="0">
            <a:off x="10219049" y="3245920"/>
            <a:ext cx="266195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3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503" y="-63503"/>
            <a:ext cx="10819000" cy="7687008"/>
          </a:xfrm>
          <a:custGeom>
            <a:avLst/>
            <a:gdLst/>
            <a:ahLst/>
            <a:cxnLst/>
            <a:rect r="r" b="b" t="t" l="l"/>
            <a:pathLst>
              <a:path h="7687008" w="10819000">
                <a:moveTo>
                  <a:pt x="0" y="0"/>
                </a:moveTo>
                <a:lnTo>
                  <a:pt x="10819000" y="0"/>
                </a:lnTo>
                <a:lnTo>
                  <a:pt x="10819000" y="7687008"/>
                </a:lnTo>
                <a:lnTo>
                  <a:pt x="0" y="768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87201" y="7019287"/>
            <a:ext cx="4651200" cy="31213"/>
            <a:chOff x="0" y="0"/>
            <a:chExt cx="4651197" cy="3121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51248" cy="31242"/>
            </a:xfrm>
            <a:custGeom>
              <a:avLst/>
              <a:gdLst/>
              <a:ahLst/>
              <a:cxnLst/>
              <a:rect r="r" b="b" t="t" l="l"/>
              <a:pathLst>
                <a:path h="31242" w="4651248">
                  <a:moveTo>
                    <a:pt x="4635627" y="0"/>
                  </a:moveTo>
                  <a:cubicBezTo>
                    <a:pt x="4644263" y="0"/>
                    <a:pt x="4651248" y="6985"/>
                    <a:pt x="4651248" y="15621"/>
                  </a:cubicBezTo>
                  <a:cubicBezTo>
                    <a:pt x="4651248" y="24257"/>
                    <a:pt x="4644263" y="31242"/>
                    <a:pt x="4635627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58988" y="-63484"/>
            <a:ext cx="10814495" cy="1159602"/>
            <a:chOff x="0" y="0"/>
            <a:chExt cx="10814494" cy="11595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9958324" y="303403"/>
              <a:ext cx="792734" cy="792734"/>
            </a:xfrm>
            <a:custGeom>
              <a:avLst/>
              <a:gdLst/>
              <a:ahLst/>
              <a:cxnLst/>
              <a:rect r="r" b="b" t="t" l="l"/>
              <a:pathLst>
                <a:path h="792734" w="792734">
                  <a:moveTo>
                    <a:pt x="0" y="792735"/>
                  </a:moveTo>
                  <a:lnTo>
                    <a:pt x="792734" y="792735"/>
                  </a:lnTo>
                  <a:lnTo>
                    <a:pt x="7927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958324" y="303403"/>
              <a:ext cx="792735" cy="396367"/>
            </a:xfrm>
            <a:custGeom>
              <a:avLst/>
              <a:gdLst/>
              <a:ahLst/>
              <a:cxnLst/>
              <a:rect r="r" b="b" t="t" l="l"/>
              <a:pathLst>
                <a:path h="396367" w="792735">
                  <a:moveTo>
                    <a:pt x="0" y="0"/>
                  </a:moveTo>
                  <a:lnTo>
                    <a:pt x="396367" y="396367"/>
                  </a:lnTo>
                  <a:lnTo>
                    <a:pt x="792734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9958324" y="699770"/>
              <a:ext cx="792607" cy="396367"/>
            </a:xfrm>
            <a:custGeom>
              <a:avLst/>
              <a:gdLst/>
              <a:ahLst/>
              <a:cxnLst/>
              <a:rect r="r" b="b" t="t" l="l"/>
              <a:pathLst>
                <a:path h="396367" w="792607">
                  <a:moveTo>
                    <a:pt x="0" y="0"/>
                  </a:moveTo>
                  <a:lnTo>
                    <a:pt x="396367" y="396368"/>
                  </a:lnTo>
                  <a:lnTo>
                    <a:pt x="792607" y="0"/>
                  </a:lnTo>
                  <a:close/>
                </a:path>
              </a:pathLst>
            </a:custGeom>
            <a:solidFill>
              <a:srgbClr val="F9FCFA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267444" y="-489331"/>
              <a:ext cx="693547" cy="1585469"/>
            </a:xfrm>
            <a:custGeom>
              <a:avLst/>
              <a:gdLst/>
              <a:ahLst/>
              <a:cxnLst/>
              <a:rect r="r" b="b" t="t" l="l"/>
              <a:pathLst>
                <a:path h="1585469" w="693547">
                  <a:moveTo>
                    <a:pt x="0" y="1585469"/>
                  </a:moveTo>
                  <a:lnTo>
                    <a:pt x="99059" y="1585469"/>
                  </a:lnTo>
                  <a:lnTo>
                    <a:pt x="99059" y="792734"/>
                  </a:lnTo>
                  <a:lnTo>
                    <a:pt x="0" y="792734"/>
                  </a:lnTo>
                  <a:close/>
                  <a:moveTo>
                    <a:pt x="198119" y="792734"/>
                  </a:moveTo>
                  <a:lnTo>
                    <a:pt x="297180" y="792734"/>
                  </a:lnTo>
                  <a:lnTo>
                    <a:pt x="198119" y="792734"/>
                  </a:lnTo>
                  <a:close/>
                  <a:moveTo>
                    <a:pt x="693546" y="0"/>
                  </a:moveTo>
                  <a:lnTo>
                    <a:pt x="594487" y="0"/>
                  </a:lnTo>
                  <a:lnTo>
                    <a:pt x="594487" y="1585469"/>
                  </a:lnTo>
                  <a:lnTo>
                    <a:pt x="693546" y="1585469"/>
                  </a:lnTo>
                  <a:close/>
                  <a:moveTo>
                    <a:pt x="396367" y="1585469"/>
                  </a:moveTo>
                  <a:lnTo>
                    <a:pt x="495427" y="1585469"/>
                  </a:lnTo>
                  <a:lnTo>
                    <a:pt x="495427" y="792734"/>
                  </a:lnTo>
                  <a:lnTo>
                    <a:pt x="396367" y="792734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3500" y="63500"/>
              <a:ext cx="10687431" cy="241554"/>
            </a:xfrm>
            <a:custGeom>
              <a:avLst/>
              <a:gdLst/>
              <a:ahLst/>
              <a:cxnLst/>
              <a:rect r="r" b="b" t="t" l="l"/>
              <a:pathLst>
                <a:path h="241554" w="10687431">
                  <a:moveTo>
                    <a:pt x="0" y="241554"/>
                  </a:moveTo>
                  <a:lnTo>
                    <a:pt x="10687431" y="241554"/>
                  </a:lnTo>
                  <a:lnTo>
                    <a:pt x="106874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128942" y="3491170"/>
            <a:ext cx="425729" cy="425739"/>
            <a:chOff x="0" y="0"/>
            <a:chExt cx="425729" cy="42574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3500" y="63500"/>
              <a:ext cx="298704" cy="298704"/>
            </a:xfrm>
            <a:custGeom>
              <a:avLst/>
              <a:gdLst/>
              <a:ahLst/>
              <a:cxnLst/>
              <a:rect r="r" b="b" t="t" l="l"/>
              <a:pathLst>
                <a:path h="298704" w="298704">
                  <a:moveTo>
                    <a:pt x="149352" y="0"/>
                  </a:moveTo>
                  <a:cubicBezTo>
                    <a:pt x="66929" y="0"/>
                    <a:pt x="0" y="66929"/>
                    <a:pt x="0" y="149352"/>
                  </a:cubicBezTo>
                  <a:cubicBezTo>
                    <a:pt x="0" y="231775"/>
                    <a:pt x="66929" y="298704"/>
                    <a:pt x="149352" y="298704"/>
                  </a:cubicBezTo>
                  <a:cubicBezTo>
                    <a:pt x="231775" y="298704"/>
                    <a:pt x="298704" y="231775"/>
                    <a:pt x="298704" y="149352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31064" y="141351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6991603" y="2357170"/>
            <a:ext cx="2944397" cy="3198045"/>
            <a:chOff x="0" y="0"/>
            <a:chExt cx="1055205" cy="114610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55205" cy="1146107"/>
            </a:xfrm>
            <a:custGeom>
              <a:avLst/>
              <a:gdLst/>
              <a:ahLst/>
              <a:cxnLst/>
              <a:rect r="r" b="b" t="t" l="l"/>
              <a:pathLst>
                <a:path h="1146107" w="1055205">
                  <a:moveTo>
                    <a:pt x="0" y="0"/>
                  </a:moveTo>
                  <a:lnTo>
                    <a:pt x="1055205" y="0"/>
                  </a:lnTo>
                  <a:lnTo>
                    <a:pt x="1055205" y="1146107"/>
                  </a:lnTo>
                  <a:lnTo>
                    <a:pt x="0" y="114610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1055205" cy="11556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650533" y="656443"/>
            <a:ext cx="2673335" cy="2630493"/>
          </a:xfrm>
          <a:custGeom>
            <a:avLst/>
            <a:gdLst/>
            <a:ahLst/>
            <a:cxnLst/>
            <a:rect r="r" b="b" t="t" l="l"/>
            <a:pathLst>
              <a:path h="2630493" w="2673335">
                <a:moveTo>
                  <a:pt x="0" y="0"/>
                </a:moveTo>
                <a:lnTo>
                  <a:pt x="2673335" y="0"/>
                </a:lnTo>
                <a:lnTo>
                  <a:pt x="2673335" y="2630493"/>
                </a:lnTo>
                <a:lnTo>
                  <a:pt x="0" y="2630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9694685" y="6813899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25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332656" y="1672728"/>
            <a:ext cx="2524325" cy="838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b="true" sz="1899">
                <a:solidFill>
                  <a:srgbClr val="004B5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PRINCIPAIS ATRIBUIÇÕES</a:t>
            </a:r>
          </a:p>
          <a:p>
            <a:pPr algn="l">
              <a:lnSpc>
                <a:spcPts val="2200"/>
              </a:lnSpc>
            </a:pPr>
            <a:r>
              <a:rPr lang="en-US" b="true" sz="1899">
                <a:solidFill>
                  <a:srgbClr val="004B5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DO CRMV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6000" y="4345529"/>
            <a:ext cx="2344261" cy="1990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45"/>
              </a:lnSpc>
            </a:pPr>
            <a:r>
              <a:rPr lang="en-US" b="true" sz="11290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4.</a:t>
            </a:r>
          </a:p>
          <a:p>
            <a:pPr algn="l">
              <a:lnSpc>
                <a:spcPts val="3902"/>
              </a:lnSpc>
            </a:pPr>
          </a:p>
          <a:p>
            <a:pPr algn="l">
              <a:lnSpc>
                <a:spcPts val="2735"/>
              </a:lnSpc>
            </a:pPr>
            <a:r>
              <a:rPr lang="en-US" b="true" sz="2352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RESULTADOS DA ATUAÇÃO FINALÍSTICA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98226" y="5542698"/>
            <a:ext cx="76095" cy="63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6"/>
              </a:lnSpc>
            </a:pPr>
            <a:r>
              <a:rPr lang="en-US" b="true" sz="229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152002" y="3881914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SUMÁRIO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56046" y="2794158"/>
            <a:ext cx="2900934" cy="2126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345"/>
              </a:lnSpc>
            </a:pPr>
            <a:r>
              <a:rPr lang="en-US" sz="1323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Em 2025, a fiscalização do CRMV-AP apresentou crescimento gradual ao longo dos trimestres, com destaque para o terceiro trimestre, que concentrou o maior volume de ações, especialmente autos de infração e termos de constatação.</a:t>
            </a:r>
          </a:p>
          <a:p>
            <a:pPr algn="just">
              <a:lnSpc>
                <a:spcPts val="1345"/>
              </a:lnSpc>
            </a:pPr>
          </a:p>
          <a:p>
            <a:pPr algn="just">
              <a:lnSpc>
                <a:spcPts val="1345"/>
              </a:lnSpc>
            </a:pPr>
            <a:r>
              <a:rPr lang="en-US" sz="1323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Observa-se, ainda, a manutenção de níveis elevados no quarto trimestre, com aumento das responsabilidades técnicas homologadas, evidenciando avanços na regularização profissional.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129920" y="2794158"/>
            <a:ext cx="2564765" cy="1145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342"/>
              </a:lnSpc>
            </a:pPr>
            <a:r>
              <a:rPr lang="en-US" sz="132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comparativo com 2024, verifica-se crescimento expressivo das ações fiscalizatórias, refletindo o fortalecimento da atuação institucional e maior efetividade no cumprimento das atribuições do Conselho.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81274" y="6742414"/>
            <a:ext cx="4217022" cy="569585"/>
            <a:chOff x="0" y="0"/>
            <a:chExt cx="4217022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3577974" y="63500"/>
              <a:ext cx="592048" cy="442595"/>
            </a:xfrm>
            <a:custGeom>
              <a:avLst/>
              <a:gdLst/>
              <a:ahLst/>
              <a:cxnLst/>
              <a:rect r="r" b="b" t="t" l="l"/>
              <a:pathLst>
                <a:path h="442595" w="592048">
                  <a:moveTo>
                    <a:pt x="428066" y="442595"/>
                  </a:moveTo>
                  <a:lnTo>
                    <a:pt x="163888" y="442595"/>
                  </a:lnTo>
                  <a:cubicBezTo>
                    <a:pt x="73383" y="442595"/>
                    <a:pt x="0" y="343535"/>
                    <a:pt x="0" y="221361"/>
                  </a:cubicBezTo>
                  <a:cubicBezTo>
                    <a:pt x="0" y="99187"/>
                    <a:pt x="73383" y="0"/>
                    <a:pt x="163888" y="0"/>
                  </a:cubicBezTo>
                  <a:lnTo>
                    <a:pt x="592048" y="0"/>
                  </a:lnTo>
                  <a:lnTo>
                    <a:pt x="592048" y="221234"/>
                  </a:lnTo>
                  <a:cubicBezTo>
                    <a:pt x="592048" y="343408"/>
                    <a:pt x="518665" y="442468"/>
                    <a:pt x="42816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47040" y="276860"/>
              <a:ext cx="3445603" cy="31242"/>
            </a:xfrm>
            <a:custGeom>
              <a:avLst/>
              <a:gdLst/>
              <a:ahLst/>
              <a:cxnLst/>
              <a:rect r="r" b="b" t="t" l="l"/>
              <a:pathLst>
                <a:path h="31242" w="3445603">
                  <a:moveTo>
                    <a:pt x="3434031" y="0"/>
                  </a:moveTo>
                  <a:cubicBezTo>
                    <a:pt x="3440429" y="0"/>
                    <a:pt x="3445603" y="6985"/>
                    <a:pt x="3445603" y="15621"/>
                  </a:cubicBezTo>
                  <a:cubicBezTo>
                    <a:pt x="3445603" y="24257"/>
                    <a:pt x="3440429" y="31242"/>
                    <a:pt x="3434031" y="31242"/>
                  </a:cubicBezTo>
                  <a:lnTo>
                    <a:pt x="11572" y="31242"/>
                  </a:lnTo>
                  <a:cubicBezTo>
                    <a:pt x="5175" y="31242"/>
                    <a:pt x="0" y="24257"/>
                    <a:pt x="0" y="15621"/>
                  </a:cubicBezTo>
                  <a:cubicBezTo>
                    <a:pt x="0" y="6985"/>
                    <a:pt x="5175" y="0"/>
                    <a:pt x="11572" y="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58988" y="-63484"/>
            <a:ext cx="10814495" cy="1406300"/>
            <a:chOff x="0" y="0"/>
            <a:chExt cx="10814494" cy="140630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3500" y="63500"/>
              <a:ext cx="10687431" cy="242571"/>
            </a:xfrm>
            <a:custGeom>
              <a:avLst/>
              <a:gdLst/>
              <a:ahLst/>
              <a:cxnLst/>
              <a:rect r="r" b="b" t="t" l="l"/>
              <a:pathLst>
                <a:path h="242571" w="10687431">
                  <a:moveTo>
                    <a:pt x="0" y="242571"/>
                  </a:moveTo>
                  <a:lnTo>
                    <a:pt x="10687431" y="242571"/>
                  </a:lnTo>
                  <a:lnTo>
                    <a:pt x="106874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0116058" y="707774"/>
              <a:ext cx="635000" cy="635003"/>
            </a:xfrm>
            <a:custGeom>
              <a:avLst/>
              <a:gdLst/>
              <a:ahLst/>
              <a:cxnLst/>
              <a:rect r="r" b="b" t="t" l="l"/>
              <a:pathLst>
                <a:path h="635003" w="635000">
                  <a:moveTo>
                    <a:pt x="0" y="635003"/>
                  </a:moveTo>
                  <a:lnTo>
                    <a:pt x="635000" y="635003"/>
                  </a:lnTo>
                  <a:lnTo>
                    <a:pt x="635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116058" y="707774"/>
              <a:ext cx="635000" cy="635003"/>
            </a:xfrm>
            <a:custGeom>
              <a:avLst/>
              <a:gdLst/>
              <a:ahLst/>
              <a:cxnLst/>
              <a:rect r="r" b="b" t="t" l="l"/>
              <a:pathLst>
                <a:path h="635003" w="635000">
                  <a:moveTo>
                    <a:pt x="0" y="0"/>
                  </a:moveTo>
                  <a:lnTo>
                    <a:pt x="0" y="635003"/>
                  </a:lnTo>
                  <a:lnTo>
                    <a:pt x="635000" y="635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115931" y="812676"/>
              <a:ext cx="530098" cy="530100"/>
            </a:xfrm>
            <a:custGeom>
              <a:avLst/>
              <a:gdLst/>
              <a:ahLst/>
              <a:cxnLst/>
              <a:rect r="r" b="b" t="t" l="l"/>
              <a:pathLst>
                <a:path h="530100" w="530098">
                  <a:moveTo>
                    <a:pt x="0" y="371350"/>
                  </a:moveTo>
                  <a:lnTo>
                    <a:pt x="158750" y="530101"/>
                  </a:lnTo>
                  <a:lnTo>
                    <a:pt x="212598" y="530101"/>
                  </a:lnTo>
                  <a:lnTo>
                    <a:pt x="0" y="317502"/>
                  </a:lnTo>
                  <a:close/>
                  <a:moveTo>
                    <a:pt x="0" y="476252"/>
                  </a:moveTo>
                  <a:lnTo>
                    <a:pt x="53848" y="476252"/>
                  </a:lnTo>
                  <a:lnTo>
                    <a:pt x="0" y="422404"/>
                  </a:lnTo>
                  <a:close/>
                  <a:moveTo>
                    <a:pt x="0" y="104903"/>
                  </a:moveTo>
                  <a:lnTo>
                    <a:pt x="317500" y="422404"/>
                  </a:lnTo>
                  <a:lnTo>
                    <a:pt x="371348" y="422404"/>
                  </a:lnTo>
                  <a:lnTo>
                    <a:pt x="0" y="158751"/>
                  </a:lnTo>
                  <a:close/>
                  <a:moveTo>
                    <a:pt x="0" y="0"/>
                  </a:moveTo>
                  <a:lnTo>
                    <a:pt x="476250" y="476252"/>
                  </a:lnTo>
                  <a:lnTo>
                    <a:pt x="530098" y="476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116058" y="72771"/>
              <a:ext cx="635000" cy="635003"/>
            </a:xfrm>
            <a:custGeom>
              <a:avLst/>
              <a:gdLst/>
              <a:ahLst/>
              <a:cxnLst/>
              <a:rect r="r" b="b" t="t" l="l"/>
              <a:pathLst>
                <a:path h="635003" w="635000">
                  <a:moveTo>
                    <a:pt x="0" y="635003"/>
                  </a:moveTo>
                  <a:lnTo>
                    <a:pt x="635000" y="635003"/>
                  </a:lnTo>
                  <a:lnTo>
                    <a:pt x="635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0433431" y="72771"/>
              <a:ext cx="317500" cy="317501"/>
            </a:xfrm>
            <a:custGeom>
              <a:avLst/>
              <a:gdLst/>
              <a:ahLst/>
              <a:cxnLst/>
              <a:rect r="r" b="b" t="t" l="l"/>
              <a:pathLst>
                <a:path h="317501" w="317500">
                  <a:moveTo>
                    <a:pt x="0" y="0"/>
                  </a:moveTo>
                  <a:cubicBezTo>
                    <a:pt x="175387" y="0"/>
                    <a:pt x="317500" y="142114"/>
                    <a:pt x="317500" y="317502"/>
                  </a:cubicBezTo>
                  <a:cubicBezTo>
                    <a:pt x="142113" y="317502"/>
                    <a:pt x="0" y="175388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0115931" y="72771"/>
              <a:ext cx="317500" cy="317501"/>
            </a:xfrm>
            <a:custGeom>
              <a:avLst/>
              <a:gdLst/>
              <a:ahLst/>
              <a:cxnLst/>
              <a:rect r="r" b="b" t="t" l="l"/>
              <a:pathLst>
                <a:path h="317501" w="317500">
                  <a:moveTo>
                    <a:pt x="0" y="317502"/>
                  </a:moveTo>
                  <a:cubicBezTo>
                    <a:pt x="0" y="142114"/>
                    <a:pt x="142113" y="0"/>
                    <a:pt x="317500" y="0"/>
                  </a:cubicBezTo>
                  <a:cubicBezTo>
                    <a:pt x="317500" y="175388"/>
                    <a:pt x="175387" y="317502"/>
                    <a:pt x="0" y="317502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433431" y="390273"/>
              <a:ext cx="317500" cy="317501"/>
            </a:xfrm>
            <a:custGeom>
              <a:avLst/>
              <a:gdLst/>
              <a:ahLst/>
              <a:cxnLst/>
              <a:rect r="r" b="b" t="t" l="l"/>
              <a:pathLst>
                <a:path h="317501" w="317500">
                  <a:moveTo>
                    <a:pt x="0" y="0"/>
                  </a:moveTo>
                  <a:cubicBezTo>
                    <a:pt x="175387" y="0"/>
                    <a:pt x="317500" y="142113"/>
                    <a:pt x="317500" y="317501"/>
                  </a:cubicBezTo>
                  <a:cubicBezTo>
                    <a:pt x="142113" y="317501"/>
                    <a:pt x="0" y="175387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0115931" y="390273"/>
              <a:ext cx="317500" cy="317501"/>
            </a:xfrm>
            <a:custGeom>
              <a:avLst/>
              <a:gdLst/>
              <a:ahLst/>
              <a:cxnLst/>
              <a:rect r="r" b="b" t="t" l="l"/>
              <a:pathLst>
                <a:path h="317501" w="317500">
                  <a:moveTo>
                    <a:pt x="0" y="317501"/>
                  </a:moveTo>
                  <a:cubicBezTo>
                    <a:pt x="0" y="142113"/>
                    <a:pt x="142113" y="0"/>
                    <a:pt x="317500" y="0"/>
                  </a:cubicBezTo>
                  <a:cubicBezTo>
                    <a:pt x="317500" y="175387"/>
                    <a:pt x="175387" y="317501"/>
                    <a:pt x="0" y="317501"/>
                  </a:cubicBezTo>
                </a:path>
              </a:pathLst>
            </a:custGeom>
            <a:solidFill>
              <a:srgbClr val="DFFFF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792004" y="2354925"/>
            <a:ext cx="5181695" cy="3886271"/>
          </a:xfrm>
          <a:custGeom>
            <a:avLst/>
            <a:gdLst/>
            <a:ahLst/>
            <a:cxnLst/>
            <a:rect r="r" b="b" t="t" l="l"/>
            <a:pathLst>
              <a:path h="3886271" w="5181695">
                <a:moveTo>
                  <a:pt x="0" y="0"/>
                </a:moveTo>
                <a:lnTo>
                  <a:pt x="5181695" y="0"/>
                </a:lnTo>
                <a:lnTo>
                  <a:pt x="5181695" y="3886271"/>
                </a:lnTo>
                <a:lnTo>
                  <a:pt x="0" y="38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211024" y="2111105"/>
            <a:ext cx="3097568" cy="4130091"/>
          </a:xfrm>
          <a:custGeom>
            <a:avLst/>
            <a:gdLst/>
            <a:ahLst/>
            <a:cxnLst/>
            <a:rect r="r" b="b" t="t" l="l"/>
            <a:pathLst>
              <a:path h="4130091" w="3097568">
                <a:moveTo>
                  <a:pt x="0" y="0"/>
                </a:moveTo>
                <a:lnTo>
                  <a:pt x="3097568" y="0"/>
                </a:lnTo>
                <a:lnTo>
                  <a:pt x="3097568" y="4130091"/>
                </a:lnTo>
                <a:lnTo>
                  <a:pt x="0" y="413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9776605" y="6819938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26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92004" y="6929123"/>
            <a:ext cx="5245001" cy="173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CONSELHO REGIONAL DE MEDICINA VETERINÁRIA DO ESTADO DO AMAPÁ - CRMV/AP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811274" y="1093908"/>
            <a:ext cx="2455640" cy="849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24"/>
              </a:lnSpc>
            </a:pPr>
            <a:r>
              <a:rPr lang="en-US" sz="1695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Número de fiscalizações no estado</a:t>
            </a:r>
          </a:p>
          <a:p>
            <a:pPr algn="ctr">
              <a:lnSpc>
                <a:spcPts val="1724"/>
              </a:lnSpc>
            </a:pPr>
          </a:p>
          <a:p>
            <a:pPr algn="ctr">
              <a:lnSpc>
                <a:spcPts val="1724"/>
              </a:lnSpc>
            </a:pPr>
            <a:r>
              <a:rPr lang="en-US" b="true" sz="1695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158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680063" y="1093213"/>
            <a:ext cx="1813455" cy="849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24"/>
              </a:lnSpc>
            </a:pPr>
            <a:r>
              <a:rPr lang="en-US" sz="1695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Número de fiscais no estado</a:t>
            </a:r>
          </a:p>
          <a:p>
            <a:pPr algn="ctr">
              <a:lnSpc>
                <a:spcPts val="1724"/>
              </a:lnSpc>
            </a:pPr>
          </a:p>
          <a:p>
            <a:pPr algn="ctr">
              <a:lnSpc>
                <a:spcPts val="1724"/>
              </a:lnSpc>
            </a:pPr>
            <a:r>
              <a:rPr lang="en-US" b="true" sz="1695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759291" y="2754916"/>
            <a:ext cx="51235" cy="15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8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893727" y="3607584"/>
            <a:ext cx="68999" cy="15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8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046775" y="2237480"/>
            <a:ext cx="68999" cy="15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8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312297" y="3147403"/>
            <a:ext cx="68999" cy="19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219049" y="3245920"/>
            <a:ext cx="267405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CAP. 4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SUMÁRIO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110254" y="3039351"/>
            <a:ext cx="135931" cy="11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4"/>
              </a:lnSpc>
            </a:pPr>
            <a:r>
              <a:rPr lang="en-US" b="true" sz="68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AM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175205" y="3522793"/>
            <a:ext cx="124358" cy="11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4"/>
              </a:lnSpc>
            </a:pPr>
            <a:r>
              <a:rPr lang="en-US" b="true" sz="68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932919" y="3133192"/>
            <a:ext cx="115529" cy="11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4"/>
              </a:lnSpc>
            </a:pPr>
            <a:r>
              <a:rPr lang="en-US" b="true" sz="68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286439" y="3489893"/>
            <a:ext cx="118977" cy="190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04"/>
              </a:lnSpc>
            </a:pPr>
            <a:r>
              <a:rPr lang="en-US" b="true" sz="68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TO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322587" y="3728075"/>
            <a:ext cx="113852" cy="190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04"/>
              </a:lnSpc>
            </a:pPr>
            <a:r>
              <a:rPr lang="en-US" b="true" sz="68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DF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2261797" y="2117636"/>
            <a:ext cx="139932" cy="153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6"/>
              </a:lnSpc>
            </a:pPr>
            <a:r>
              <a:rPr lang="en-US" sz="876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54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005052" y="1994964"/>
            <a:ext cx="120863" cy="153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6"/>
              </a:lnSpc>
            </a:pPr>
            <a:r>
              <a:rPr lang="en-US" sz="876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81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015292" y="2799988"/>
            <a:ext cx="190767" cy="76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8"/>
              </a:lnSpc>
            </a:pPr>
            <a:r>
              <a:rPr lang="en-US" sz="876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991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477121" y="2805760"/>
            <a:ext cx="254213" cy="172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7"/>
              </a:lnSpc>
            </a:pPr>
            <a:r>
              <a:rPr lang="en-US" sz="876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1475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502924" y="3190189"/>
            <a:ext cx="190957" cy="56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"/>
              </a:lnSpc>
            </a:pPr>
            <a:r>
              <a:rPr lang="en-US" b="true" sz="68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MA 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950351" y="3190189"/>
            <a:ext cx="112176" cy="56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"/>
              </a:lnSpc>
            </a:pPr>
            <a:r>
              <a:rPr lang="en-US" b="true" sz="68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4188476" y="3186284"/>
            <a:ext cx="75971" cy="46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3"/>
              </a:lnSpc>
            </a:pPr>
            <a:r>
              <a:rPr lang="en-US" b="true" sz="427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RN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4221156" y="3207487"/>
            <a:ext cx="122672" cy="153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7"/>
              </a:lnSpc>
            </a:pPr>
            <a:r>
              <a:rPr lang="en-US" b="true" sz="427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PB</a:t>
            </a:r>
            <a:r>
              <a:rPr lang="en-US" sz="427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3798808" y="3644894"/>
            <a:ext cx="118977" cy="56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"/>
              </a:lnSpc>
            </a:pPr>
            <a:r>
              <a:rPr lang="en-US" b="true" sz="68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BA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6079426"/>
            <a:ext cx="1198007" cy="662511"/>
            <a:chOff x="0" y="0"/>
            <a:chExt cx="1198004" cy="6625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1070991" cy="535558"/>
            </a:xfrm>
            <a:custGeom>
              <a:avLst/>
              <a:gdLst/>
              <a:ahLst/>
              <a:cxnLst/>
              <a:rect r="r" b="b" t="t" l="l"/>
              <a:pathLst>
                <a:path h="535558" w="1070991">
                  <a:moveTo>
                    <a:pt x="0" y="535558"/>
                  </a:moveTo>
                  <a:lnTo>
                    <a:pt x="1070991" y="535558"/>
                  </a:lnTo>
                  <a:lnTo>
                    <a:pt x="10709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63500"/>
              <a:ext cx="535559" cy="535558"/>
            </a:xfrm>
            <a:custGeom>
              <a:avLst/>
              <a:gdLst/>
              <a:ahLst/>
              <a:cxnLst/>
              <a:rect r="r" b="b" t="t" l="l"/>
              <a:pathLst>
                <a:path h="535558" w="535559">
                  <a:moveTo>
                    <a:pt x="0" y="535558"/>
                  </a:moveTo>
                  <a:lnTo>
                    <a:pt x="535559" y="535558"/>
                  </a:lnTo>
                  <a:lnTo>
                    <a:pt x="535559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09676" y="170942"/>
              <a:ext cx="316865" cy="316991"/>
            </a:xfrm>
            <a:custGeom>
              <a:avLst/>
              <a:gdLst/>
              <a:ahLst/>
              <a:cxnLst/>
              <a:rect r="r" b="b" t="t" l="l"/>
              <a:pathLst>
                <a:path h="316991" w="316865">
                  <a:moveTo>
                    <a:pt x="158496" y="316991"/>
                  </a:moveTo>
                  <a:lnTo>
                    <a:pt x="316865" y="158495"/>
                  </a:lnTo>
                  <a:lnTo>
                    <a:pt x="158496" y="0"/>
                  </a:lnTo>
                  <a:lnTo>
                    <a:pt x="0" y="158495"/>
                  </a:lnTo>
                  <a:close/>
                </a:path>
              </a:pathLst>
            </a:custGeom>
            <a:solidFill>
              <a:srgbClr val="00B9A1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037005" y="6742414"/>
            <a:ext cx="4261292" cy="569585"/>
            <a:chOff x="0" y="0"/>
            <a:chExt cx="4261292" cy="56958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615535" y="63500"/>
              <a:ext cx="598264" cy="442595"/>
            </a:xfrm>
            <a:custGeom>
              <a:avLst/>
              <a:gdLst/>
              <a:ahLst/>
              <a:cxnLst/>
              <a:rect r="r" b="b" t="t" l="l"/>
              <a:pathLst>
                <a:path h="442595" w="598264">
                  <a:moveTo>
                    <a:pt x="432560" y="442595"/>
                  </a:moveTo>
                  <a:lnTo>
                    <a:pt x="165609" y="442595"/>
                  </a:lnTo>
                  <a:cubicBezTo>
                    <a:pt x="74153" y="442595"/>
                    <a:pt x="0" y="343535"/>
                    <a:pt x="0" y="221361"/>
                  </a:cubicBezTo>
                  <a:cubicBezTo>
                    <a:pt x="0" y="99187"/>
                    <a:pt x="74153" y="0"/>
                    <a:pt x="165609" y="0"/>
                  </a:cubicBezTo>
                  <a:lnTo>
                    <a:pt x="598264" y="0"/>
                  </a:lnTo>
                  <a:lnTo>
                    <a:pt x="598264" y="221234"/>
                  </a:lnTo>
                  <a:cubicBezTo>
                    <a:pt x="598264" y="343408"/>
                    <a:pt x="524110" y="442468"/>
                    <a:pt x="432655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7534" y="276860"/>
              <a:ext cx="3481774" cy="31242"/>
            </a:xfrm>
            <a:custGeom>
              <a:avLst/>
              <a:gdLst/>
              <a:ahLst/>
              <a:cxnLst/>
              <a:rect r="r" b="b" t="t" l="l"/>
              <a:pathLst>
                <a:path h="31242" w="3481774">
                  <a:moveTo>
                    <a:pt x="3470081" y="0"/>
                  </a:moveTo>
                  <a:cubicBezTo>
                    <a:pt x="3476545" y="0"/>
                    <a:pt x="3481774" y="6985"/>
                    <a:pt x="3481774" y="15621"/>
                  </a:cubicBezTo>
                  <a:cubicBezTo>
                    <a:pt x="3481774" y="24257"/>
                    <a:pt x="3476545" y="31242"/>
                    <a:pt x="3470081" y="31242"/>
                  </a:cubicBezTo>
                  <a:lnTo>
                    <a:pt x="11693" y="31242"/>
                  </a:lnTo>
                  <a:cubicBezTo>
                    <a:pt x="5229" y="31242"/>
                    <a:pt x="0" y="24257"/>
                    <a:pt x="0" y="15621"/>
                  </a:cubicBezTo>
                  <a:cubicBezTo>
                    <a:pt x="0" y="6985"/>
                    <a:pt x="5229" y="0"/>
                    <a:pt x="11693" y="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63503" y="-63484"/>
            <a:ext cx="10819000" cy="1220229"/>
            <a:chOff x="0" y="0"/>
            <a:chExt cx="10819003" cy="122022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3500" y="63500"/>
              <a:ext cx="10692003" cy="240792"/>
            </a:xfrm>
            <a:custGeom>
              <a:avLst/>
              <a:gdLst/>
              <a:ahLst/>
              <a:cxnLst/>
              <a:rect r="r" b="b" t="t" l="l"/>
              <a:pathLst>
                <a:path h="240792" w="10692003">
                  <a:moveTo>
                    <a:pt x="0" y="240792"/>
                  </a:moveTo>
                  <a:lnTo>
                    <a:pt x="10692003" y="240792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903079" y="304292"/>
              <a:ext cx="602869" cy="602743"/>
            </a:xfrm>
            <a:custGeom>
              <a:avLst/>
              <a:gdLst/>
              <a:ahLst/>
              <a:cxnLst/>
              <a:rect r="r" b="b" t="t" l="l"/>
              <a:pathLst>
                <a:path h="602743" w="602869">
                  <a:moveTo>
                    <a:pt x="602869" y="249556"/>
                  </a:moveTo>
                  <a:lnTo>
                    <a:pt x="249682" y="602743"/>
                  </a:lnTo>
                  <a:cubicBezTo>
                    <a:pt x="95504" y="448438"/>
                    <a:pt x="0" y="235332"/>
                    <a:pt x="0" y="0"/>
                  </a:cubicBezTo>
                  <a:lnTo>
                    <a:pt x="499491" y="0"/>
                  </a:lnTo>
                  <a:cubicBezTo>
                    <a:pt x="499491" y="97410"/>
                    <a:pt x="538988" y="185675"/>
                    <a:pt x="602742" y="249556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0402697" y="304292"/>
              <a:ext cx="352806" cy="249555"/>
            </a:xfrm>
            <a:custGeom>
              <a:avLst/>
              <a:gdLst/>
              <a:ahLst/>
              <a:cxnLst/>
              <a:rect r="r" b="b" t="t" l="l"/>
              <a:pathLst>
                <a:path h="249555" w="352806">
                  <a:moveTo>
                    <a:pt x="352806" y="0"/>
                  </a:moveTo>
                  <a:lnTo>
                    <a:pt x="103251" y="249556"/>
                  </a:lnTo>
                  <a:cubicBezTo>
                    <a:pt x="39370" y="185675"/>
                    <a:pt x="0" y="97410"/>
                    <a:pt x="0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152761" y="553848"/>
              <a:ext cx="602742" cy="602870"/>
            </a:xfrm>
            <a:custGeom>
              <a:avLst/>
              <a:gdLst/>
              <a:ahLst/>
              <a:cxnLst/>
              <a:rect r="r" b="b" t="t" l="l"/>
              <a:pathLst>
                <a:path h="602870" w="602742">
                  <a:moveTo>
                    <a:pt x="602742" y="103378"/>
                  </a:moveTo>
                  <a:lnTo>
                    <a:pt x="602742" y="602870"/>
                  </a:lnTo>
                  <a:cubicBezTo>
                    <a:pt x="367284" y="602870"/>
                    <a:pt x="154178" y="507492"/>
                    <a:pt x="0" y="353187"/>
                  </a:cubicBezTo>
                  <a:lnTo>
                    <a:pt x="353187" y="0"/>
                  </a:lnTo>
                  <a:cubicBezTo>
                    <a:pt x="417068" y="63754"/>
                    <a:pt x="505333" y="103251"/>
                    <a:pt x="602742" y="103251"/>
                  </a:cubicBezTo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0505948" y="304292"/>
              <a:ext cx="249555" cy="352933"/>
            </a:xfrm>
            <a:custGeom>
              <a:avLst/>
              <a:gdLst/>
              <a:ahLst/>
              <a:cxnLst/>
              <a:rect r="r" b="b" t="t" l="l"/>
              <a:pathLst>
                <a:path h="352933" w="249555">
                  <a:moveTo>
                    <a:pt x="249555" y="0"/>
                  </a:moveTo>
                  <a:lnTo>
                    <a:pt x="249555" y="352934"/>
                  </a:lnTo>
                  <a:cubicBezTo>
                    <a:pt x="152146" y="352934"/>
                    <a:pt x="63754" y="313437"/>
                    <a:pt x="0" y="2496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792004" y="2455502"/>
            <a:ext cx="4326081" cy="1957911"/>
          </a:xfrm>
          <a:custGeom>
            <a:avLst/>
            <a:gdLst/>
            <a:ahLst/>
            <a:cxnLst/>
            <a:rect r="r" b="b" t="t" l="l"/>
            <a:pathLst>
              <a:path h="1957911" w="4326081">
                <a:moveTo>
                  <a:pt x="0" y="0"/>
                </a:moveTo>
                <a:lnTo>
                  <a:pt x="4326081" y="0"/>
                </a:lnTo>
                <a:lnTo>
                  <a:pt x="4326081" y="1957911"/>
                </a:lnTo>
                <a:lnTo>
                  <a:pt x="0" y="1957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93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5442140" y="2291888"/>
            <a:ext cx="4197737" cy="2976225"/>
          </a:xfrm>
          <a:custGeom>
            <a:avLst/>
            <a:gdLst/>
            <a:ahLst/>
            <a:cxnLst/>
            <a:rect r="r" b="b" t="t" l="l"/>
            <a:pathLst>
              <a:path h="2976225" w="4197737">
                <a:moveTo>
                  <a:pt x="0" y="0"/>
                </a:moveTo>
                <a:lnTo>
                  <a:pt x="4197737" y="0"/>
                </a:lnTo>
                <a:lnTo>
                  <a:pt x="4197737" y="2976224"/>
                </a:lnTo>
                <a:lnTo>
                  <a:pt x="0" y="2976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9776605" y="6819938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27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92004" y="6929123"/>
            <a:ext cx="5245001" cy="173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CONSELHO REGIONAL DE MEDICINA VETERINÁRIA DO ESTADO DO AMAPÁ - CRMV/AP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19049" y="3245920"/>
            <a:ext cx="267405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CAP. 4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127068" y="6742414"/>
            <a:ext cx="4171229" cy="569585"/>
            <a:chOff x="0" y="0"/>
            <a:chExt cx="4171229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3539120" y="63500"/>
              <a:ext cx="585619" cy="442595"/>
            </a:xfrm>
            <a:custGeom>
              <a:avLst/>
              <a:gdLst/>
              <a:ahLst/>
              <a:cxnLst/>
              <a:rect r="r" b="b" t="t" l="l"/>
              <a:pathLst>
                <a:path h="442595" w="585619">
                  <a:moveTo>
                    <a:pt x="423418" y="442595"/>
                  </a:moveTo>
                  <a:lnTo>
                    <a:pt x="162109" y="442595"/>
                  </a:lnTo>
                  <a:cubicBezTo>
                    <a:pt x="72586" y="442595"/>
                    <a:pt x="0" y="343535"/>
                    <a:pt x="0" y="221361"/>
                  </a:cubicBezTo>
                  <a:cubicBezTo>
                    <a:pt x="0" y="99187"/>
                    <a:pt x="72586" y="0"/>
                    <a:pt x="162109" y="0"/>
                  </a:cubicBezTo>
                  <a:lnTo>
                    <a:pt x="585619" y="0"/>
                  </a:lnTo>
                  <a:lnTo>
                    <a:pt x="585619" y="221234"/>
                  </a:lnTo>
                  <a:cubicBezTo>
                    <a:pt x="585619" y="343408"/>
                    <a:pt x="513033" y="442468"/>
                    <a:pt x="423511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46529" y="276860"/>
              <a:ext cx="3408186" cy="31242"/>
            </a:xfrm>
            <a:custGeom>
              <a:avLst/>
              <a:gdLst/>
              <a:ahLst/>
              <a:cxnLst/>
              <a:rect r="r" b="b" t="t" l="l"/>
              <a:pathLst>
                <a:path h="31242" w="3408186">
                  <a:moveTo>
                    <a:pt x="3396741" y="0"/>
                  </a:moveTo>
                  <a:cubicBezTo>
                    <a:pt x="3403069" y="0"/>
                    <a:pt x="3408187" y="6985"/>
                    <a:pt x="3408187" y="15621"/>
                  </a:cubicBezTo>
                  <a:cubicBezTo>
                    <a:pt x="3408187" y="24257"/>
                    <a:pt x="3403069" y="31242"/>
                    <a:pt x="3396741" y="31242"/>
                  </a:cubicBezTo>
                  <a:lnTo>
                    <a:pt x="11447" y="31242"/>
                  </a:lnTo>
                  <a:cubicBezTo>
                    <a:pt x="5119" y="31242"/>
                    <a:pt x="0" y="24257"/>
                    <a:pt x="0" y="15621"/>
                  </a:cubicBezTo>
                  <a:cubicBezTo>
                    <a:pt x="0" y="6985"/>
                    <a:pt x="5119" y="0"/>
                    <a:pt x="11447" y="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91994" y="1719634"/>
            <a:ext cx="45187" cy="150104"/>
            <a:chOff x="0" y="0"/>
            <a:chExt cx="45187" cy="1501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212" cy="150114"/>
            </a:xfrm>
            <a:custGeom>
              <a:avLst/>
              <a:gdLst/>
              <a:ahLst/>
              <a:cxnLst/>
              <a:rect r="r" b="b" t="t" l="l"/>
              <a:pathLst>
                <a:path h="150114" w="45212">
                  <a:moveTo>
                    <a:pt x="45212" y="0"/>
                  </a:moveTo>
                  <a:lnTo>
                    <a:pt x="0" y="0"/>
                  </a:lnTo>
                  <a:lnTo>
                    <a:pt x="0" y="150114"/>
                  </a:lnTo>
                  <a:lnTo>
                    <a:pt x="45212" y="150114"/>
                  </a:ln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63503" y="-63503"/>
            <a:ext cx="10819000" cy="1133046"/>
            <a:chOff x="0" y="0"/>
            <a:chExt cx="10819003" cy="113304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756902" y="63500"/>
              <a:ext cx="998601" cy="1005840"/>
            </a:xfrm>
            <a:custGeom>
              <a:avLst/>
              <a:gdLst/>
              <a:ahLst/>
              <a:cxnLst/>
              <a:rect r="r" b="b" t="t" l="l"/>
              <a:pathLst>
                <a:path h="1005840" w="998601">
                  <a:moveTo>
                    <a:pt x="0" y="1005840"/>
                  </a:moveTo>
                  <a:lnTo>
                    <a:pt x="998601" y="1005840"/>
                  </a:lnTo>
                  <a:lnTo>
                    <a:pt x="99860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756902" y="70739"/>
              <a:ext cx="998601" cy="998601"/>
            </a:xfrm>
            <a:custGeom>
              <a:avLst/>
              <a:gdLst/>
              <a:ahLst/>
              <a:cxnLst/>
              <a:rect r="r" b="b" t="t" l="l"/>
              <a:pathLst>
                <a:path h="998601" w="998601">
                  <a:moveTo>
                    <a:pt x="998601" y="0"/>
                  </a:moveTo>
                  <a:lnTo>
                    <a:pt x="0" y="998601"/>
                  </a:lnTo>
                  <a:lnTo>
                    <a:pt x="998601" y="998601"/>
                  </a:lnTo>
                  <a:lnTo>
                    <a:pt x="998601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923018" y="-258826"/>
              <a:ext cx="2575560" cy="1328166"/>
            </a:xfrm>
            <a:custGeom>
              <a:avLst/>
              <a:gdLst/>
              <a:ahLst/>
              <a:cxnLst/>
              <a:rect r="r" b="b" t="t" l="l"/>
              <a:pathLst>
                <a:path h="1328166" w="2575560">
                  <a:moveTo>
                    <a:pt x="0" y="1328166"/>
                  </a:moveTo>
                  <a:lnTo>
                    <a:pt x="85344" y="1328166"/>
                  </a:lnTo>
                  <a:lnTo>
                    <a:pt x="832485" y="581025"/>
                  </a:lnTo>
                  <a:lnTo>
                    <a:pt x="832485" y="495681"/>
                  </a:lnTo>
                  <a:close/>
                  <a:moveTo>
                    <a:pt x="1083945" y="495681"/>
                  </a:moveTo>
                  <a:lnTo>
                    <a:pt x="1169289" y="495681"/>
                  </a:lnTo>
                  <a:lnTo>
                    <a:pt x="1664970" y="0"/>
                  </a:lnTo>
                  <a:lnTo>
                    <a:pt x="1664970" y="747014"/>
                  </a:lnTo>
                  <a:close/>
                  <a:moveTo>
                    <a:pt x="1916431" y="747014"/>
                  </a:moveTo>
                  <a:lnTo>
                    <a:pt x="2001774" y="747014"/>
                  </a:lnTo>
                  <a:lnTo>
                    <a:pt x="2245995" y="502793"/>
                  </a:lnTo>
                  <a:lnTo>
                    <a:pt x="2245995" y="998474"/>
                  </a:lnTo>
                  <a:close/>
                  <a:moveTo>
                    <a:pt x="2497456" y="998474"/>
                  </a:moveTo>
                  <a:lnTo>
                    <a:pt x="2575560" y="998474"/>
                  </a:lnTo>
                  <a:lnTo>
                    <a:pt x="2575560" y="124993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248269" y="566674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0" y="0"/>
                  </a:moveTo>
                  <a:lnTo>
                    <a:pt x="502919" y="0"/>
                  </a:lnTo>
                  <a:lnTo>
                    <a:pt x="502919" y="502920"/>
                  </a:lnTo>
                  <a:lnTo>
                    <a:pt x="0" y="50292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745349" y="63754"/>
              <a:ext cx="502920" cy="502793"/>
            </a:xfrm>
            <a:custGeom>
              <a:avLst/>
              <a:gdLst/>
              <a:ahLst/>
              <a:cxnLst/>
              <a:rect r="r" b="b" t="t" l="l"/>
              <a:pathLst>
                <a:path h="502793" w="502920">
                  <a:moveTo>
                    <a:pt x="0" y="502793"/>
                  </a:moveTo>
                  <a:lnTo>
                    <a:pt x="502920" y="502793"/>
                  </a:lnTo>
                  <a:lnTo>
                    <a:pt x="5029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745349" y="63754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0" y="0"/>
                  </a:moveTo>
                  <a:lnTo>
                    <a:pt x="0" y="502920"/>
                  </a:lnTo>
                  <a:lnTo>
                    <a:pt x="50292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745349" y="566674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0" y="0"/>
                  </a:moveTo>
                  <a:lnTo>
                    <a:pt x="502920" y="0"/>
                  </a:lnTo>
                  <a:lnTo>
                    <a:pt x="502920" y="502920"/>
                  </a:lnTo>
                  <a:cubicBezTo>
                    <a:pt x="225171" y="502920"/>
                    <a:pt x="0" y="277749"/>
                    <a:pt x="0" y="127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373999" y="189484"/>
              <a:ext cx="251460" cy="251460"/>
            </a:xfrm>
            <a:custGeom>
              <a:avLst/>
              <a:gdLst/>
              <a:ahLst/>
              <a:cxnLst/>
              <a:rect r="r" b="b" t="t" l="l"/>
              <a:pathLst>
                <a:path h="251460" w="251460">
                  <a:moveTo>
                    <a:pt x="0" y="125730"/>
                  </a:moveTo>
                  <a:cubicBezTo>
                    <a:pt x="0" y="56261"/>
                    <a:pt x="56261" y="0"/>
                    <a:pt x="125730" y="0"/>
                  </a:cubicBezTo>
                  <a:cubicBezTo>
                    <a:pt x="195199" y="0"/>
                    <a:pt x="251460" y="56261"/>
                    <a:pt x="251460" y="125730"/>
                  </a:cubicBezTo>
                  <a:cubicBezTo>
                    <a:pt x="251460" y="195199"/>
                    <a:pt x="195199" y="251460"/>
                    <a:pt x="125730" y="251460"/>
                  </a:cubicBezTo>
                  <a:cubicBezTo>
                    <a:pt x="56261" y="251460"/>
                    <a:pt x="0" y="195199"/>
                    <a:pt x="0" y="125730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8751189" y="63754"/>
              <a:ext cx="1005840" cy="1005713"/>
            </a:xfrm>
            <a:custGeom>
              <a:avLst/>
              <a:gdLst/>
              <a:ahLst/>
              <a:cxnLst/>
              <a:rect r="r" b="b" t="t" l="l"/>
              <a:pathLst>
                <a:path h="1005713" w="1005840">
                  <a:moveTo>
                    <a:pt x="0" y="1005713"/>
                  </a:moveTo>
                  <a:lnTo>
                    <a:pt x="1005840" y="1005713"/>
                  </a:lnTo>
                  <a:lnTo>
                    <a:pt x="10058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8751062" y="566547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502920" y="502920"/>
                  </a:moveTo>
                  <a:cubicBezTo>
                    <a:pt x="225171" y="502920"/>
                    <a:pt x="0" y="277749"/>
                    <a:pt x="0" y="0"/>
                  </a:cubicBezTo>
                  <a:cubicBezTo>
                    <a:pt x="277749" y="0"/>
                    <a:pt x="502920" y="225171"/>
                    <a:pt x="502920" y="50292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9253982" y="566674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502920" y="0"/>
                  </a:moveTo>
                  <a:cubicBezTo>
                    <a:pt x="502920" y="277749"/>
                    <a:pt x="277749" y="502920"/>
                    <a:pt x="0" y="502920"/>
                  </a:cubicBezTo>
                  <a:cubicBezTo>
                    <a:pt x="0" y="225171"/>
                    <a:pt x="225171" y="0"/>
                    <a:pt x="502920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8751062" y="63754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502920" y="502920"/>
                  </a:moveTo>
                  <a:cubicBezTo>
                    <a:pt x="225171" y="502920"/>
                    <a:pt x="0" y="277749"/>
                    <a:pt x="0" y="0"/>
                  </a:cubicBezTo>
                  <a:cubicBezTo>
                    <a:pt x="277749" y="0"/>
                    <a:pt x="502920" y="225171"/>
                    <a:pt x="502920" y="50292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9253982" y="63754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502920" y="0"/>
                  </a:moveTo>
                  <a:cubicBezTo>
                    <a:pt x="502920" y="277749"/>
                    <a:pt x="277749" y="502920"/>
                    <a:pt x="0" y="502920"/>
                  </a:cubicBezTo>
                  <a:cubicBezTo>
                    <a:pt x="0" y="225171"/>
                    <a:pt x="225171" y="0"/>
                    <a:pt x="502920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63500" y="287655"/>
              <a:ext cx="1225677" cy="612902"/>
            </a:xfrm>
            <a:custGeom>
              <a:avLst/>
              <a:gdLst/>
              <a:ahLst/>
              <a:cxnLst/>
              <a:rect r="r" b="b" t="t" l="l"/>
              <a:pathLst>
                <a:path h="612902" w="1225677">
                  <a:moveTo>
                    <a:pt x="0" y="612902"/>
                  </a:moveTo>
                  <a:lnTo>
                    <a:pt x="1225677" y="612902"/>
                  </a:lnTo>
                  <a:lnTo>
                    <a:pt x="12256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63500" y="287655"/>
              <a:ext cx="612902" cy="612902"/>
            </a:xfrm>
            <a:custGeom>
              <a:avLst/>
              <a:gdLst/>
              <a:ahLst/>
              <a:cxnLst/>
              <a:rect r="r" b="b" t="t" l="l"/>
              <a:pathLst>
                <a:path h="612902" w="612902">
                  <a:moveTo>
                    <a:pt x="0" y="612902"/>
                  </a:moveTo>
                  <a:lnTo>
                    <a:pt x="612902" y="612902"/>
                  </a:lnTo>
                  <a:lnTo>
                    <a:pt x="612902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803021" y="410591"/>
              <a:ext cx="362712" cy="362712"/>
            </a:xfrm>
            <a:custGeom>
              <a:avLst/>
              <a:gdLst/>
              <a:ahLst/>
              <a:cxnLst/>
              <a:rect r="r" b="b" t="t" l="l"/>
              <a:pathLst>
                <a:path h="362712" w="362712">
                  <a:moveTo>
                    <a:pt x="181356" y="362712"/>
                  </a:moveTo>
                  <a:lnTo>
                    <a:pt x="362712" y="181356"/>
                  </a:lnTo>
                  <a:lnTo>
                    <a:pt x="181356" y="0"/>
                  </a:lnTo>
                  <a:lnTo>
                    <a:pt x="0" y="181356"/>
                  </a:lnTo>
                  <a:close/>
                </a:path>
              </a:pathLst>
            </a:custGeom>
            <a:solidFill>
              <a:srgbClr val="00B9A1"/>
            </a:solid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9791614" y="6814371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28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92004" y="6929123"/>
            <a:ext cx="5245001" cy="173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CONSELHO REGIONAL DE MEDICINA VETERINÁRIA DO ESTADO DO AMAPÁ - CRMV/AP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61063" y="1646025"/>
            <a:ext cx="905768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Fiscalização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37181" y="2084927"/>
            <a:ext cx="3025307" cy="3811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37"/>
              </a:lnSpc>
            </a:pPr>
            <a:r>
              <a:rPr lang="en-US" sz="1230" spc="3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2025, o Setor de Fiscalização do CRMV-AP desenvolveu suas atividades com foco no fortalecimento das ações em campo e no aprimoramento contínuo das rotinas operacionais. Destaca-se a realização de capacitação promovida pelo Conselho Federal, direcionada ao fiscal recém-empossado, que passou a integrar a equipe no final do mês de agosto, contribuindo para a qualificação técnica e padronização das atividades fiscalizatórias.</a:t>
            </a:r>
          </a:p>
          <a:p>
            <a:pPr algn="just">
              <a:lnSpc>
                <a:spcPts val="1567"/>
              </a:lnSpc>
            </a:pPr>
            <a:r>
              <a:rPr lang="en-US" sz="1253" spc="3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As ações priorizaram o atendimento de denúncias e a fiscalização de clínicas e consultórios veterinários, em conformidade com a Resolução nº 1.275/2019, assegurando o cumprimento das normas que regem o exercício profissional. </a:t>
            </a:r>
          </a:p>
          <a:p>
            <a:pPr algn="just">
              <a:lnSpc>
                <a:spcPts val="1567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10219049" y="3245920"/>
            <a:ext cx="267405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4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206001" y="2084927"/>
            <a:ext cx="2729999" cy="2859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37"/>
              </a:lnSpc>
            </a:pPr>
            <a:r>
              <a:rPr lang="en-US" sz="1230" spc="3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Observou-se, ao longo do ano, o incremento das atividades fiscalizatórias, refletido no aumento dos atos administrativos lavrados e no número de Responsabilidades Técnicas homologadas, evidenciando maior efetividade das ações institucionai</a:t>
            </a:r>
            <a:r>
              <a:rPr lang="en-US" sz="1230" spc="3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s e ampliação da presença do Conselho no Estado.</a:t>
            </a:r>
          </a:p>
          <a:p>
            <a:pPr algn="just">
              <a:lnSpc>
                <a:spcPts val="1537"/>
              </a:lnSpc>
            </a:pPr>
            <a:r>
              <a:rPr lang="en-US" sz="1230" spc="3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Tais resultados demonstram o compromisso do CRMV-AP com a fiscalização do exercício profissional, a proteção da sociedade e a valorização da Medicina Veterinária e da Zootecnia.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027442" y="2084927"/>
            <a:ext cx="3013604" cy="1525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37"/>
              </a:lnSpc>
            </a:pPr>
            <a:r>
              <a:rPr lang="en-US" sz="1230" spc="3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Paralelamente, intensificaram-se as visitas a estabelecimentos sem registro no CRMV-AP, com a adoção das medidas administrativas cabíveis, incluindo autuações e orient</a:t>
            </a:r>
            <a:r>
              <a:rPr lang="en-US" sz="1230" spc="3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ações quanto à obrigatoriedade de regularização junto ao Conselho.</a:t>
            </a:r>
          </a:p>
          <a:p>
            <a:pPr algn="just">
              <a:lnSpc>
                <a:spcPts val="1537"/>
              </a:lnSpc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503" y="-63503"/>
            <a:ext cx="10819000" cy="7687008"/>
          </a:xfrm>
          <a:custGeom>
            <a:avLst/>
            <a:gdLst/>
            <a:ahLst/>
            <a:cxnLst/>
            <a:rect r="r" b="b" t="t" l="l"/>
            <a:pathLst>
              <a:path h="7687008" w="10819000">
                <a:moveTo>
                  <a:pt x="0" y="0"/>
                </a:moveTo>
                <a:lnTo>
                  <a:pt x="10819000" y="0"/>
                </a:lnTo>
                <a:lnTo>
                  <a:pt x="10819000" y="7687008"/>
                </a:lnTo>
                <a:lnTo>
                  <a:pt x="0" y="768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133" y="1151392"/>
            <a:ext cx="2638549" cy="2688869"/>
            <a:chOff x="0" y="0"/>
            <a:chExt cx="3518065" cy="35851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18154" cy="3585210"/>
            </a:xfrm>
            <a:custGeom>
              <a:avLst/>
              <a:gdLst/>
              <a:ahLst/>
              <a:cxnLst/>
              <a:rect r="r" b="b" t="t" l="l"/>
              <a:pathLst>
                <a:path h="3585210" w="3518154">
                  <a:moveTo>
                    <a:pt x="384048" y="0"/>
                  </a:moveTo>
                  <a:cubicBezTo>
                    <a:pt x="171958" y="0"/>
                    <a:pt x="0" y="171958"/>
                    <a:pt x="0" y="384048"/>
                  </a:cubicBezTo>
                  <a:lnTo>
                    <a:pt x="0" y="3201162"/>
                  </a:lnTo>
                  <a:cubicBezTo>
                    <a:pt x="0" y="3413252"/>
                    <a:pt x="171958" y="3585210"/>
                    <a:pt x="384048" y="3585210"/>
                  </a:cubicBezTo>
                  <a:lnTo>
                    <a:pt x="3134106" y="3585210"/>
                  </a:lnTo>
                  <a:cubicBezTo>
                    <a:pt x="3346196" y="3585210"/>
                    <a:pt x="3518154" y="3413252"/>
                    <a:pt x="3518154" y="3201162"/>
                  </a:cubicBezTo>
                  <a:lnTo>
                    <a:pt x="3518154" y="384048"/>
                  </a:lnTo>
                  <a:cubicBezTo>
                    <a:pt x="3518027" y="171958"/>
                    <a:pt x="3346196" y="0"/>
                    <a:pt x="3134106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4" r="0" b="-24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128942" y="3491170"/>
            <a:ext cx="425729" cy="425739"/>
            <a:chOff x="0" y="0"/>
            <a:chExt cx="425729" cy="4257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298704" cy="298704"/>
            </a:xfrm>
            <a:custGeom>
              <a:avLst/>
              <a:gdLst/>
              <a:ahLst/>
              <a:cxnLst/>
              <a:rect r="r" b="b" t="t" l="l"/>
              <a:pathLst>
                <a:path h="298704" w="298704">
                  <a:moveTo>
                    <a:pt x="149352" y="0"/>
                  </a:moveTo>
                  <a:cubicBezTo>
                    <a:pt x="66929" y="0"/>
                    <a:pt x="0" y="66929"/>
                    <a:pt x="0" y="149352"/>
                  </a:cubicBezTo>
                  <a:cubicBezTo>
                    <a:pt x="0" y="231775"/>
                    <a:pt x="66929" y="298704"/>
                    <a:pt x="149352" y="298704"/>
                  </a:cubicBezTo>
                  <a:cubicBezTo>
                    <a:pt x="231775" y="298704"/>
                    <a:pt x="298704" y="231775"/>
                    <a:pt x="298704" y="149352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1064" y="141351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610476" y="-63503"/>
            <a:ext cx="2145030" cy="1595980"/>
            <a:chOff x="0" y="0"/>
            <a:chExt cx="2145030" cy="159598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346327" y="797306"/>
              <a:ext cx="735203" cy="735203"/>
            </a:xfrm>
            <a:custGeom>
              <a:avLst/>
              <a:gdLst/>
              <a:ahLst/>
              <a:cxnLst/>
              <a:rect r="r" b="b" t="t" l="l"/>
              <a:pathLst>
                <a:path h="735203" w="735203">
                  <a:moveTo>
                    <a:pt x="0" y="735203"/>
                  </a:moveTo>
                  <a:lnTo>
                    <a:pt x="735203" y="735203"/>
                  </a:lnTo>
                  <a:lnTo>
                    <a:pt x="7352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346327" y="797306"/>
              <a:ext cx="367538" cy="367538"/>
            </a:xfrm>
            <a:custGeom>
              <a:avLst/>
              <a:gdLst/>
              <a:ahLst/>
              <a:cxnLst/>
              <a:rect r="r" b="b" t="t" l="l"/>
              <a:pathLst>
                <a:path h="367538" w="367538">
                  <a:moveTo>
                    <a:pt x="367538" y="0"/>
                  </a:moveTo>
                  <a:lnTo>
                    <a:pt x="0" y="0"/>
                  </a:lnTo>
                  <a:lnTo>
                    <a:pt x="0" y="367538"/>
                  </a:lnTo>
                  <a:lnTo>
                    <a:pt x="367538" y="367538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713992" y="1164844"/>
              <a:ext cx="367538" cy="367665"/>
            </a:xfrm>
            <a:custGeom>
              <a:avLst/>
              <a:gdLst/>
              <a:ahLst/>
              <a:cxnLst/>
              <a:rect r="r" b="b" t="t" l="l"/>
              <a:pathLst>
                <a:path h="367665" w="367538">
                  <a:moveTo>
                    <a:pt x="0" y="367665"/>
                  </a:moveTo>
                  <a:lnTo>
                    <a:pt x="367538" y="367665"/>
                  </a:lnTo>
                  <a:lnTo>
                    <a:pt x="3675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713992" y="1164844"/>
              <a:ext cx="367538" cy="367665"/>
            </a:xfrm>
            <a:custGeom>
              <a:avLst/>
              <a:gdLst/>
              <a:ahLst/>
              <a:cxnLst/>
              <a:rect r="r" b="b" t="t" l="l"/>
              <a:pathLst>
                <a:path h="367665" w="367538">
                  <a:moveTo>
                    <a:pt x="0" y="367665"/>
                  </a:moveTo>
                  <a:lnTo>
                    <a:pt x="367538" y="367665"/>
                  </a:lnTo>
                  <a:lnTo>
                    <a:pt x="367538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346327" y="1164971"/>
              <a:ext cx="367538" cy="367538"/>
            </a:xfrm>
            <a:custGeom>
              <a:avLst/>
              <a:gdLst/>
              <a:ahLst/>
              <a:cxnLst/>
              <a:rect r="r" b="b" t="t" l="l"/>
              <a:pathLst>
                <a:path h="367538" w="367538">
                  <a:moveTo>
                    <a:pt x="367538" y="367538"/>
                  </a:moveTo>
                  <a:lnTo>
                    <a:pt x="367538" y="0"/>
                  </a:lnTo>
                  <a:lnTo>
                    <a:pt x="0" y="0"/>
                  </a:lnTo>
                  <a:cubicBezTo>
                    <a:pt x="0" y="202946"/>
                    <a:pt x="164592" y="367538"/>
                    <a:pt x="367538" y="367538"/>
                  </a:cubicBezTo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805813" y="889127"/>
              <a:ext cx="183896" cy="183896"/>
            </a:xfrm>
            <a:custGeom>
              <a:avLst/>
              <a:gdLst/>
              <a:ahLst/>
              <a:cxnLst/>
              <a:rect r="r" b="b" t="t" l="l"/>
              <a:pathLst>
                <a:path h="183896" w="183896">
                  <a:moveTo>
                    <a:pt x="91948" y="183896"/>
                  </a:moveTo>
                  <a:cubicBezTo>
                    <a:pt x="142748" y="183896"/>
                    <a:pt x="183896" y="142748"/>
                    <a:pt x="183896" y="91948"/>
                  </a:cubicBezTo>
                  <a:cubicBezTo>
                    <a:pt x="183896" y="41148"/>
                    <a:pt x="142748" y="0"/>
                    <a:pt x="91948" y="0"/>
                  </a:cubicBezTo>
                  <a:cubicBezTo>
                    <a:pt x="41148" y="0"/>
                    <a:pt x="0" y="41148"/>
                    <a:pt x="0" y="91948"/>
                  </a:cubicBezTo>
                  <a:cubicBezTo>
                    <a:pt x="0" y="142748"/>
                    <a:pt x="41148" y="183896"/>
                    <a:pt x="91948" y="183896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346327" y="63500"/>
              <a:ext cx="735203" cy="733806"/>
            </a:xfrm>
            <a:custGeom>
              <a:avLst/>
              <a:gdLst/>
              <a:ahLst/>
              <a:cxnLst/>
              <a:rect r="r" b="b" t="t" l="l"/>
              <a:pathLst>
                <a:path h="733806" w="735203">
                  <a:moveTo>
                    <a:pt x="0" y="733806"/>
                  </a:moveTo>
                  <a:lnTo>
                    <a:pt x="735203" y="733806"/>
                  </a:lnTo>
                  <a:lnTo>
                    <a:pt x="7352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346327" y="429768"/>
              <a:ext cx="367538" cy="367538"/>
            </a:xfrm>
            <a:custGeom>
              <a:avLst/>
              <a:gdLst/>
              <a:ahLst/>
              <a:cxnLst/>
              <a:rect r="r" b="b" t="t" l="l"/>
              <a:pathLst>
                <a:path h="367538" w="367538">
                  <a:moveTo>
                    <a:pt x="0" y="0"/>
                  </a:moveTo>
                  <a:cubicBezTo>
                    <a:pt x="0" y="202946"/>
                    <a:pt x="164592" y="367538"/>
                    <a:pt x="367538" y="367538"/>
                  </a:cubicBezTo>
                  <a:cubicBezTo>
                    <a:pt x="367538" y="164592"/>
                    <a:pt x="202946" y="0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346454" y="63500"/>
              <a:ext cx="367538" cy="366268"/>
            </a:xfrm>
            <a:custGeom>
              <a:avLst/>
              <a:gdLst/>
              <a:ahLst/>
              <a:cxnLst/>
              <a:rect r="r" b="b" t="t" l="l"/>
              <a:pathLst>
                <a:path h="366268" w="367538">
                  <a:moveTo>
                    <a:pt x="335788" y="0"/>
                  </a:moveTo>
                  <a:cubicBezTo>
                    <a:pt x="147701" y="16129"/>
                    <a:pt x="0" y="173863"/>
                    <a:pt x="0" y="366268"/>
                  </a:cubicBezTo>
                  <a:cubicBezTo>
                    <a:pt x="202565" y="366268"/>
                    <a:pt x="366903" y="202438"/>
                    <a:pt x="367538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713992" y="429768"/>
              <a:ext cx="367538" cy="367538"/>
            </a:xfrm>
            <a:custGeom>
              <a:avLst/>
              <a:gdLst/>
              <a:ahLst/>
              <a:cxnLst/>
              <a:rect r="r" b="b" t="t" l="l"/>
              <a:pathLst>
                <a:path h="367538" w="367538">
                  <a:moveTo>
                    <a:pt x="0" y="0"/>
                  </a:moveTo>
                  <a:cubicBezTo>
                    <a:pt x="0" y="202946"/>
                    <a:pt x="164592" y="367538"/>
                    <a:pt x="367538" y="367538"/>
                  </a:cubicBezTo>
                  <a:cubicBezTo>
                    <a:pt x="367538" y="164592"/>
                    <a:pt x="202946" y="0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713992" y="63500"/>
              <a:ext cx="367538" cy="366268"/>
            </a:xfrm>
            <a:custGeom>
              <a:avLst/>
              <a:gdLst/>
              <a:ahLst/>
              <a:cxnLst/>
              <a:rect r="r" b="b" t="t" l="l"/>
              <a:pathLst>
                <a:path h="366268" w="367538">
                  <a:moveTo>
                    <a:pt x="335788" y="0"/>
                  </a:moveTo>
                  <a:cubicBezTo>
                    <a:pt x="147701" y="16129"/>
                    <a:pt x="0" y="173863"/>
                    <a:pt x="0" y="366268"/>
                  </a:cubicBezTo>
                  <a:cubicBezTo>
                    <a:pt x="202565" y="366268"/>
                    <a:pt x="366903" y="202438"/>
                    <a:pt x="367538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63500"/>
              <a:ext cx="547624" cy="546354"/>
            </a:xfrm>
            <a:custGeom>
              <a:avLst/>
              <a:gdLst/>
              <a:ahLst/>
              <a:cxnLst/>
              <a:rect r="r" b="b" t="t" l="l"/>
              <a:pathLst>
                <a:path h="546354" w="547624">
                  <a:moveTo>
                    <a:pt x="0" y="546354"/>
                  </a:moveTo>
                  <a:lnTo>
                    <a:pt x="547624" y="546354"/>
                  </a:lnTo>
                  <a:lnTo>
                    <a:pt x="5476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63500" y="63500"/>
              <a:ext cx="547751" cy="546354"/>
            </a:xfrm>
            <a:custGeom>
              <a:avLst/>
              <a:gdLst/>
              <a:ahLst/>
              <a:cxnLst/>
              <a:rect r="r" b="b" t="t" l="l"/>
              <a:pathLst>
                <a:path h="546354" w="547751">
                  <a:moveTo>
                    <a:pt x="544957" y="0"/>
                  </a:moveTo>
                  <a:lnTo>
                    <a:pt x="0" y="272542"/>
                  </a:lnTo>
                  <a:lnTo>
                    <a:pt x="547751" y="546354"/>
                  </a:lnTo>
                  <a:lnTo>
                    <a:pt x="547751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337312" y="199009"/>
              <a:ext cx="273939" cy="273939"/>
            </a:xfrm>
            <a:custGeom>
              <a:avLst/>
              <a:gdLst/>
              <a:ahLst/>
              <a:cxnLst/>
              <a:rect r="r" b="b" t="t" l="l"/>
              <a:pathLst>
                <a:path h="273939" w="273939">
                  <a:moveTo>
                    <a:pt x="273939" y="273939"/>
                  </a:moveTo>
                  <a:lnTo>
                    <a:pt x="273939" y="0"/>
                  </a:lnTo>
                  <a:lnTo>
                    <a:pt x="0" y="137033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10997" y="63500"/>
              <a:ext cx="735203" cy="733806"/>
            </a:xfrm>
            <a:custGeom>
              <a:avLst/>
              <a:gdLst/>
              <a:ahLst/>
              <a:cxnLst/>
              <a:rect r="r" b="b" t="t" l="l"/>
              <a:pathLst>
                <a:path h="733806" w="735203">
                  <a:moveTo>
                    <a:pt x="0" y="733806"/>
                  </a:moveTo>
                  <a:lnTo>
                    <a:pt x="735203" y="733806"/>
                  </a:lnTo>
                  <a:lnTo>
                    <a:pt x="7352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610997" y="63500"/>
              <a:ext cx="735203" cy="733933"/>
            </a:xfrm>
            <a:custGeom>
              <a:avLst/>
              <a:gdLst/>
              <a:ahLst/>
              <a:cxnLst/>
              <a:rect r="r" b="b" t="t" l="l"/>
              <a:pathLst>
                <a:path h="733933" w="735203">
                  <a:moveTo>
                    <a:pt x="691642" y="0"/>
                  </a:moveTo>
                  <a:cubicBezTo>
                    <a:pt x="305943" y="22479"/>
                    <a:pt x="0" y="342519"/>
                    <a:pt x="0" y="733933"/>
                  </a:cubicBezTo>
                  <a:lnTo>
                    <a:pt x="735203" y="733933"/>
                  </a:lnTo>
                  <a:lnTo>
                    <a:pt x="735203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792353" y="243586"/>
              <a:ext cx="553847" cy="553847"/>
            </a:xfrm>
            <a:custGeom>
              <a:avLst/>
              <a:gdLst/>
              <a:ahLst/>
              <a:cxnLst/>
              <a:rect r="r" b="b" t="t" l="l"/>
              <a:pathLst>
                <a:path h="553847" w="553847">
                  <a:moveTo>
                    <a:pt x="553847" y="553847"/>
                  </a:moveTo>
                  <a:lnTo>
                    <a:pt x="553847" y="0"/>
                  </a:lnTo>
                  <a:cubicBezTo>
                    <a:pt x="247904" y="0"/>
                    <a:pt x="0" y="248031"/>
                    <a:pt x="0" y="553847"/>
                  </a:cubicBez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978662" y="429768"/>
              <a:ext cx="367538" cy="367538"/>
            </a:xfrm>
            <a:custGeom>
              <a:avLst/>
              <a:gdLst/>
              <a:ahLst/>
              <a:cxnLst/>
              <a:rect r="r" b="b" t="t" l="l"/>
              <a:pathLst>
                <a:path h="367538" w="367538">
                  <a:moveTo>
                    <a:pt x="367538" y="367538"/>
                  </a:moveTo>
                  <a:lnTo>
                    <a:pt x="367538" y="0"/>
                  </a:lnTo>
                  <a:cubicBezTo>
                    <a:pt x="164592" y="0"/>
                    <a:pt x="0" y="164592"/>
                    <a:pt x="0" y="367538"/>
                  </a:cubicBez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4212000" y="985262"/>
            <a:ext cx="5724000" cy="5551342"/>
            <a:chOff x="0" y="0"/>
            <a:chExt cx="2051352" cy="1989476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051352" cy="1989476"/>
            </a:xfrm>
            <a:custGeom>
              <a:avLst/>
              <a:gdLst/>
              <a:ahLst/>
              <a:cxnLst/>
              <a:rect r="r" b="b" t="t" l="l"/>
              <a:pathLst>
                <a:path h="1989476" w="2051352">
                  <a:moveTo>
                    <a:pt x="0" y="0"/>
                  </a:moveTo>
                  <a:lnTo>
                    <a:pt x="2051352" y="0"/>
                  </a:lnTo>
                  <a:lnTo>
                    <a:pt x="2051352" y="1989476"/>
                  </a:lnTo>
                  <a:lnTo>
                    <a:pt x="0" y="19894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9525"/>
              <a:ext cx="2051352" cy="19990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7152744" y="2473044"/>
            <a:ext cx="2897455" cy="1568547"/>
          </a:xfrm>
          <a:custGeom>
            <a:avLst/>
            <a:gdLst/>
            <a:ahLst/>
            <a:cxnLst/>
            <a:rect r="r" b="b" t="t" l="l"/>
            <a:pathLst>
              <a:path h="1568547" w="2897455">
                <a:moveTo>
                  <a:pt x="0" y="0"/>
                </a:moveTo>
                <a:lnTo>
                  <a:pt x="2897455" y="0"/>
                </a:lnTo>
                <a:lnTo>
                  <a:pt x="2897455" y="1568547"/>
                </a:lnTo>
                <a:lnTo>
                  <a:pt x="0" y="15685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7820252" y="4122515"/>
            <a:ext cx="1562438" cy="1476992"/>
          </a:xfrm>
          <a:custGeom>
            <a:avLst/>
            <a:gdLst/>
            <a:ahLst/>
            <a:cxnLst/>
            <a:rect r="r" b="b" t="t" l="l"/>
            <a:pathLst>
              <a:path h="1476992" w="1562438">
                <a:moveTo>
                  <a:pt x="0" y="0"/>
                </a:moveTo>
                <a:lnTo>
                  <a:pt x="1562438" y="0"/>
                </a:lnTo>
                <a:lnTo>
                  <a:pt x="1562438" y="1476992"/>
                </a:lnTo>
                <a:lnTo>
                  <a:pt x="0" y="1476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4274533" y="2444469"/>
            <a:ext cx="2799467" cy="3327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18"/>
              </a:lnSpc>
              <a:spcBef>
                <a:spcPct val="0"/>
              </a:spcBef>
            </a:pPr>
            <a:r>
              <a:rPr lang="en-US" sz="137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 Plenário do CRMV-AP, órgão deliberativo, é composto pela Diretoria Executiva, seis conselheiros efetivos e seis conselheiros suplentes. É responsável por deliberar sobre as matérias institucionais do Conselho, cumprir e fazer cumprir as normas do CFMV, julgar processos ético-disciplinares, definir ações de fiscalização e acompanhar a gestão administrativa, orçamentária e financeira, garantindo o adequado funcionamento da instituição.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644977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29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54138" y="4205792"/>
            <a:ext cx="2376326" cy="269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419"/>
              </a:lnSpc>
            </a:pPr>
            <a:r>
              <a:rPr lang="en-US" b="true" sz="11013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5.</a:t>
            </a:r>
          </a:p>
          <a:p>
            <a:pPr algn="l">
              <a:lnSpc>
                <a:spcPts val="2668"/>
              </a:lnSpc>
            </a:pPr>
            <a:r>
              <a:rPr lang="en-US" b="true" sz="229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AÇÕES DESENVOLVIDAS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630617" y="1325566"/>
            <a:ext cx="2606088" cy="1018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ATUAÇÃO DO PLENÁRIO EM 2025</a:t>
            </a:r>
          </a:p>
          <a:p>
            <a:pPr algn="just">
              <a:lnSpc>
                <a:spcPts val="2200"/>
              </a:lnSpc>
            </a:pP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10152002" y="3881914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7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146598" y="2712501"/>
            <a:ext cx="2108397" cy="1417596"/>
            <a:chOff x="0" y="0"/>
            <a:chExt cx="2811196" cy="18901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11145" cy="1890141"/>
            </a:xfrm>
            <a:custGeom>
              <a:avLst/>
              <a:gdLst/>
              <a:ahLst/>
              <a:cxnLst/>
              <a:rect r="r" b="b" t="t" l="l"/>
              <a:pathLst>
                <a:path h="1890141" w="2811145">
                  <a:moveTo>
                    <a:pt x="0" y="0"/>
                  </a:moveTo>
                  <a:lnTo>
                    <a:pt x="2811145" y="0"/>
                  </a:lnTo>
                  <a:lnTo>
                    <a:pt x="2811145" y="1890141"/>
                  </a:lnTo>
                  <a:lnTo>
                    <a:pt x="0" y="189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492" r="0" b="-151162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3793169" y="2741857"/>
            <a:ext cx="2364791" cy="1414786"/>
            <a:chOff x="0" y="0"/>
            <a:chExt cx="3153054" cy="188638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52970" cy="1886331"/>
            </a:xfrm>
            <a:custGeom>
              <a:avLst/>
              <a:gdLst/>
              <a:ahLst/>
              <a:cxnLst/>
              <a:rect r="r" b="b" t="t" l="l"/>
              <a:pathLst>
                <a:path h="1886331" w="3152970">
                  <a:moveTo>
                    <a:pt x="0" y="0"/>
                  </a:moveTo>
                  <a:lnTo>
                    <a:pt x="3152970" y="0"/>
                  </a:lnTo>
                  <a:lnTo>
                    <a:pt x="3152970" y="1886331"/>
                  </a:lnTo>
                  <a:lnTo>
                    <a:pt x="0" y="1886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64128" r="0" b="-39091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-63503" y="2535707"/>
            <a:ext cx="3562007" cy="5087798"/>
            <a:chOff x="0" y="0"/>
            <a:chExt cx="3562007" cy="508779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3500" y="63500"/>
              <a:ext cx="3434970" cy="4960747"/>
            </a:xfrm>
            <a:custGeom>
              <a:avLst/>
              <a:gdLst/>
              <a:ahLst/>
              <a:cxnLst/>
              <a:rect r="r" b="b" t="t" l="l"/>
              <a:pathLst>
                <a:path h="4960747" w="3434970">
                  <a:moveTo>
                    <a:pt x="719963" y="0"/>
                  </a:moveTo>
                  <a:cubicBezTo>
                    <a:pt x="322834" y="0"/>
                    <a:pt x="762" y="321691"/>
                    <a:pt x="0" y="718693"/>
                  </a:cubicBezTo>
                  <a:lnTo>
                    <a:pt x="0" y="4960747"/>
                  </a:lnTo>
                  <a:lnTo>
                    <a:pt x="3434970" y="4960747"/>
                  </a:lnTo>
                  <a:lnTo>
                    <a:pt x="3434970" y="719963"/>
                  </a:lnTo>
                  <a:cubicBezTo>
                    <a:pt x="3434970" y="322326"/>
                    <a:pt x="3112644" y="0"/>
                    <a:pt x="2715007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3500" y="63500"/>
              <a:ext cx="1900683" cy="2879979"/>
            </a:xfrm>
            <a:custGeom>
              <a:avLst/>
              <a:gdLst/>
              <a:ahLst/>
              <a:cxnLst/>
              <a:rect r="r" b="b" t="t" l="l"/>
              <a:pathLst>
                <a:path h="2879979" w="1900683">
                  <a:moveTo>
                    <a:pt x="0" y="2879979"/>
                  </a:moveTo>
                  <a:lnTo>
                    <a:pt x="1900683" y="2879979"/>
                  </a:lnTo>
                  <a:lnTo>
                    <a:pt x="19006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49608" y="3052105"/>
            <a:ext cx="2105377" cy="1136294"/>
            <a:chOff x="0" y="0"/>
            <a:chExt cx="2807170" cy="151505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807208" cy="1515110"/>
            </a:xfrm>
            <a:custGeom>
              <a:avLst/>
              <a:gdLst/>
              <a:ahLst/>
              <a:cxnLst/>
              <a:rect r="r" b="b" t="t" l="l"/>
              <a:pathLst>
                <a:path h="1515110" w="2807208">
                  <a:moveTo>
                    <a:pt x="0" y="0"/>
                  </a:moveTo>
                  <a:lnTo>
                    <a:pt x="2807208" y="0"/>
                  </a:lnTo>
                  <a:lnTo>
                    <a:pt x="2807208" y="1515110"/>
                  </a:lnTo>
                  <a:lnTo>
                    <a:pt x="0" y="1515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71443" r="0" b="-124044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9682734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45065" y="645300"/>
            <a:ext cx="2513112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Articulações com órgãos públicos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04314" y="973274"/>
            <a:ext cx="396335" cy="264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6"/>
              </a:lnSpc>
            </a:pPr>
            <a:r>
              <a:rPr lang="en-US" sz="1013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Eixo 2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92619" y="1063504"/>
            <a:ext cx="1447810" cy="174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18"/>
              </a:lnSpc>
            </a:pPr>
            <a:r>
              <a:rPr lang="en-US" sz="1013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- Articulação Institucional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793169" y="4349266"/>
            <a:ext cx="2887294" cy="2097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Também foram desenvolvidas ações de articulação com órgãos e entidades voltadas à promoção do bem-estar animal e à conscientização social, com destaque para participação em programas de rádio em parceria com a Secretaria de Bem-Estar Animal, abordando o papel do médico-veterinário no combate aos maus-tratos.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756000" y="1021375"/>
            <a:ext cx="9288828" cy="190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2025, o Conselho Regional de Medicina Veterinária do Estado do Amapá (CRMV-AP) intensificou suas articulações institucionais com órgãos públicos, parlamentares e entidades representativas, com o objetivo de fortalecer a atuação da Medicina Veterinária e da Zootecnia, bem como ampliar a defesa do exercício legal da profissão.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Nesse contexto, destacam-se as agendas institucionais realizadas com representantes do Poder Legislativo Federal, incluindo reuniões com os Deputados Federais Dorinaldo Malafaia e André Abdon, nas quais foram apresentadas demandas da classe, discutidas propostas legislativas e alinhadas iniciativas voltadas ao fortalecimento da atuação profissional no estado do Amapá.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604314" y="4516095"/>
            <a:ext cx="2501313" cy="2287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No âmbito nacional, o CRMV-AP participou ativamente das discussões conduzidas pelo Conselho Federal de Medicina Veterinária (CFMV), especialmente no acompanhamento do Projeto de Lei nº 7.323/2021, que trata da criminalização do exercício ilegal da profissão. A atuação da presidência do regional reforça o compromisso institucional com a valorização da categoria e a proteção da sociedade.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48652" y="6790039"/>
            <a:ext cx="1668770" cy="205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157">
                <a:solidFill>
                  <a:srgbClr val="0072A8"/>
                </a:solidFill>
                <a:latin typeface="Proxima Nova"/>
                <a:ea typeface="Proxima Nova"/>
                <a:cs typeface="Proxima Nova"/>
                <a:sym typeface="Proxima Nova"/>
                <a:hlinkClick r:id="rId5" tooltip="https://www.cfmv.gov.br/cfmv-busca-articulacao-para-ampliar-a-presenca-de-medicos-veterinarios-e-zootecnistas-no-ministerio-do-meio-ambiente/comunicacao/noticias/2024/02/02/"/>
              </a:rPr>
              <a:t>Acesse no site do CFMV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6" action="ppaction://hlinksldjump"/>
              </a:rPr>
              <a:t>CAP. 5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7" action="ppaction://hlinksldjump"/>
              </a:rPr>
              <a:t>SUMÁRIO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146598" y="4525842"/>
            <a:ext cx="2982344" cy="1744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18"/>
              </a:lnSpc>
              <a:spcBef>
                <a:spcPct val="0"/>
              </a:spcBef>
            </a:pPr>
            <a:r>
              <a:rPr lang="en-US" sz="1214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No campo técnico e científico, o CRMV-AP atuou em parceria com o CFMV e entidades de classe, como a Associação Brasileira de Zootecnia no Amapá (ABZ-AP), na realização do II Encontro de Zootecnistas do Estado, promovendo o debate sobre temas relevantes, como sustentabilidade, mudanças climáticas e produção animal.</a:t>
            </a:r>
          </a:p>
          <a:p>
            <a:pPr algn="just">
              <a:lnSpc>
                <a:spcPts val="176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4008" y="242535"/>
            <a:ext cx="1127998" cy="1181986"/>
            <a:chOff x="0" y="0"/>
            <a:chExt cx="1128001" cy="118198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014" cy="1181989"/>
            </a:xfrm>
            <a:custGeom>
              <a:avLst/>
              <a:gdLst/>
              <a:ahLst/>
              <a:cxnLst/>
              <a:rect r="r" b="b" t="t" l="l"/>
              <a:pathLst>
                <a:path h="1181989" w="1128014">
                  <a:moveTo>
                    <a:pt x="0" y="1181989"/>
                  </a:moveTo>
                  <a:lnTo>
                    <a:pt x="1128014" y="1181989"/>
                  </a:lnTo>
                  <a:lnTo>
                    <a:pt x="11280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5630145" y="242535"/>
            <a:ext cx="4958210" cy="6371968"/>
            <a:chOff x="0" y="0"/>
            <a:chExt cx="4958207" cy="63719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918207" y="62014"/>
              <a:ext cx="1976502" cy="3085049"/>
            </a:xfrm>
            <a:custGeom>
              <a:avLst/>
              <a:gdLst/>
              <a:ahLst/>
              <a:cxnLst/>
              <a:rect r="r" b="b" t="t" l="l"/>
              <a:pathLst>
                <a:path h="3085049" w="1976502">
                  <a:moveTo>
                    <a:pt x="0" y="0"/>
                  </a:moveTo>
                  <a:lnTo>
                    <a:pt x="0" y="1678706"/>
                  </a:lnTo>
                  <a:cubicBezTo>
                    <a:pt x="0" y="2455363"/>
                    <a:pt x="644652" y="3085049"/>
                    <a:pt x="1440053" y="3085049"/>
                  </a:cubicBezTo>
                  <a:lnTo>
                    <a:pt x="1976501" y="3085049"/>
                  </a:lnTo>
                  <a:lnTo>
                    <a:pt x="1976501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62014"/>
              <a:ext cx="4831208" cy="6247987"/>
            </a:xfrm>
            <a:custGeom>
              <a:avLst/>
              <a:gdLst/>
              <a:ahLst/>
              <a:cxnLst/>
              <a:rect r="r" b="b" t="t" l="l"/>
              <a:pathLst>
                <a:path h="6247987" w="4831208">
                  <a:moveTo>
                    <a:pt x="0" y="0"/>
                  </a:moveTo>
                  <a:lnTo>
                    <a:pt x="0" y="4841644"/>
                  </a:lnTo>
                  <a:cubicBezTo>
                    <a:pt x="0" y="5618301"/>
                    <a:pt x="644779" y="6247987"/>
                    <a:pt x="1440053" y="6247987"/>
                  </a:cubicBezTo>
                  <a:lnTo>
                    <a:pt x="3391155" y="6247987"/>
                  </a:lnTo>
                  <a:cubicBezTo>
                    <a:pt x="4185921" y="6247987"/>
                    <a:pt x="4830319" y="5619169"/>
                    <a:pt x="4831208" y="4843132"/>
                  </a:cubicBezTo>
                  <a:lnTo>
                    <a:pt x="4831208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122424" y="3443115"/>
              <a:ext cx="2772284" cy="2864529"/>
            </a:xfrm>
            <a:custGeom>
              <a:avLst/>
              <a:gdLst/>
              <a:ahLst/>
              <a:cxnLst/>
              <a:rect r="r" b="b" t="t" l="l"/>
              <a:pathLst>
                <a:path h="2864529" w="2772284">
                  <a:moveTo>
                    <a:pt x="0" y="2864529"/>
                  </a:moveTo>
                  <a:lnTo>
                    <a:pt x="2772284" y="2864529"/>
                  </a:lnTo>
                  <a:lnTo>
                    <a:pt x="27722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580813" y="1342253"/>
            <a:ext cx="3209763" cy="1467269"/>
            <a:chOff x="0" y="0"/>
            <a:chExt cx="3209760" cy="146726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209798" cy="1467231"/>
            </a:xfrm>
            <a:custGeom>
              <a:avLst/>
              <a:gdLst/>
              <a:ahLst/>
              <a:cxnLst/>
              <a:rect r="r" b="b" t="t" l="l"/>
              <a:pathLst>
                <a:path h="1467231" w="3209798">
                  <a:moveTo>
                    <a:pt x="0" y="1467231"/>
                  </a:moveTo>
                  <a:lnTo>
                    <a:pt x="3209798" y="1467231"/>
                  </a:lnTo>
                  <a:lnTo>
                    <a:pt x="32097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580813" y="1342263"/>
            <a:ext cx="3175187" cy="1467269"/>
            <a:chOff x="0" y="0"/>
            <a:chExt cx="4233583" cy="195635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233545" cy="1956308"/>
            </a:xfrm>
            <a:custGeom>
              <a:avLst/>
              <a:gdLst/>
              <a:ahLst/>
              <a:cxnLst/>
              <a:rect r="r" b="b" t="t" l="l"/>
              <a:pathLst>
                <a:path h="1956308" w="4233545">
                  <a:moveTo>
                    <a:pt x="0" y="0"/>
                  </a:moveTo>
                  <a:lnTo>
                    <a:pt x="4233545" y="0"/>
                  </a:lnTo>
                  <a:lnTo>
                    <a:pt x="4233545" y="1956308"/>
                  </a:lnTo>
                  <a:lnTo>
                    <a:pt x="0" y="195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0851" r="0" b="-83659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756000" y="865756"/>
            <a:ext cx="2019855" cy="1466117"/>
            <a:chOff x="0" y="0"/>
            <a:chExt cx="2693139" cy="195482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693152" cy="1954784"/>
            </a:xfrm>
            <a:custGeom>
              <a:avLst/>
              <a:gdLst/>
              <a:ahLst/>
              <a:cxnLst/>
              <a:rect r="r" b="b" t="t" l="l"/>
              <a:pathLst>
                <a:path h="1954784" w="2693152">
                  <a:moveTo>
                    <a:pt x="0" y="0"/>
                  </a:moveTo>
                  <a:lnTo>
                    <a:pt x="2693152" y="0"/>
                  </a:lnTo>
                  <a:lnTo>
                    <a:pt x="2693152" y="1954784"/>
                  </a:lnTo>
                  <a:lnTo>
                    <a:pt x="0" y="1954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72215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689676" y="3409731"/>
            <a:ext cx="3293907" cy="1325651"/>
            <a:chOff x="0" y="0"/>
            <a:chExt cx="3293910" cy="132565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293872" cy="1325626"/>
            </a:xfrm>
            <a:custGeom>
              <a:avLst/>
              <a:gdLst/>
              <a:ahLst/>
              <a:cxnLst/>
              <a:rect r="r" b="b" t="t" l="l"/>
              <a:pathLst>
                <a:path h="1325626" w="3293872">
                  <a:moveTo>
                    <a:pt x="0" y="1325626"/>
                  </a:moveTo>
                  <a:lnTo>
                    <a:pt x="3293872" y="1325626"/>
                  </a:lnTo>
                  <a:lnTo>
                    <a:pt x="32938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5C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2047683" y="3316214"/>
            <a:ext cx="4442998" cy="1325651"/>
            <a:chOff x="0" y="0"/>
            <a:chExt cx="5923998" cy="176753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924048" cy="1767586"/>
            </a:xfrm>
            <a:custGeom>
              <a:avLst/>
              <a:gdLst/>
              <a:ahLst/>
              <a:cxnLst/>
              <a:rect r="r" b="b" t="t" l="l"/>
              <a:pathLst>
                <a:path h="1767586" w="5924048">
                  <a:moveTo>
                    <a:pt x="0" y="0"/>
                  </a:moveTo>
                  <a:lnTo>
                    <a:pt x="5924048" y="0"/>
                  </a:lnTo>
                  <a:lnTo>
                    <a:pt x="5924048" y="1767586"/>
                  </a:lnTo>
                  <a:lnTo>
                    <a:pt x="0" y="1767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01506" r="0" b="-134904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-2160000">
            <a:off x="10678363" y="1137704"/>
            <a:ext cx="27270" cy="37519"/>
            <a:chOff x="0" y="0"/>
            <a:chExt cx="36360" cy="5002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6322" cy="50038"/>
            </a:xfrm>
            <a:custGeom>
              <a:avLst/>
              <a:gdLst/>
              <a:ahLst/>
              <a:cxnLst/>
              <a:rect r="r" b="b" t="t" l="l"/>
              <a:pathLst>
                <a:path h="50038" w="36322">
                  <a:moveTo>
                    <a:pt x="36322" y="0"/>
                  </a:moveTo>
                  <a:lnTo>
                    <a:pt x="0" y="0"/>
                  </a:lnTo>
                  <a:lnTo>
                    <a:pt x="0" y="50038"/>
                  </a:lnTo>
                  <a:lnTo>
                    <a:pt x="36322" y="0"/>
                  </a:lnTo>
                  <a:close/>
                </a:path>
              </a:pathLst>
            </a:custGeom>
            <a:blipFill>
              <a:blip r:embed="rId5"/>
              <a:stretch>
                <a:fillRect l="-69" t="-11" r="-2512447" b="-5719075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004B5A"/>
            </a:solid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9649444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02999" y="5222381"/>
            <a:ext cx="4645562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 spc="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as articulações realizadas ao longo de 2025 evidenciam o fortalecimento institucional do CRMV-AP, ampliando sua presença junto aos poderes públicos e consolidando sua atuação como agente ativo na defesa da sociedade, da ética profissional e do desenvolvimento da Medicina Veterinária e da Zootecnia no estado.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888847" y="856231"/>
            <a:ext cx="2659713" cy="190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Adicionalmente, o Conselho manteve atuação integrada com órgãos competentes no encaminhamento de denúncias relacionadas ao exercício ilegal da profissão, respeitando os limites legais de sua competência e garantindo o devido processo legal, o contraditório e a ampla defesa.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</p:txBody>
      </p:sp>
      <p:grpSp>
        <p:nvGrpSpPr>
          <p:cNvPr name="Group 31" id="31"/>
          <p:cNvGrpSpPr/>
          <p:nvPr/>
        </p:nvGrpSpPr>
        <p:grpSpPr>
          <a:xfrm rot="0">
            <a:off x="219156" y="242535"/>
            <a:ext cx="10267383" cy="839467"/>
            <a:chOff x="0" y="0"/>
            <a:chExt cx="10267386" cy="839467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60262" y="57364"/>
              <a:ext cx="10146861" cy="219131"/>
            </a:xfrm>
            <a:custGeom>
              <a:avLst/>
              <a:gdLst/>
              <a:ahLst/>
              <a:cxnLst/>
              <a:rect r="r" b="b" t="t" l="l"/>
              <a:pathLst>
                <a:path h="219131" w="10146861">
                  <a:moveTo>
                    <a:pt x="0" y="219131"/>
                  </a:moveTo>
                  <a:lnTo>
                    <a:pt x="10146861" y="219131"/>
                  </a:lnTo>
                  <a:lnTo>
                    <a:pt x="101468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7914742" y="57364"/>
              <a:ext cx="764127" cy="724394"/>
            </a:xfrm>
            <a:custGeom>
              <a:avLst/>
              <a:gdLst/>
              <a:ahLst/>
              <a:cxnLst/>
              <a:rect r="r" b="b" t="t" l="l"/>
              <a:pathLst>
                <a:path h="724394" w="764127">
                  <a:moveTo>
                    <a:pt x="0" y="724395"/>
                  </a:moveTo>
                  <a:lnTo>
                    <a:pt x="764127" y="724395"/>
                  </a:lnTo>
                  <a:lnTo>
                    <a:pt x="7641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9442996" y="57364"/>
              <a:ext cx="764127" cy="724394"/>
            </a:xfrm>
            <a:custGeom>
              <a:avLst/>
              <a:gdLst/>
              <a:ahLst/>
              <a:cxnLst/>
              <a:rect r="r" b="b" t="t" l="l"/>
              <a:pathLst>
                <a:path h="724394" w="764127">
                  <a:moveTo>
                    <a:pt x="0" y="724395"/>
                  </a:moveTo>
                  <a:lnTo>
                    <a:pt x="764127" y="724395"/>
                  </a:lnTo>
                  <a:lnTo>
                    <a:pt x="7641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9442996" y="57364"/>
              <a:ext cx="760994" cy="724394"/>
            </a:xfrm>
            <a:custGeom>
              <a:avLst/>
              <a:gdLst/>
              <a:ahLst/>
              <a:cxnLst/>
              <a:rect r="r" b="b" t="t" l="l"/>
              <a:pathLst>
                <a:path h="724394" w="760994">
                  <a:moveTo>
                    <a:pt x="0" y="0"/>
                  </a:moveTo>
                  <a:lnTo>
                    <a:pt x="0" y="724395"/>
                  </a:lnTo>
                  <a:lnTo>
                    <a:pt x="760994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9446130" y="57364"/>
              <a:ext cx="757860" cy="360706"/>
            </a:xfrm>
            <a:custGeom>
              <a:avLst/>
              <a:gdLst/>
              <a:ahLst/>
              <a:cxnLst/>
              <a:rect r="r" b="b" t="t" l="l"/>
              <a:pathLst>
                <a:path h="360706" w="757860">
                  <a:moveTo>
                    <a:pt x="0" y="0"/>
                  </a:moveTo>
                  <a:lnTo>
                    <a:pt x="378930" y="360706"/>
                  </a:lnTo>
                  <a:lnTo>
                    <a:pt x="75786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9837956" y="57364"/>
              <a:ext cx="366034" cy="174272"/>
            </a:xfrm>
            <a:custGeom>
              <a:avLst/>
              <a:gdLst/>
              <a:ahLst/>
              <a:cxnLst/>
              <a:rect r="r" b="b" t="t" l="l"/>
              <a:pathLst>
                <a:path h="174272" w="366034">
                  <a:moveTo>
                    <a:pt x="0" y="0"/>
                  </a:moveTo>
                  <a:lnTo>
                    <a:pt x="183077" y="174272"/>
                  </a:lnTo>
                  <a:lnTo>
                    <a:pt x="366034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7914742" y="267432"/>
              <a:ext cx="540313" cy="514327"/>
            </a:xfrm>
            <a:custGeom>
              <a:avLst/>
              <a:gdLst/>
              <a:ahLst/>
              <a:cxnLst/>
              <a:rect r="r" b="b" t="t" l="l"/>
              <a:pathLst>
                <a:path h="514327" w="540313">
                  <a:moveTo>
                    <a:pt x="540313" y="301391"/>
                  </a:moveTo>
                  <a:lnTo>
                    <a:pt x="223815" y="0"/>
                  </a:lnTo>
                  <a:cubicBezTo>
                    <a:pt x="85574" y="131593"/>
                    <a:pt x="0" y="313552"/>
                    <a:pt x="0" y="514327"/>
                  </a:cubicBezTo>
                  <a:lnTo>
                    <a:pt x="447750" y="514327"/>
                  </a:lnTo>
                  <a:cubicBezTo>
                    <a:pt x="447750" y="431149"/>
                    <a:pt x="483184" y="355887"/>
                    <a:pt x="540313" y="301391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8362492" y="568823"/>
              <a:ext cx="316378" cy="212936"/>
            </a:xfrm>
            <a:custGeom>
              <a:avLst/>
              <a:gdLst/>
              <a:ahLst/>
              <a:cxnLst/>
              <a:rect r="r" b="b" t="t" l="l"/>
              <a:pathLst>
                <a:path h="212936" w="316378">
                  <a:moveTo>
                    <a:pt x="316377" y="212936"/>
                  </a:moveTo>
                  <a:lnTo>
                    <a:pt x="92563" y="0"/>
                  </a:lnTo>
                  <a:cubicBezTo>
                    <a:pt x="35314" y="54496"/>
                    <a:pt x="0" y="129758"/>
                    <a:pt x="0" y="212936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8138437" y="57364"/>
              <a:ext cx="540313" cy="511459"/>
            </a:xfrm>
            <a:custGeom>
              <a:avLst/>
              <a:gdLst/>
              <a:ahLst/>
              <a:cxnLst/>
              <a:rect r="r" b="b" t="t" l="l"/>
              <a:pathLst>
                <a:path h="511459" w="540313">
                  <a:moveTo>
                    <a:pt x="470769" y="0"/>
                  </a:moveTo>
                  <a:cubicBezTo>
                    <a:pt x="287450" y="15718"/>
                    <a:pt x="122935" y="93045"/>
                    <a:pt x="0" y="210068"/>
                  </a:cubicBezTo>
                  <a:lnTo>
                    <a:pt x="316618" y="511459"/>
                  </a:lnTo>
                  <a:cubicBezTo>
                    <a:pt x="373867" y="456963"/>
                    <a:pt x="452932" y="423348"/>
                    <a:pt x="540312" y="423348"/>
                  </a:cubicBezTo>
                  <a:lnTo>
                    <a:pt x="540312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8455175" y="480712"/>
              <a:ext cx="223694" cy="301047"/>
            </a:xfrm>
            <a:custGeom>
              <a:avLst/>
              <a:gdLst/>
              <a:ahLst/>
              <a:cxnLst/>
              <a:rect r="r" b="b" t="t" l="l"/>
              <a:pathLst>
                <a:path h="301047" w="223694">
                  <a:moveTo>
                    <a:pt x="223694" y="301047"/>
                  </a:moveTo>
                  <a:lnTo>
                    <a:pt x="223694" y="0"/>
                  </a:lnTo>
                  <a:cubicBezTo>
                    <a:pt x="136315" y="0"/>
                    <a:pt x="57129" y="33730"/>
                    <a:pt x="0" y="88111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8678749" y="57364"/>
              <a:ext cx="668551" cy="724739"/>
            </a:xfrm>
            <a:custGeom>
              <a:avLst/>
              <a:gdLst/>
              <a:ahLst/>
              <a:cxnLst/>
              <a:rect r="r" b="b" t="t" l="l"/>
              <a:pathLst>
                <a:path h="724739" w="668551">
                  <a:moveTo>
                    <a:pt x="573096" y="724739"/>
                  </a:moveTo>
                  <a:lnTo>
                    <a:pt x="668551" y="724739"/>
                  </a:lnTo>
                  <a:lnTo>
                    <a:pt x="668551" y="0"/>
                  </a:lnTo>
                  <a:lnTo>
                    <a:pt x="573096" y="0"/>
                  </a:lnTo>
                  <a:close/>
                  <a:moveTo>
                    <a:pt x="382064" y="0"/>
                  </a:moveTo>
                  <a:lnTo>
                    <a:pt x="477519" y="0"/>
                  </a:lnTo>
                  <a:lnTo>
                    <a:pt x="382064" y="0"/>
                  </a:lnTo>
                  <a:close/>
                  <a:moveTo>
                    <a:pt x="191031" y="0"/>
                  </a:moveTo>
                  <a:lnTo>
                    <a:pt x="286487" y="0"/>
                  </a:lnTo>
                  <a:lnTo>
                    <a:pt x="191031" y="0"/>
                  </a:lnTo>
                  <a:close/>
                  <a:moveTo>
                    <a:pt x="0" y="0"/>
                  </a:moveTo>
                  <a:lnTo>
                    <a:pt x="954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</p:grpSp>
      <p:sp>
        <p:nvSpPr>
          <p:cNvPr name="TextBox 43" id="43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  <a:hlinkClick r:id="rId6" action="ppaction://hlinksldjump"/>
              </a:rPr>
              <a:t>CAP. 5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  <a:hlinkClick r:id="rId7" action="ppaction://hlinksldjump"/>
              </a:rPr>
              <a:t>SUMÁRIO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789763" y="3343580"/>
            <a:ext cx="2859681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F9FCFA"/>
                </a:solidFill>
                <a:latin typeface="Proxima Nova"/>
                <a:ea typeface="Proxima Nova"/>
                <a:cs typeface="Proxima Nova"/>
                <a:sym typeface="Proxima Nova"/>
              </a:rPr>
              <a:t>O CRMV-AP a convite do Instituto de Defesa do Consumidor do Amapá (Procon-AP), participou de ação que autuou estabelecimentos por irregularidades que colocam em risco a saúde dos animais e dos consumidores.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-63503"/>
            <a:ext cx="1081688" cy="7687008"/>
            <a:chOff x="0" y="0"/>
            <a:chExt cx="1081684" cy="76870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5673344"/>
              <a:ext cx="945642" cy="988187"/>
            </a:xfrm>
            <a:custGeom>
              <a:avLst/>
              <a:gdLst/>
              <a:ahLst/>
              <a:cxnLst/>
              <a:rect r="r" b="b" t="t" l="l"/>
              <a:pathLst>
                <a:path h="988187" w="945642">
                  <a:moveTo>
                    <a:pt x="0" y="988187"/>
                  </a:moveTo>
                  <a:lnTo>
                    <a:pt x="945642" y="988187"/>
                  </a:lnTo>
                  <a:lnTo>
                    <a:pt x="9456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6167374"/>
              <a:ext cx="945642" cy="494030"/>
            </a:xfrm>
            <a:custGeom>
              <a:avLst/>
              <a:gdLst/>
              <a:ahLst/>
              <a:cxnLst/>
              <a:rect r="r" b="b" t="t" l="l"/>
              <a:pathLst>
                <a:path h="494030" w="945642">
                  <a:moveTo>
                    <a:pt x="0" y="492760"/>
                  </a:moveTo>
                  <a:lnTo>
                    <a:pt x="0" y="494029"/>
                  </a:lnTo>
                  <a:lnTo>
                    <a:pt x="945642" y="494029"/>
                  </a:lnTo>
                  <a:lnTo>
                    <a:pt x="472186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500" y="5673344"/>
              <a:ext cx="945642" cy="494030"/>
            </a:xfrm>
            <a:custGeom>
              <a:avLst/>
              <a:gdLst/>
              <a:ahLst/>
              <a:cxnLst/>
              <a:rect r="r" b="b" t="t" l="l"/>
              <a:pathLst>
                <a:path h="494030" w="945642">
                  <a:moveTo>
                    <a:pt x="0" y="492760"/>
                  </a:moveTo>
                  <a:lnTo>
                    <a:pt x="0" y="494030"/>
                  </a:lnTo>
                  <a:lnTo>
                    <a:pt x="945642" y="494030"/>
                  </a:lnTo>
                  <a:lnTo>
                    <a:pt x="472186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6661531"/>
              <a:ext cx="945642" cy="962025"/>
            </a:xfrm>
            <a:custGeom>
              <a:avLst/>
              <a:gdLst/>
              <a:ahLst/>
              <a:cxnLst/>
              <a:rect r="r" b="b" t="t" l="l"/>
              <a:pathLst>
                <a:path h="962025" w="945642">
                  <a:moveTo>
                    <a:pt x="0" y="962025"/>
                  </a:moveTo>
                  <a:lnTo>
                    <a:pt x="945642" y="962025"/>
                  </a:lnTo>
                  <a:lnTo>
                    <a:pt x="9456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00482" y="6910070"/>
              <a:ext cx="470408" cy="490982"/>
            </a:xfrm>
            <a:custGeom>
              <a:avLst/>
              <a:gdLst/>
              <a:ahLst/>
              <a:cxnLst/>
              <a:rect r="r" b="b" t="t" l="l"/>
              <a:pathLst>
                <a:path h="490982" w="470408">
                  <a:moveTo>
                    <a:pt x="470408" y="245491"/>
                  </a:moveTo>
                  <a:cubicBezTo>
                    <a:pt x="470408" y="381000"/>
                    <a:pt x="365125" y="490982"/>
                    <a:pt x="235204" y="490982"/>
                  </a:cubicBezTo>
                  <a:cubicBezTo>
                    <a:pt x="105283" y="490982"/>
                    <a:pt x="0" y="381127"/>
                    <a:pt x="0" y="245491"/>
                  </a:cubicBezTo>
                  <a:cubicBezTo>
                    <a:pt x="0" y="109855"/>
                    <a:pt x="105283" y="0"/>
                    <a:pt x="235204" y="0"/>
                  </a:cubicBezTo>
                  <a:cubicBezTo>
                    <a:pt x="365125" y="0"/>
                    <a:pt x="470408" y="109855"/>
                    <a:pt x="470408" y="245491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3500" y="6661531"/>
              <a:ext cx="472186" cy="492760"/>
            </a:xfrm>
            <a:custGeom>
              <a:avLst/>
              <a:gdLst/>
              <a:ahLst/>
              <a:cxnLst/>
              <a:rect r="r" b="b" t="t" l="l"/>
              <a:pathLst>
                <a:path h="492760" w="472186">
                  <a:moveTo>
                    <a:pt x="0" y="0"/>
                  </a:moveTo>
                  <a:lnTo>
                    <a:pt x="0" y="492760"/>
                  </a:lnTo>
                  <a:lnTo>
                    <a:pt x="472186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7156958"/>
              <a:ext cx="447167" cy="466599"/>
            </a:xfrm>
            <a:custGeom>
              <a:avLst/>
              <a:gdLst/>
              <a:ahLst/>
              <a:cxnLst/>
              <a:rect r="r" b="b" t="t" l="l"/>
              <a:pathLst>
                <a:path h="466599" w="447167">
                  <a:moveTo>
                    <a:pt x="0" y="466598"/>
                  </a:moveTo>
                  <a:lnTo>
                    <a:pt x="447167" y="466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59943" y="7154799"/>
              <a:ext cx="449199" cy="468757"/>
            </a:xfrm>
            <a:custGeom>
              <a:avLst/>
              <a:gdLst/>
              <a:ahLst/>
              <a:cxnLst/>
              <a:rect r="r" b="b" t="t" l="l"/>
              <a:pathLst>
                <a:path h="468757" w="449199">
                  <a:moveTo>
                    <a:pt x="0" y="468757"/>
                  </a:moveTo>
                  <a:lnTo>
                    <a:pt x="449199" y="468757"/>
                  </a:lnTo>
                  <a:lnTo>
                    <a:pt x="449199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35686" y="6661531"/>
              <a:ext cx="473456" cy="494030"/>
            </a:xfrm>
            <a:custGeom>
              <a:avLst/>
              <a:gdLst/>
              <a:ahLst/>
              <a:cxnLst/>
              <a:rect r="r" b="b" t="t" l="l"/>
              <a:pathLst>
                <a:path h="494030" w="473456">
                  <a:moveTo>
                    <a:pt x="473456" y="494030"/>
                  </a:moveTo>
                  <a:lnTo>
                    <a:pt x="0" y="0"/>
                  </a:lnTo>
                  <a:lnTo>
                    <a:pt x="473456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3500" y="4685284"/>
              <a:ext cx="945642" cy="988060"/>
            </a:xfrm>
            <a:custGeom>
              <a:avLst/>
              <a:gdLst/>
              <a:ahLst/>
              <a:cxnLst/>
              <a:rect r="r" b="b" t="t" l="l"/>
              <a:pathLst>
                <a:path h="988060" w="945642">
                  <a:moveTo>
                    <a:pt x="0" y="988060"/>
                  </a:moveTo>
                  <a:lnTo>
                    <a:pt x="945642" y="988060"/>
                  </a:lnTo>
                  <a:lnTo>
                    <a:pt x="9456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3500" y="4686554"/>
              <a:ext cx="945642" cy="986790"/>
            </a:xfrm>
            <a:custGeom>
              <a:avLst/>
              <a:gdLst/>
              <a:ahLst/>
              <a:cxnLst/>
              <a:rect r="r" b="b" t="t" l="l"/>
              <a:pathLst>
                <a:path h="986790" w="945642">
                  <a:moveTo>
                    <a:pt x="0" y="986790"/>
                  </a:moveTo>
                  <a:lnTo>
                    <a:pt x="945642" y="986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3500" y="5179314"/>
              <a:ext cx="945642" cy="494030"/>
            </a:xfrm>
            <a:custGeom>
              <a:avLst/>
              <a:gdLst/>
              <a:ahLst/>
              <a:cxnLst/>
              <a:rect r="r" b="b" t="t" l="l"/>
              <a:pathLst>
                <a:path h="494030" w="945642">
                  <a:moveTo>
                    <a:pt x="0" y="492760"/>
                  </a:moveTo>
                  <a:lnTo>
                    <a:pt x="0" y="494030"/>
                  </a:lnTo>
                  <a:lnTo>
                    <a:pt x="945642" y="494030"/>
                  </a:lnTo>
                  <a:lnTo>
                    <a:pt x="472186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47751" y="5432679"/>
              <a:ext cx="461391" cy="240665"/>
            </a:xfrm>
            <a:custGeom>
              <a:avLst/>
              <a:gdLst/>
              <a:ahLst/>
              <a:cxnLst/>
              <a:rect r="r" b="b" t="t" l="l"/>
              <a:pathLst>
                <a:path h="240665" w="461391">
                  <a:moveTo>
                    <a:pt x="461391" y="240665"/>
                  </a:moveTo>
                  <a:lnTo>
                    <a:pt x="0" y="240665"/>
                  </a:lnTo>
                  <a:lnTo>
                    <a:pt x="230759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3500" y="3697224"/>
              <a:ext cx="945642" cy="988060"/>
            </a:xfrm>
            <a:custGeom>
              <a:avLst/>
              <a:gdLst/>
              <a:ahLst/>
              <a:cxnLst/>
              <a:rect r="r" b="b" t="t" l="l"/>
              <a:pathLst>
                <a:path h="988060" w="945642">
                  <a:moveTo>
                    <a:pt x="0" y="988060"/>
                  </a:moveTo>
                  <a:lnTo>
                    <a:pt x="945642" y="988060"/>
                  </a:lnTo>
                  <a:lnTo>
                    <a:pt x="9456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3500" y="4191254"/>
              <a:ext cx="472186" cy="494030"/>
            </a:xfrm>
            <a:custGeom>
              <a:avLst/>
              <a:gdLst/>
              <a:ahLst/>
              <a:cxnLst/>
              <a:rect r="r" b="b" t="t" l="l"/>
              <a:pathLst>
                <a:path h="494030" w="472186">
                  <a:moveTo>
                    <a:pt x="0" y="491363"/>
                  </a:moveTo>
                  <a:lnTo>
                    <a:pt x="0" y="494030"/>
                  </a:lnTo>
                  <a:lnTo>
                    <a:pt x="472186" y="494030"/>
                  </a:lnTo>
                  <a:lnTo>
                    <a:pt x="235458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98958" y="3697224"/>
              <a:ext cx="473456" cy="988060"/>
            </a:xfrm>
            <a:custGeom>
              <a:avLst/>
              <a:gdLst/>
              <a:ahLst/>
              <a:cxnLst/>
              <a:rect r="r" b="b" t="t" l="l"/>
              <a:pathLst>
                <a:path h="988060" w="473456">
                  <a:moveTo>
                    <a:pt x="236728" y="0"/>
                  </a:moveTo>
                  <a:lnTo>
                    <a:pt x="473456" y="493903"/>
                  </a:lnTo>
                  <a:lnTo>
                    <a:pt x="236728" y="988060"/>
                  </a:lnTo>
                  <a:lnTo>
                    <a:pt x="0" y="493903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535686" y="4191127"/>
              <a:ext cx="473456" cy="494030"/>
            </a:xfrm>
            <a:custGeom>
              <a:avLst/>
              <a:gdLst/>
              <a:ahLst/>
              <a:cxnLst/>
              <a:rect r="r" b="b" t="t" l="l"/>
              <a:pathLst>
                <a:path h="494030" w="473456">
                  <a:moveTo>
                    <a:pt x="236728" y="0"/>
                  </a:moveTo>
                  <a:lnTo>
                    <a:pt x="473456" y="494030"/>
                  </a:lnTo>
                  <a:lnTo>
                    <a:pt x="0" y="49403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1720723"/>
              <a:ext cx="945642" cy="988187"/>
            </a:xfrm>
            <a:custGeom>
              <a:avLst/>
              <a:gdLst/>
              <a:ahLst/>
              <a:cxnLst/>
              <a:rect r="r" b="b" t="t" l="l"/>
              <a:pathLst>
                <a:path h="988187" w="945642">
                  <a:moveTo>
                    <a:pt x="472186" y="0"/>
                  </a:moveTo>
                  <a:cubicBezTo>
                    <a:pt x="222377" y="0"/>
                    <a:pt x="17653" y="202057"/>
                    <a:pt x="0" y="458216"/>
                  </a:cubicBezTo>
                  <a:lnTo>
                    <a:pt x="0" y="530098"/>
                  </a:lnTo>
                  <a:cubicBezTo>
                    <a:pt x="17653" y="786130"/>
                    <a:pt x="222377" y="988187"/>
                    <a:pt x="472186" y="988187"/>
                  </a:cubicBezTo>
                  <a:cubicBezTo>
                    <a:pt x="733679" y="988187"/>
                    <a:pt x="945642" y="766953"/>
                    <a:pt x="945642" y="494157"/>
                  </a:cubicBezTo>
                  <a:cubicBezTo>
                    <a:pt x="945642" y="221361"/>
                    <a:pt x="733679" y="127"/>
                    <a:pt x="472186" y="127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63500" y="1720723"/>
              <a:ext cx="945642" cy="988187"/>
            </a:xfrm>
            <a:custGeom>
              <a:avLst/>
              <a:gdLst/>
              <a:ahLst/>
              <a:cxnLst/>
              <a:rect r="r" b="b" t="t" l="l"/>
              <a:pathLst>
                <a:path h="988187" w="945642">
                  <a:moveTo>
                    <a:pt x="472313" y="0"/>
                  </a:moveTo>
                  <a:cubicBezTo>
                    <a:pt x="472313" y="136525"/>
                    <a:pt x="419227" y="259842"/>
                    <a:pt x="333629" y="349377"/>
                  </a:cubicBezTo>
                  <a:cubicBezTo>
                    <a:pt x="248285" y="438658"/>
                    <a:pt x="130302" y="493776"/>
                    <a:pt x="127" y="494157"/>
                  </a:cubicBezTo>
                  <a:lnTo>
                    <a:pt x="0" y="494157"/>
                  </a:lnTo>
                  <a:cubicBezTo>
                    <a:pt x="130175" y="494538"/>
                    <a:pt x="248158" y="549656"/>
                    <a:pt x="333502" y="638810"/>
                  </a:cubicBezTo>
                  <a:cubicBezTo>
                    <a:pt x="419227" y="728218"/>
                    <a:pt x="472186" y="851789"/>
                    <a:pt x="472186" y="988187"/>
                  </a:cubicBezTo>
                  <a:cubicBezTo>
                    <a:pt x="472186" y="851789"/>
                    <a:pt x="525145" y="728218"/>
                    <a:pt x="610870" y="638810"/>
                  </a:cubicBezTo>
                  <a:cubicBezTo>
                    <a:pt x="696595" y="549402"/>
                    <a:pt x="814832" y="494157"/>
                    <a:pt x="945642" y="494157"/>
                  </a:cubicBezTo>
                  <a:cubicBezTo>
                    <a:pt x="814832" y="494157"/>
                    <a:pt x="696595" y="438912"/>
                    <a:pt x="610870" y="349377"/>
                  </a:cubicBezTo>
                  <a:cubicBezTo>
                    <a:pt x="525145" y="259842"/>
                    <a:pt x="472186" y="136525"/>
                    <a:pt x="472186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1247" y="2708910"/>
              <a:ext cx="946912" cy="988187"/>
            </a:xfrm>
            <a:custGeom>
              <a:avLst/>
              <a:gdLst/>
              <a:ahLst/>
              <a:cxnLst/>
              <a:rect r="r" b="b" t="t" l="l"/>
              <a:pathLst>
                <a:path h="988187" w="946912">
                  <a:moveTo>
                    <a:pt x="0" y="988187"/>
                  </a:moveTo>
                  <a:lnTo>
                    <a:pt x="946912" y="988187"/>
                  </a:lnTo>
                  <a:lnTo>
                    <a:pt x="9469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535686" y="2708910"/>
              <a:ext cx="473456" cy="494030"/>
            </a:xfrm>
            <a:custGeom>
              <a:avLst/>
              <a:gdLst/>
              <a:ahLst/>
              <a:cxnLst/>
              <a:rect r="r" b="b" t="t" l="l"/>
              <a:pathLst>
                <a:path h="494030" w="473456">
                  <a:moveTo>
                    <a:pt x="473456" y="494030"/>
                  </a:moveTo>
                  <a:lnTo>
                    <a:pt x="473456" y="0"/>
                  </a:lnTo>
                  <a:cubicBezTo>
                    <a:pt x="211963" y="0"/>
                    <a:pt x="0" y="221234"/>
                    <a:pt x="0" y="49403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63500" y="2708910"/>
              <a:ext cx="472186" cy="494030"/>
            </a:xfrm>
            <a:custGeom>
              <a:avLst/>
              <a:gdLst/>
              <a:ahLst/>
              <a:cxnLst/>
              <a:rect r="r" b="b" t="t" l="l"/>
              <a:pathLst>
                <a:path h="494030" w="472186">
                  <a:moveTo>
                    <a:pt x="472186" y="0"/>
                  </a:moveTo>
                  <a:cubicBezTo>
                    <a:pt x="222377" y="0"/>
                    <a:pt x="17653" y="202057"/>
                    <a:pt x="0" y="458089"/>
                  </a:cubicBezTo>
                  <a:lnTo>
                    <a:pt x="0" y="494030"/>
                  </a:lnTo>
                  <a:lnTo>
                    <a:pt x="472186" y="494030"/>
                  </a:lnTo>
                  <a:lnTo>
                    <a:pt x="472186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535686" y="3202559"/>
              <a:ext cx="473456" cy="494030"/>
            </a:xfrm>
            <a:custGeom>
              <a:avLst/>
              <a:gdLst/>
              <a:ahLst/>
              <a:cxnLst/>
              <a:rect r="r" b="b" t="t" l="l"/>
              <a:pathLst>
                <a:path h="494030" w="473456">
                  <a:moveTo>
                    <a:pt x="473456" y="494030"/>
                  </a:moveTo>
                  <a:lnTo>
                    <a:pt x="473456" y="0"/>
                  </a:lnTo>
                  <a:cubicBezTo>
                    <a:pt x="211963" y="0"/>
                    <a:pt x="0" y="221234"/>
                    <a:pt x="0" y="49403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3500" y="3202559"/>
              <a:ext cx="472186" cy="494030"/>
            </a:xfrm>
            <a:custGeom>
              <a:avLst/>
              <a:gdLst/>
              <a:ahLst/>
              <a:cxnLst/>
              <a:rect r="r" b="b" t="t" l="l"/>
              <a:pathLst>
                <a:path h="494030" w="472186">
                  <a:moveTo>
                    <a:pt x="472186" y="0"/>
                  </a:moveTo>
                  <a:cubicBezTo>
                    <a:pt x="222250" y="0"/>
                    <a:pt x="17653" y="202057"/>
                    <a:pt x="0" y="458089"/>
                  </a:cubicBezTo>
                  <a:lnTo>
                    <a:pt x="0" y="494030"/>
                  </a:lnTo>
                  <a:lnTo>
                    <a:pt x="472186" y="494030"/>
                  </a:lnTo>
                  <a:lnTo>
                    <a:pt x="472186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63500" y="732663"/>
              <a:ext cx="945642" cy="988060"/>
            </a:xfrm>
            <a:custGeom>
              <a:avLst/>
              <a:gdLst/>
              <a:ahLst/>
              <a:cxnLst/>
              <a:rect r="r" b="b" t="t" l="l"/>
              <a:pathLst>
                <a:path h="988060" w="945642">
                  <a:moveTo>
                    <a:pt x="0" y="988060"/>
                  </a:moveTo>
                  <a:lnTo>
                    <a:pt x="945642" y="988060"/>
                  </a:lnTo>
                  <a:lnTo>
                    <a:pt x="9456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63500" y="1226693"/>
              <a:ext cx="945642" cy="494030"/>
            </a:xfrm>
            <a:custGeom>
              <a:avLst/>
              <a:gdLst/>
              <a:ahLst/>
              <a:cxnLst/>
              <a:rect r="r" b="b" t="t" l="l"/>
              <a:pathLst>
                <a:path h="494030" w="945642">
                  <a:moveTo>
                    <a:pt x="0" y="494030"/>
                  </a:moveTo>
                  <a:lnTo>
                    <a:pt x="945642" y="494030"/>
                  </a:lnTo>
                  <a:lnTo>
                    <a:pt x="9456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63500" y="732663"/>
              <a:ext cx="945642" cy="494030"/>
            </a:xfrm>
            <a:custGeom>
              <a:avLst/>
              <a:gdLst/>
              <a:ahLst/>
              <a:cxnLst/>
              <a:rect r="r" b="b" t="t" l="l"/>
              <a:pathLst>
                <a:path h="494030" w="945642">
                  <a:moveTo>
                    <a:pt x="0" y="0"/>
                  </a:moveTo>
                  <a:lnTo>
                    <a:pt x="0" y="36449"/>
                  </a:lnTo>
                  <a:cubicBezTo>
                    <a:pt x="17907" y="292227"/>
                    <a:pt x="222504" y="494030"/>
                    <a:pt x="472186" y="494030"/>
                  </a:cubicBezTo>
                  <a:cubicBezTo>
                    <a:pt x="733679" y="494030"/>
                    <a:pt x="945642" y="272796"/>
                    <a:pt x="945642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63500" y="1226693"/>
              <a:ext cx="472186" cy="494030"/>
            </a:xfrm>
            <a:custGeom>
              <a:avLst/>
              <a:gdLst/>
              <a:ahLst/>
              <a:cxnLst/>
              <a:rect r="r" b="b" t="t" l="l"/>
              <a:pathLst>
                <a:path h="494030" w="472186">
                  <a:moveTo>
                    <a:pt x="0" y="0"/>
                  </a:moveTo>
                  <a:lnTo>
                    <a:pt x="0" y="1270"/>
                  </a:lnTo>
                  <a:lnTo>
                    <a:pt x="472186" y="494030"/>
                  </a:lnTo>
                  <a:lnTo>
                    <a:pt x="472186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633984" y="1329182"/>
              <a:ext cx="280162" cy="292354"/>
            </a:xfrm>
            <a:custGeom>
              <a:avLst/>
              <a:gdLst/>
              <a:ahLst/>
              <a:cxnLst/>
              <a:rect r="r" b="b" t="t" l="l"/>
              <a:pathLst>
                <a:path h="292354" w="280162">
                  <a:moveTo>
                    <a:pt x="140081" y="0"/>
                  </a:moveTo>
                  <a:lnTo>
                    <a:pt x="280162" y="146177"/>
                  </a:lnTo>
                  <a:lnTo>
                    <a:pt x="140081" y="292354"/>
                  </a:lnTo>
                  <a:lnTo>
                    <a:pt x="0" y="146177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63500" y="63500"/>
              <a:ext cx="945007" cy="669163"/>
            </a:xfrm>
            <a:custGeom>
              <a:avLst/>
              <a:gdLst/>
              <a:ahLst/>
              <a:cxnLst/>
              <a:rect r="r" b="b" t="t" l="l"/>
              <a:pathLst>
                <a:path h="669163" w="945007">
                  <a:moveTo>
                    <a:pt x="0" y="669163"/>
                  </a:moveTo>
                  <a:lnTo>
                    <a:pt x="945007" y="669163"/>
                  </a:lnTo>
                  <a:lnTo>
                    <a:pt x="9450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63500" y="63500"/>
              <a:ext cx="471932" cy="669163"/>
            </a:xfrm>
            <a:custGeom>
              <a:avLst/>
              <a:gdLst/>
              <a:ahLst/>
              <a:cxnLst/>
              <a:rect r="r" b="b" t="t" l="l"/>
              <a:pathLst>
                <a:path h="669163" w="471932">
                  <a:moveTo>
                    <a:pt x="29464" y="0"/>
                  </a:moveTo>
                  <a:cubicBezTo>
                    <a:pt x="13589" y="43688"/>
                    <a:pt x="3429" y="90297"/>
                    <a:pt x="0" y="138811"/>
                  </a:cubicBezTo>
                  <a:lnTo>
                    <a:pt x="0" y="669163"/>
                  </a:lnTo>
                  <a:lnTo>
                    <a:pt x="471932" y="669163"/>
                  </a:lnTo>
                  <a:lnTo>
                    <a:pt x="471932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535432" y="238887"/>
              <a:ext cx="473202" cy="493776"/>
            </a:xfrm>
            <a:custGeom>
              <a:avLst/>
              <a:gdLst/>
              <a:ahLst/>
              <a:cxnLst/>
              <a:rect r="r" b="b" t="t" l="l"/>
              <a:pathLst>
                <a:path h="493776" w="473202">
                  <a:moveTo>
                    <a:pt x="473075" y="493776"/>
                  </a:moveTo>
                  <a:lnTo>
                    <a:pt x="0" y="493776"/>
                  </a:lnTo>
                  <a:cubicBezTo>
                    <a:pt x="0" y="221107"/>
                    <a:pt x="211836" y="0"/>
                    <a:pt x="473202" y="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8068418" y="-63503"/>
            <a:ext cx="2684097" cy="1814674"/>
            <a:chOff x="0" y="0"/>
            <a:chExt cx="2684094" cy="1814678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1768220" y="63500"/>
              <a:ext cx="852297" cy="851789"/>
            </a:xfrm>
            <a:custGeom>
              <a:avLst/>
              <a:gdLst/>
              <a:ahLst/>
              <a:cxnLst/>
              <a:rect r="r" b="b" t="t" l="l"/>
              <a:pathLst>
                <a:path h="851789" w="852297">
                  <a:moveTo>
                    <a:pt x="0" y="851789"/>
                  </a:moveTo>
                  <a:lnTo>
                    <a:pt x="852296" y="851789"/>
                  </a:lnTo>
                  <a:lnTo>
                    <a:pt x="8522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2194305" y="63500"/>
              <a:ext cx="426212" cy="425704"/>
            </a:xfrm>
            <a:custGeom>
              <a:avLst/>
              <a:gdLst/>
              <a:ahLst/>
              <a:cxnLst/>
              <a:rect r="r" b="b" t="t" l="l"/>
              <a:pathLst>
                <a:path h="425704" w="426212">
                  <a:moveTo>
                    <a:pt x="425068" y="0"/>
                  </a:moveTo>
                  <a:lnTo>
                    <a:pt x="0" y="212598"/>
                  </a:lnTo>
                  <a:lnTo>
                    <a:pt x="426211" y="425704"/>
                  </a:lnTo>
                  <a:lnTo>
                    <a:pt x="426211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1768220" y="276098"/>
              <a:ext cx="852297" cy="426212"/>
            </a:xfrm>
            <a:custGeom>
              <a:avLst/>
              <a:gdLst/>
              <a:ahLst/>
              <a:cxnLst/>
              <a:rect r="r" b="b" t="t" l="l"/>
              <a:pathLst>
                <a:path h="426212" w="852297">
                  <a:moveTo>
                    <a:pt x="0" y="213106"/>
                  </a:moveTo>
                  <a:lnTo>
                    <a:pt x="426085" y="426212"/>
                  </a:lnTo>
                  <a:lnTo>
                    <a:pt x="852296" y="213106"/>
                  </a:lnTo>
                  <a:lnTo>
                    <a:pt x="426085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2194305" y="489204"/>
              <a:ext cx="426212" cy="426085"/>
            </a:xfrm>
            <a:custGeom>
              <a:avLst/>
              <a:gdLst/>
              <a:ahLst/>
              <a:cxnLst/>
              <a:rect r="r" b="b" t="t" l="l"/>
              <a:pathLst>
                <a:path h="426085" w="426212">
                  <a:moveTo>
                    <a:pt x="0" y="212979"/>
                  </a:moveTo>
                  <a:lnTo>
                    <a:pt x="426211" y="426085"/>
                  </a:lnTo>
                  <a:lnTo>
                    <a:pt x="426211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63500" y="63500"/>
              <a:ext cx="852296" cy="851789"/>
            </a:xfrm>
            <a:custGeom>
              <a:avLst/>
              <a:gdLst/>
              <a:ahLst/>
              <a:cxnLst/>
              <a:rect r="r" b="b" t="t" l="l"/>
              <a:pathLst>
                <a:path h="851789" w="852296">
                  <a:moveTo>
                    <a:pt x="0" y="851789"/>
                  </a:moveTo>
                  <a:lnTo>
                    <a:pt x="852296" y="851789"/>
                  </a:lnTo>
                  <a:lnTo>
                    <a:pt x="8522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63500" y="63500"/>
              <a:ext cx="426212" cy="425577"/>
            </a:xfrm>
            <a:custGeom>
              <a:avLst/>
              <a:gdLst/>
              <a:ahLst/>
              <a:cxnLst/>
              <a:rect r="r" b="b" t="t" l="l"/>
              <a:pathLst>
                <a:path h="425577" w="426212">
                  <a:moveTo>
                    <a:pt x="0" y="425577"/>
                  </a:moveTo>
                  <a:lnTo>
                    <a:pt x="426212" y="425577"/>
                  </a:lnTo>
                  <a:lnTo>
                    <a:pt x="426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489712" y="489077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211" y="0"/>
                  </a:moveTo>
                  <a:lnTo>
                    <a:pt x="0" y="0"/>
                  </a:lnTo>
                  <a:lnTo>
                    <a:pt x="0" y="426212"/>
                  </a:lnTo>
                  <a:lnTo>
                    <a:pt x="426211" y="426212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489712" y="489077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211" y="426212"/>
                  </a:moveTo>
                  <a:lnTo>
                    <a:pt x="426211" y="0"/>
                  </a:lnTo>
                  <a:lnTo>
                    <a:pt x="0" y="426212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63500" y="489204"/>
              <a:ext cx="426085" cy="426085"/>
            </a:xfrm>
            <a:custGeom>
              <a:avLst/>
              <a:gdLst/>
              <a:ahLst/>
              <a:cxnLst/>
              <a:rect r="r" b="b" t="t" l="l"/>
              <a:pathLst>
                <a:path h="426085" w="426085">
                  <a:moveTo>
                    <a:pt x="426085" y="426085"/>
                  </a:moveTo>
                  <a:lnTo>
                    <a:pt x="426085" y="0"/>
                  </a:lnTo>
                  <a:lnTo>
                    <a:pt x="0" y="0"/>
                  </a:lnTo>
                  <a:cubicBezTo>
                    <a:pt x="0" y="235331"/>
                    <a:pt x="190754" y="426085"/>
                    <a:pt x="426085" y="426085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596265" y="169418"/>
              <a:ext cx="213106" cy="213106"/>
            </a:xfrm>
            <a:custGeom>
              <a:avLst/>
              <a:gdLst/>
              <a:ahLst/>
              <a:cxnLst/>
              <a:rect r="r" b="b" t="t" l="l"/>
              <a:pathLst>
                <a:path h="213106" w="213106">
                  <a:moveTo>
                    <a:pt x="106553" y="213106"/>
                  </a:moveTo>
                  <a:cubicBezTo>
                    <a:pt x="165354" y="213106"/>
                    <a:pt x="213106" y="165354"/>
                    <a:pt x="213106" y="106553"/>
                  </a:cubicBezTo>
                  <a:cubicBezTo>
                    <a:pt x="213106" y="47752"/>
                    <a:pt x="165354" y="0"/>
                    <a:pt x="106553" y="0"/>
                  </a:cubicBezTo>
                  <a:cubicBezTo>
                    <a:pt x="47752" y="0"/>
                    <a:pt x="0" y="47752"/>
                    <a:pt x="0" y="106553"/>
                  </a:cubicBezTo>
                  <a:cubicBezTo>
                    <a:pt x="0" y="165354"/>
                    <a:pt x="47752" y="213106"/>
                    <a:pt x="106553" y="213106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915923" y="63500"/>
              <a:ext cx="852297" cy="851789"/>
            </a:xfrm>
            <a:custGeom>
              <a:avLst/>
              <a:gdLst/>
              <a:ahLst/>
              <a:cxnLst/>
              <a:rect r="r" b="b" t="t" l="l"/>
              <a:pathLst>
                <a:path h="851789" w="852297">
                  <a:moveTo>
                    <a:pt x="0" y="851789"/>
                  </a:moveTo>
                  <a:lnTo>
                    <a:pt x="852297" y="851789"/>
                  </a:lnTo>
                  <a:lnTo>
                    <a:pt x="8522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915923" y="63500"/>
              <a:ext cx="852297" cy="851789"/>
            </a:xfrm>
            <a:custGeom>
              <a:avLst/>
              <a:gdLst/>
              <a:ahLst/>
              <a:cxnLst/>
              <a:rect r="r" b="b" t="t" l="l"/>
              <a:pathLst>
                <a:path h="851789" w="852297">
                  <a:moveTo>
                    <a:pt x="820928" y="0"/>
                  </a:moveTo>
                  <a:cubicBezTo>
                    <a:pt x="364744" y="16510"/>
                    <a:pt x="0" y="391541"/>
                    <a:pt x="0" y="851789"/>
                  </a:cubicBezTo>
                  <a:cubicBezTo>
                    <a:pt x="470535" y="851789"/>
                    <a:pt x="852043" y="470535"/>
                    <a:pt x="852297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915923" y="63500"/>
              <a:ext cx="852297" cy="851789"/>
            </a:xfrm>
            <a:custGeom>
              <a:avLst/>
              <a:gdLst/>
              <a:ahLst/>
              <a:cxnLst/>
              <a:rect r="r" b="b" t="t" l="l"/>
              <a:pathLst>
                <a:path h="851789" w="852297">
                  <a:moveTo>
                    <a:pt x="851789" y="0"/>
                  </a:moveTo>
                  <a:lnTo>
                    <a:pt x="0" y="851789"/>
                  </a:lnTo>
                  <a:cubicBezTo>
                    <a:pt x="470535" y="851789"/>
                    <a:pt x="852043" y="470535"/>
                    <a:pt x="852297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948816" y="915289"/>
              <a:ext cx="835913" cy="835914"/>
            </a:xfrm>
            <a:custGeom>
              <a:avLst/>
              <a:gdLst/>
              <a:ahLst/>
              <a:cxnLst/>
              <a:rect r="r" b="b" t="t" l="l"/>
              <a:pathLst>
                <a:path h="835914" w="835913">
                  <a:moveTo>
                    <a:pt x="835914" y="835914"/>
                  </a:moveTo>
                  <a:lnTo>
                    <a:pt x="0" y="835914"/>
                  </a:lnTo>
                  <a:lnTo>
                    <a:pt x="0" y="0"/>
                  </a:lnTo>
                  <a:lnTo>
                    <a:pt x="835914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1366773" y="915289"/>
              <a:ext cx="417957" cy="835914"/>
            </a:xfrm>
            <a:custGeom>
              <a:avLst/>
              <a:gdLst/>
              <a:ahLst/>
              <a:cxnLst/>
              <a:rect r="r" b="b" t="t" l="l"/>
              <a:pathLst>
                <a:path h="835914" w="417957">
                  <a:moveTo>
                    <a:pt x="417957" y="0"/>
                  </a:moveTo>
                  <a:lnTo>
                    <a:pt x="417957" y="835914"/>
                  </a:lnTo>
                  <a:lnTo>
                    <a:pt x="0" y="417957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51" id="51"/>
            <p:cNvSpPr/>
            <p:nvPr/>
          </p:nvSpPr>
          <p:spPr>
            <a:xfrm flipH="false" flipV="false" rot="0">
              <a:off x="948816" y="915289"/>
              <a:ext cx="417957" cy="835914"/>
            </a:xfrm>
            <a:custGeom>
              <a:avLst/>
              <a:gdLst/>
              <a:ahLst/>
              <a:cxnLst/>
              <a:rect r="r" b="b" t="t" l="l"/>
              <a:pathLst>
                <a:path h="835914" w="417957">
                  <a:moveTo>
                    <a:pt x="417957" y="0"/>
                  </a:moveTo>
                  <a:lnTo>
                    <a:pt x="417957" y="835914"/>
                  </a:lnTo>
                  <a:lnTo>
                    <a:pt x="0" y="417957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52" id="52"/>
            <p:cNvSpPr/>
            <p:nvPr/>
          </p:nvSpPr>
          <p:spPr>
            <a:xfrm flipH="false" flipV="false" rot="0">
              <a:off x="1784730" y="915289"/>
              <a:ext cx="835914" cy="835914"/>
            </a:xfrm>
            <a:custGeom>
              <a:avLst/>
              <a:gdLst/>
              <a:ahLst/>
              <a:cxnLst/>
              <a:rect r="r" b="b" t="t" l="l"/>
              <a:pathLst>
                <a:path h="835914" w="835914">
                  <a:moveTo>
                    <a:pt x="0" y="835914"/>
                  </a:moveTo>
                  <a:lnTo>
                    <a:pt x="835914" y="835914"/>
                  </a:lnTo>
                  <a:lnTo>
                    <a:pt x="8359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53" id="53"/>
            <p:cNvSpPr/>
            <p:nvPr/>
          </p:nvSpPr>
          <p:spPr>
            <a:xfrm flipH="false" flipV="false" rot="0">
              <a:off x="1995042" y="1125601"/>
              <a:ext cx="415290" cy="415290"/>
            </a:xfrm>
            <a:custGeom>
              <a:avLst/>
              <a:gdLst/>
              <a:ahLst/>
              <a:cxnLst/>
              <a:rect r="r" b="b" t="t" l="l"/>
              <a:pathLst>
                <a:path h="415290" w="415290">
                  <a:moveTo>
                    <a:pt x="207645" y="0"/>
                  </a:moveTo>
                  <a:cubicBezTo>
                    <a:pt x="322326" y="0"/>
                    <a:pt x="415290" y="92964"/>
                    <a:pt x="415290" y="207645"/>
                  </a:cubicBezTo>
                  <a:cubicBezTo>
                    <a:pt x="415290" y="322326"/>
                    <a:pt x="322326" y="415290"/>
                    <a:pt x="207645" y="415290"/>
                  </a:cubicBezTo>
                  <a:cubicBezTo>
                    <a:pt x="92964" y="415290"/>
                    <a:pt x="0" y="322326"/>
                    <a:pt x="0" y="207645"/>
                  </a:cubicBezTo>
                  <a:cubicBezTo>
                    <a:pt x="0" y="92964"/>
                    <a:pt x="92964" y="0"/>
                    <a:pt x="207645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54" id="54"/>
            <p:cNvSpPr/>
            <p:nvPr/>
          </p:nvSpPr>
          <p:spPr>
            <a:xfrm flipH="false" flipV="false" rot="0">
              <a:off x="1784730" y="1333246"/>
              <a:ext cx="417957" cy="417957"/>
            </a:xfrm>
            <a:custGeom>
              <a:avLst/>
              <a:gdLst/>
              <a:ahLst/>
              <a:cxnLst/>
              <a:rect r="r" b="b" t="t" l="l"/>
              <a:pathLst>
                <a:path h="417957" w="417957">
                  <a:moveTo>
                    <a:pt x="0" y="0"/>
                  </a:moveTo>
                  <a:lnTo>
                    <a:pt x="417957" y="417957"/>
                  </a:lnTo>
                  <a:lnTo>
                    <a:pt x="0" y="417957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55" id="55"/>
            <p:cNvSpPr/>
            <p:nvPr/>
          </p:nvSpPr>
          <p:spPr>
            <a:xfrm flipH="false" flipV="false" rot="0">
              <a:off x="2202687" y="1333246"/>
              <a:ext cx="417957" cy="417957"/>
            </a:xfrm>
            <a:custGeom>
              <a:avLst/>
              <a:gdLst/>
              <a:ahLst/>
              <a:cxnLst/>
              <a:rect r="r" b="b" t="t" l="l"/>
              <a:pathLst>
                <a:path h="417957" w="417957">
                  <a:moveTo>
                    <a:pt x="0" y="417957"/>
                  </a:moveTo>
                  <a:lnTo>
                    <a:pt x="417957" y="417957"/>
                  </a:lnTo>
                  <a:lnTo>
                    <a:pt x="417957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56" id="56"/>
            <p:cNvSpPr/>
            <p:nvPr/>
          </p:nvSpPr>
          <p:spPr>
            <a:xfrm flipH="false" flipV="false" rot="0">
              <a:off x="2201925" y="915289"/>
              <a:ext cx="417957" cy="417957"/>
            </a:xfrm>
            <a:custGeom>
              <a:avLst/>
              <a:gdLst/>
              <a:ahLst/>
              <a:cxnLst/>
              <a:rect r="r" b="b" t="t" l="l"/>
              <a:pathLst>
                <a:path h="417957" w="417957">
                  <a:moveTo>
                    <a:pt x="0" y="0"/>
                  </a:moveTo>
                  <a:lnTo>
                    <a:pt x="417957" y="417957"/>
                  </a:lnTo>
                  <a:lnTo>
                    <a:pt x="417957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57" id="57"/>
            <p:cNvSpPr/>
            <p:nvPr/>
          </p:nvSpPr>
          <p:spPr>
            <a:xfrm flipH="false" flipV="false" rot="0">
              <a:off x="1784730" y="915289"/>
              <a:ext cx="417957" cy="417957"/>
            </a:xfrm>
            <a:custGeom>
              <a:avLst/>
              <a:gdLst/>
              <a:ahLst/>
              <a:cxnLst/>
              <a:rect r="r" b="b" t="t" l="l"/>
              <a:pathLst>
                <a:path h="417957" w="417957">
                  <a:moveTo>
                    <a:pt x="417957" y="0"/>
                  </a:moveTo>
                  <a:lnTo>
                    <a:pt x="0" y="4179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</p:grpSp>
      <p:sp>
        <p:nvSpPr>
          <p:cNvPr name="TextBox 58" id="58"/>
          <p:cNvSpPr txBox="true"/>
          <p:nvPr/>
        </p:nvSpPr>
        <p:spPr>
          <a:xfrm rot="0">
            <a:off x="1932003" y="1680458"/>
            <a:ext cx="3806295" cy="716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b="true" sz="2771">
                <a:solidFill>
                  <a:srgbClr val="0080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Gestão Estratégica e Avanços Institucionais: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4208974" y="2303774"/>
            <a:ext cx="54931" cy="461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25"/>
              </a:lnSpc>
            </a:pPr>
            <a:r>
              <a:rPr lang="en-US" sz="16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932003" y="2658575"/>
            <a:ext cx="1793974" cy="225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0"/>
              </a:lnSpc>
            </a:pPr>
            <a:r>
              <a:rPr lang="en-US" sz="16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CRMV-AP em 2025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932003" y="5690235"/>
            <a:ext cx="4677221" cy="172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95"/>
              </a:lnSpc>
            </a:pPr>
            <a:r>
              <a:rPr lang="en-US" sz="1068">
                <a:solidFill>
                  <a:srgbClr val="424242"/>
                </a:solidFill>
                <a:latin typeface="Proxima Nova"/>
                <a:ea typeface="Proxima Nova"/>
                <a:cs typeface="Proxima Nova"/>
                <a:sym typeface="Proxima Nova"/>
              </a:rPr>
              <a:t>CONSELHO REGIONAL DE MEDICINA VETERINÁRIA DO ESTADO DO AMAPÁ 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932003" y="3292440"/>
            <a:ext cx="8021584" cy="217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439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 Relatório de Gestão 2025 do Conselho Regional de Medicina Veterinária do Amapá (CRMV-AP) apresenta de forma clara e detalhada as principais ações e resultados alcançados ao longo do ano. O documento reflete o compromisso do Conselho com a transparência, a eficiência administrativa e a modernização de seus processos, fortalecendo a integração com o Sistema CFMV/CRMV.</a:t>
            </a:r>
          </a:p>
          <a:p>
            <a:pPr algn="just">
              <a:lnSpc>
                <a:spcPts val="1439"/>
              </a:lnSpc>
            </a:pPr>
          </a:p>
          <a:p>
            <a:pPr algn="just">
              <a:lnSpc>
                <a:spcPts val="1439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Em 2025, o CRMV-AP buscou aprimorar a gestão estratégica, otimizar recursos e garantir maior efetividade em suas atividades, especialmente na fiscalização do exercício profissional, no suporte aos profissionais da Medicina Veterinária e Zootecnia.</a:t>
            </a:r>
          </a:p>
          <a:p>
            <a:pPr algn="just">
              <a:lnSpc>
                <a:spcPts val="1439"/>
              </a:lnSpc>
            </a:pPr>
          </a:p>
          <a:p>
            <a:pPr algn="just">
              <a:lnSpc>
                <a:spcPts val="1439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Este relatório destaca iniciativas voltadas à melhoria contínua dos serviços prestados, à promoção da excelência na atuação do Conselho e à resposta às necessidades da sociedade e da classe profissional.</a:t>
            </a:r>
          </a:p>
          <a:p>
            <a:pPr algn="just">
              <a:lnSpc>
                <a:spcPts val="1439"/>
              </a:lnSpc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3503" y="-63484"/>
            <a:ext cx="10819000" cy="1084059"/>
            <a:chOff x="0" y="0"/>
            <a:chExt cx="10819003" cy="108405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0041128" y="306070"/>
              <a:ext cx="714375" cy="714247"/>
            </a:xfrm>
            <a:custGeom>
              <a:avLst/>
              <a:gdLst/>
              <a:ahLst/>
              <a:cxnLst/>
              <a:rect r="r" b="b" t="t" l="l"/>
              <a:pathLst>
                <a:path h="714247" w="714375">
                  <a:moveTo>
                    <a:pt x="0" y="714247"/>
                  </a:moveTo>
                  <a:lnTo>
                    <a:pt x="714375" y="714247"/>
                  </a:lnTo>
                  <a:lnTo>
                    <a:pt x="7143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0041128" y="306070"/>
              <a:ext cx="714375" cy="714247"/>
            </a:xfrm>
            <a:custGeom>
              <a:avLst/>
              <a:gdLst/>
              <a:ahLst/>
              <a:cxnLst/>
              <a:rect r="r" b="b" t="t" l="l"/>
              <a:pathLst>
                <a:path h="714247" w="714375">
                  <a:moveTo>
                    <a:pt x="0" y="714247"/>
                  </a:moveTo>
                  <a:lnTo>
                    <a:pt x="714375" y="714247"/>
                  </a:lnTo>
                  <a:lnTo>
                    <a:pt x="714375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159111" y="66929"/>
              <a:ext cx="1849501" cy="953388"/>
            </a:xfrm>
            <a:custGeom>
              <a:avLst/>
              <a:gdLst/>
              <a:ahLst/>
              <a:cxnLst/>
              <a:rect r="r" b="b" t="t" l="l"/>
              <a:pathLst>
                <a:path h="953388" w="1849501">
                  <a:moveTo>
                    <a:pt x="0" y="953388"/>
                  </a:moveTo>
                  <a:lnTo>
                    <a:pt x="60579" y="953388"/>
                  </a:lnTo>
                  <a:lnTo>
                    <a:pt x="596392" y="417576"/>
                  </a:lnTo>
                  <a:lnTo>
                    <a:pt x="596392" y="357124"/>
                  </a:lnTo>
                  <a:close/>
                  <a:moveTo>
                    <a:pt x="774954" y="357124"/>
                  </a:moveTo>
                  <a:lnTo>
                    <a:pt x="835533" y="357124"/>
                  </a:lnTo>
                  <a:lnTo>
                    <a:pt x="1192657" y="0"/>
                  </a:lnTo>
                  <a:lnTo>
                    <a:pt x="1192657" y="535686"/>
                  </a:lnTo>
                  <a:close/>
                  <a:moveTo>
                    <a:pt x="1371219" y="535686"/>
                  </a:moveTo>
                  <a:lnTo>
                    <a:pt x="1431798" y="535686"/>
                  </a:lnTo>
                  <a:lnTo>
                    <a:pt x="1610360" y="357124"/>
                  </a:lnTo>
                  <a:lnTo>
                    <a:pt x="1610360" y="714247"/>
                  </a:lnTo>
                  <a:close/>
                  <a:moveTo>
                    <a:pt x="1788922" y="714247"/>
                  </a:moveTo>
                  <a:lnTo>
                    <a:pt x="1849501" y="714247"/>
                  </a:lnTo>
                  <a:lnTo>
                    <a:pt x="1849501" y="89280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8612378" y="306197"/>
              <a:ext cx="714375" cy="714374"/>
            </a:xfrm>
            <a:custGeom>
              <a:avLst/>
              <a:gdLst/>
              <a:ahLst/>
              <a:cxnLst/>
              <a:rect r="r" b="b" t="t" l="l"/>
              <a:pathLst>
                <a:path h="714374" w="714375">
                  <a:moveTo>
                    <a:pt x="0" y="0"/>
                  </a:moveTo>
                  <a:lnTo>
                    <a:pt x="714375" y="0"/>
                  </a:lnTo>
                  <a:lnTo>
                    <a:pt x="714375" y="714374"/>
                  </a:lnTo>
                  <a:lnTo>
                    <a:pt x="0" y="714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8969629" y="663320"/>
              <a:ext cx="357124" cy="357251"/>
            </a:xfrm>
            <a:custGeom>
              <a:avLst/>
              <a:gdLst/>
              <a:ahLst/>
              <a:cxnLst/>
              <a:rect r="r" b="b" t="t" l="l"/>
              <a:pathLst>
                <a:path h="357251" w="357124">
                  <a:moveTo>
                    <a:pt x="0" y="0"/>
                  </a:moveTo>
                  <a:lnTo>
                    <a:pt x="357124" y="0"/>
                  </a:lnTo>
                  <a:lnTo>
                    <a:pt x="357124" y="357251"/>
                  </a:lnTo>
                  <a:lnTo>
                    <a:pt x="0" y="357251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8612378" y="306197"/>
              <a:ext cx="357124" cy="357124"/>
            </a:xfrm>
            <a:custGeom>
              <a:avLst/>
              <a:gdLst/>
              <a:ahLst/>
              <a:cxnLst/>
              <a:rect r="r" b="b" t="t" l="l"/>
              <a:pathLst>
                <a:path h="357124" w="357124">
                  <a:moveTo>
                    <a:pt x="0" y="0"/>
                  </a:moveTo>
                  <a:lnTo>
                    <a:pt x="357124" y="0"/>
                  </a:lnTo>
                  <a:lnTo>
                    <a:pt x="357124" y="357123"/>
                  </a:lnTo>
                  <a:lnTo>
                    <a:pt x="0" y="357123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8612378" y="306197"/>
              <a:ext cx="357124" cy="357124"/>
            </a:xfrm>
            <a:custGeom>
              <a:avLst/>
              <a:gdLst/>
              <a:ahLst/>
              <a:cxnLst/>
              <a:rect r="r" b="b" t="t" l="l"/>
              <a:pathLst>
                <a:path h="357124" w="357124">
                  <a:moveTo>
                    <a:pt x="0" y="0"/>
                  </a:moveTo>
                  <a:lnTo>
                    <a:pt x="357124" y="0"/>
                  </a:lnTo>
                  <a:lnTo>
                    <a:pt x="0" y="357123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8612378" y="663447"/>
              <a:ext cx="357124" cy="357124"/>
            </a:xfrm>
            <a:custGeom>
              <a:avLst/>
              <a:gdLst/>
              <a:ahLst/>
              <a:cxnLst/>
              <a:rect r="r" b="b" t="t" l="l"/>
              <a:pathLst>
                <a:path h="357124" w="357124">
                  <a:moveTo>
                    <a:pt x="0" y="0"/>
                  </a:moveTo>
                  <a:lnTo>
                    <a:pt x="357124" y="0"/>
                  </a:lnTo>
                  <a:lnTo>
                    <a:pt x="357124" y="357124"/>
                  </a:lnTo>
                  <a:cubicBezTo>
                    <a:pt x="159894" y="357124"/>
                    <a:pt x="0" y="197231"/>
                    <a:pt x="0" y="0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058910" y="395478"/>
              <a:ext cx="178562" cy="178562"/>
            </a:xfrm>
            <a:custGeom>
              <a:avLst/>
              <a:gdLst/>
              <a:ahLst/>
              <a:cxnLst/>
              <a:rect r="r" b="b" t="t" l="l"/>
              <a:pathLst>
                <a:path h="178562" w="178562">
                  <a:moveTo>
                    <a:pt x="0" y="89281"/>
                  </a:moveTo>
                  <a:cubicBezTo>
                    <a:pt x="0" y="40005"/>
                    <a:pt x="40005" y="0"/>
                    <a:pt x="89281" y="0"/>
                  </a:cubicBezTo>
                  <a:cubicBezTo>
                    <a:pt x="138557" y="0"/>
                    <a:pt x="178562" y="40005"/>
                    <a:pt x="178562" y="89281"/>
                  </a:cubicBezTo>
                  <a:cubicBezTo>
                    <a:pt x="178562" y="138557"/>
                    <a:pt x="138557" y="178561"/>
                    <a:pt x="89281" y="178561"/>
                  </a:cubicBezTo>
                  <a:cubicBezTo>
                    <a:pt x="40005" y="178561"/>
                    <a:pt x="0" y="138557"/>
                    <a:pt x="0" y="89281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326753" y="306197"/>
              <a:ext cx="714375" cy="714374"/>
            </a:xfrm>
            <a:custGeom>
              <a:avLst/>
              <a:gdLst/>
              <a:ahLst/>
              <a:cxnLst/>
              <a:rect r="r" b="b" t="t" l="l"/>
              <a:pathLst>
                <a:path h="714374" w="714375">
                  <a:moveTo>
                    <a:pt x="0" y="0"/>
                  </a:moveTo>
                  <a:lnTo>
                    <a:pt x="714375" y="0"/>
                  </a:lnTo>
                  <a:lnTo>
                    <a:pt x="714375" y="714374"/>
                  </a:lnTo>
                  <a:lnTo>
                    <a:pt x="0" y="714374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326880" y="663447"/>
              <a:ext cx="357124" cy="357124"/>
            </a:xfrm>
            <a:custGeom>
              <a:avLst/>
              <a:gdLst/>
              <a:ahLst/>
              <a:cxnLst/>
              <a:rect r="r" b="b" t="t" l="l"/>
              <a:pathLst>
                <a:path h="357124" w="357124">
                  <a:moveTo>
                    <a:pt x="357124" y="357124"/>
                  </a:moveTo>
                  <a:cubicBezTo>
                    <a:pt x="159893" y="357124"/>
                    <a:pt x="0" y="197231"/>
                    <a:pt x="0" y="0"/>
                  </a:cubicBezTo>
                  <a:cubicBezTo>
                    <a:pt x="197231" y="0"/>
                    <a:pt x="357124" y="159893"/>
                    <a:pt x="357124" y="357124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9684004" y="663320"/>
              <a:ext cx="357124" cy="357124"/>
            </a:xfrm>
            <a:custGeom>
              <a:avLst/>
              <a:gdLst/>
              <a:ahLst/>
              <a:cxnLst/>
              <a:rect r="r" b="b" t="t" l="l"/>
              <a:pathLst>
                <a:path h="357124" w="357124">
                  <a:moveTo>
                    <a:pt x="357124" y="0"/>
                  </a:moveTo>
                  <a:cubicBezTo>
                    <a:pt x="357124" y="197231"/>
                    <a:pt x="197231" y="357124"/>
                    <a:pt x="0" y="357124"/>
                  </a:cubicBezTo>
                  <a:cubicBezTo>
                    <a:pt x="0" y="159893"/>
                    <a:pt x="159893" y="0"/>
                    <a:pt x="357124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326880" y="306197"/>
              <a:ext cx="357124" cy="357124"/>
            </a:xfrm>
            <a:custGeom>
              <a:avLst/>
              <a:gdLst/>
              <a:ahLst/>
              <a:cxnLst/>
              <a:rect r="r" b="b" t="t" l="l"/>
              <a:pathLst>
                <a:path h="357124" w="357124">
                  <a:moveTo>
                    <a:pt x="357124" y="357123"/>
                  </a:moveTo>
                  <a:cubicBezTo>
                    <a:pt x="159893" y="357123"/>
                    <a:pt x="0" y="197231"/>
                    <a:pt x="0" y="0"/>
                  </a:cubicBezTo>
                  <a:cubicBezTo>
                    <a:pt x="197231" y="0"/>
                    <a:pt x="357124" y="159893"/>
                    <a:pt x="357124" y="357123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684004" y="306197"/>
              <a:ext cx="357124" cy="357124"/>
            </a:xfrm>
            <a:custGeom>
              <a:avLst/>
              <a:gdLst/>
              <a:ahLst/>
              <a:cxnLst/>
              <a:rect r="r" b="b" t="t" l="l"/>
              <a:pathLst>
                <a:path h="357124" w="357124">
                  <a:moveTo>
                    <a:pt x="357124" y="0"/>
                  </a:moveTo>
                  <a:cubicBezTo>
                    <a:pt x="357124" y="197231"/>
                    <a:pt x="197231" y="357124"/>
                    <a:pt x="0" y="357124"/>
                  </a:cubicBezTo>
                  <a:cubicBezTo>
                    <a:pt x="0" y="159893"/>
                    <a:pt x="159893" y="0"/>
                    <a:pt x="357124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6599670" y="1506101"/>
            <a:ext cx="2914063" cy="1861358"/>
          </a:xfrm>
          <a:custGeom>
            <a:avLst/>
            <a:gdLst/>
            <a:ahLst/>
            <a:cxnLst/>
            <a:rect r="r" b="b" t="t" l="l"/>
            <a:pathLst>
              <a:path h="1861358" w="2914063">
                <a:moveTo>
                  <a:pt x="0" y="0"/>
                </a:moveTo>
                <a:lnTo>
                  <a:pt x="2914063" y="0"/>
                </a:lnTo>
                <a:lnTo>
                  <a:pt x="2914063" y="1861358"/>
                </a:lnTo>
                <a:lnTo>
                  <a:pt x="0" y="1861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29740" y="4223956"/>
            <a:ext cx="3216650" cy="1704824"/>
          </a:xfrm>
          <a:custGeom>
            <a:avLst/>
            <a:gdLst/>
            <a:ahLst/>
            <a:cxnLst/>
            <a:rect r="r" b="b" t="t" l="l"/>
            <a:pathLst>
              <a:path h="1704824" w="3216650">
                <a:moveTo>
                  <a:pt x="0" y="0"/>
                </a:moveTo>
                <a:lnTo>
                  <a:pt x="3216650" y="0"/>
                </a:lnTo>
                <a:lnTo>
                  <a:pt x="3216650" y="1704825"/>
                </a:lnTo>
                <a:lnTo>
                  <a:pt x="0" y="1704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6687556" y="4302343"/>
            <a:ext cx="3371169" cy="1629004"/>
          </a:xfrm>
          <a:custGeom>
            <a:avLst/>
            <a:gdLst/>
            <a:ahLst/>
            <a:cxnLst/>
            <a:rect r="r" b="b" t="t" l="l"/>
            <a:pathLst>
              <a:path h="1629004" w="3371169">
                <a:moveTo>
                  <a:pt x="0" y="0"/>
                </a:moveTo>
                <a:lnTo>
                  <a:pt x="3371169" y="0"/>
                </a:lnTo>
                <a:lnTo>
                  <a:pt x="3371169" y="1629003"/>
                </a:lnTo>
                <a:lnTo>
                  <a:pt x="0" y="1629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616411" y="4223956"/>
            <a:ext cx="2971341" cy="1707390"/>
          </a:xfrm>
          <a:custGeom>
            <a:avLst/>
            <a:gdLst/>
            <a:ahLst/>
            <a:cxnLst/>
            <a:rect r="r" b="b" t="t" l="l"/>
            <a:pathLst>
              <a:path h="1707390" w="2971341">
                <a:moveTo>
                  <a:pt x="0" y="0"/>
                </a:moveTo>
                <a:lnTo>
                  <a:pt x="2971341" y="0"/>
                </a:lnTo>
                <a:lnTo>
                  <a:pt x="2971341" y="1707390"/>
                </a:lnTo>
                <a:lnTo>
                  <a:pt x="0" y="17073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9640776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31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92004" y="1039177"/>
            <a:ext cx="437971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EDUCAÇÃO CONTINUADA NO CRMV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20312" y="1554099"/>
            <a:ext cx="392401" cy="264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6"/>
              </a:lnSpc>
            </a:pPr>
            <a:r>
              <a:rPr lang="en-US" sz="1013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Eixo 3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92004" y="1639824"/>
            <a:ext cx="5102351" cy="2287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Em 2025, os servidores do CRMV-AP participaram de encontros voltados às suas respectivas áreas de atuação, dentre eles o Encontro Nacional Integrar – Atendimento e Cobrança, além dos encontros e  capacitações nas áreas de gabinete, licitações e comunicação. Destaca-se, ainda, a participação dos agentes de fiscalização na I Conferência Nacional dos Agentes de Fiscalização do Sistema CFMV/CRMVs, contribuindo para o aperfeiçoamento das atividades fiscalizatórias.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participação foi organizada de forma estratégica, garantindo que cada servidor estivesse presente nos eventos relacionados ao seu setor de atuação, promovendo a aplicação prática dos conhecimentos adquiridos no cotidiano institucional.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6" action="ppaction://hlinksldjump"/>
              </a:rPr>
              <a:t>CAP. 5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7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-63503" y="-63503"/>
            <a:ext cx="10819000" cy="6694675"/>
          </a:xfrm>
          <a:custGeom>
            <a:avLst/>
            <a:gdLst/>
            <a:ahLst/>
            <a:cxnLst/>
            <a:rect r="r" b="b" t="t" l="l"/>
            <a:pathLst>
              <a:path h="6694675" w="10819000">
                <a:moveTo>
                  <a:pt x="0" y="0"/>
                </a:moveTo>
                <a:lnTo>
                  <a:pt x="10819000" y="0"/>
                </a:lnTo>
                <a:lnTo>
                  <a:pt x="10819000" y="6694675"/>
                </a:lnTo>
                <a:lnTo>
                  <a:pt x="0" y="669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56000" y="1689362"/>
            <a:ext cx="8623311" cy="4741449"/>
            <a:chOff x="0" y="0"/>
            <a:chExt cx="3090400" cy="16992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90400" cy="1699228"/>
            </a:xfrm>
            <a:custGeom>
              <a:avLst/>
              <a:gdLst/>
              <a:ahLst/>
              <a:cxnLst/>
              <a:rect r="r" b="b" t="t" l="l"/>
              <a:pathLst>
                <a:path h="1699228" w="3090400">
                  <a:moveTo>
                    <a:pt x="0" y="0"/>
                  </a:moveTo>
                  <a:lnTo>
                    <a:pt x="3090400" y="0"/>
                  </a:lnTo>
                  <a:lnTo>
                    <a:pt x="3090400" y="1699228"/>
                  </a:lnTo>
                  <a:lnTo>
                    <a:pt x="0" y="169922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3090400" cy="17087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592249" y="6592736"/>
            <a:ext cx="3250143" cy="300285"/>
          </a:xfrm>
          <a:custGeom>
            <a:avLst/>
            <a:gdLst/>
            <a:ahLst/>
            <a:cxnLst/>
            <a:rect r="r" b="b" t="t" l="l"/>
            <a:pathLst>
              <a:path h="300285" w="3250143">
                <a:moveTo>
                  <a:pt x="0" y="0"/>
                </a:moveTo>
                <a:lnTo>
                  <a:pt x="3250144" y="0"/>
                </a:lnTo>
                <a:lnTo>
                  <a:pt x="3250144" y="300285"/>
                </a:lnTo>
                <a:lnTo>
                  <a:pt x="0" y="300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225515" y="5939943"/>
            <a:ext cx="307592" cy="295289"/>
          </a:xfrm>
          <a:custGeom>
            <a:avLst/>
            <a:gdLst/>
            <a:ahLst/>
            <a:cxnLst/>
            <a:rect r="r" b="b" t="t" l="l"/>
            <a:pathLst>
              <a:path h="295289" w="307592">
                <a:moveTo>
                  <a:pt x="0" y="0"/>
                </a:moveTo>
                <a:lnTo>
                  <a:pt x="307592" y="0"/>
                </a:lnTo>
                <a:lnTo>
                  <a:pt x="307592" y="295288"/>
                </a:lnTo>
                <a:lnTo>
                  <a:pt x="0" y="295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661474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92004" y="780717"/>
            <a:ext cx="1916013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COMUNICAÇÃO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92004" y="1896180"/>
            <a:ext cx="5316288" cy="104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375"/>
              </a:lnSpc>
            </a:pPr>
            <a:r>
              <a:rPr lang="en-US" sz="11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Temos o Whatsapp como principal meio de comunicação com os profissionais, sendo efetivo para cobranças, envios de boletos, e oferta de serviços. O Instagram em segundo, como maior alcance, além do regional, à sociedade.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algn="just">
              <a:lnSpc>
                <a:spcPts val="1375"/>
              </a:lnSpc>
            </a:pPr>
            <a:r>
              <a:rPr lang="en-US" sz="11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Com avisos, notícias e novidades. O e-mail individualizado por setores é o meio oficial para registros e diligências administrativas, financeiras, logística e fiscalizatórias.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61063" y="1298400"/>
            <a:ext cx="2512516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Principais canais de comunicação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303708" y="2591331"/>
            <a:ext cx="1173819" cy="568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6"/>
              </a:lnSpc>
            </a:pPr>
            <a:r>
              <a:rPr lang="en-US" b="true" sz="3294">
                <a:solidFill>
                  <a:srgbClr val="000000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990</a:t>
            </a:r>
          </a:p>
          <a:p>
            <a:pPr algn="ctr">
              <a:lnSpc>
                <a:spcPts val="2393"/>
              </a:lnSpc>
            </a:pPr>
            <a:r>
              <a:rPr lang="en-US" sz="132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Visitas ao perfil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947363" y="4241869"/>
            <a:ext cx="2047489" cy="582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3"/>
              </a:lnSpc>
            </a:pPr>
            <a:r>
              <a:rPr lang="en-US" b="true" sz="3294">
                <a:solidFill>
                  <a:srgbClr val="000000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14451</a:t>
            </a:r>
            <a:r>
              <a:rPr lang="en-US" b="true" sz="3294">
                <a:solidFill>
                  <a:srgbClr val="000000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 </a:t>
            </a:r>
          </a:p>
          <a:p>
            <a:pPr algn="ctr">
              <a:lnSpc>
                <a:spcPts val="3262"/>
              </a:lnSpc>
            </a:pPr>
            <a:r>
              <a:rPr lang="en-US" sz="132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Contas alcançadas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801754" y="2478500"/>
            <a:ext cx="43786" cy="344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8"/>
              </a:lnSpc>
            </a:pPr>
            <a:r>
              <a:rPr lang="en-US" sz="132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784344" y="3430514"/>
            <a:ext cx="2034822" cy="581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4"/>
              </a:lnSpc>
            </a:pPr>
            <a:r>
              <a:rPr lang="en-US" b="true" sz="3294">
                <a:solidFill>
                  <a:srgbClr val="000000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 59</a:t>
            </a:r>
          </a:p>
          <a:p>
            <a:pPr algn="r">
              <a:lnSpc>
                <a:spcPts val="2812"/>
              </a:lnSpc>
            </a:pPr>
            <a:r>
              <a:rPr lang="en-US" sz="132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Toques em links externos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6" action="ppaction://hlinksldjump"/>
              </a:rPr>
              <a:t>CAP. 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7" action="ppaction://hlinksldjump"/>
              </a:rPr>
              <a:t>SUMÁRIO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037973" y="6197131"/>
            <a:ext cx="682675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@crmvap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947363" y="1861081"/>
            <a:ext cx="1796355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Últimos 90 dias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8901694" y="2650113"/>
            <a:ext cx="955232" cy="346499"/>
            <a:chOff x="0" y="0"/>
            <a:chExt cx="1273643" cy="461999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492948" y="263591"/>
              <a:ext cx="780695" cy="1984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89"/>
                </a:lnSpc>
              </a:pP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-9525"/>
              <a:ext cx="757853" cy="2672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13"/>
                </a:lnSpc>
              </a:pPr>
              <a:r>
                <a:rPr lang="en-US" sz="1300" i="true">
                  <a:solidFill>
                    <a:srgbClr val="00D073"/>
                  </a:solidFill>
                  <a:latin typeface="Old Standard Italics"/>
                  <a:ea typeface="Old Standard Italics"/>
                  <a:cs typeface="Old Standard Italics"/>
                  <a:sym typeface="Old Standard Italics"/>
                </a:rPr>
                <a:t>+2</a:t>
              </a:r>
              <a:r>
                <a:rPr lang="en-US" sz="1300" i="true">
                  <a:solidFill>
                    <a:srgbClr val="00D073"/>
                  </a:solidFill>
                  <a:latin typeface="Old Standard Italics"/>
                  <a:ea typeface="Old Standard Italics"/>
                  <a:cs typeface="Old Standard Italics"/>
                  <a:sym typeface="Old Standard Italics"/>
                </a:rPr>
                <a:t>2%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8901694" y="3388063"/>
            <a:ext cx="955232" cy="508424"/>
            <a:chOff x="0" y="0"/>
            <a:chExt cx="1273643" cy="677899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492948" y="479491"/>
              <a:ext cx="780695" cy="1984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89"/>
                </a:lnSpc>
              </a:pP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-9525"/>
              <a:ext cx="1023506" cy="2672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13"/>
                </a:lnSpc>
              </a:pPr>
              <a:r>
                <a:rPr lang="en-US" sz="1300" i="true">
                  <a:solidFill>
                    <a:srgbClr val="00D073"/>
                  </a:solidFill>
                  <a:latin typeface="Old Standard Italics"/>
                  <a:ea typeface="Old Standard Italics"/>
                  <a:cs typeface="Old Standard Italics"/>
                  <a:sym typeface="Old Standard Italics"/>
                </a:rPr>
                <a:t>+168,2</a:t>
              </a:r>
              <a:r>
                <a:rPr lang="en-US" sz="1300" i="true">
                  <a:solidFill>
                    <a:srgbClr val="00D073"/>
                  </a:solidFill>
                  <a:latin typeface="Old Standard Italics"/>
                  <a:ea typeface="Old Standard Italics"/>
                  <a:cs typeface="Old Standard Italics"/>
                  <a:sym typeface="Old Standard Italics"/>
                </a:rPr>
                <a:t>%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901694" y="4134425"/>
            <a:ext cx="955232" cy="508424"/>
            <a:chOff x="0" y="0"/>
            <a:chExt cx="1273643" cy="677899"/>
          </a:xfrm>
        </p:grpSpPr>
        <p:sp>
          <p:nvSpPr>
            <p:cNvPr name="TextBox 30" id="30"/>
            <p:cNvSpPr txBox="true"/>
            <p:nvPr/>
          </p:nvSpPr>
          <p:spPr>
            <a:xfrm rot="0">
              <a:off x="492948" y="479491"/>
              <a:ext cx="780695" cy="1984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89"/>
                </a:lnSpc>
              </a:pP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0" y="-9525"/>
              <a:ext cx="1038264" cy="2672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13"/>
                </a:lnSpc>
              </a:pPr>
              <a:r>
                <a:rPr lang="en-US" sz="1300" i="true">
                  <a:solidFill>
                    <a:srgbClr val="00D073"/>
                  </a:solidFill>
                  <a:latin typeface="Old Standard Italics"/>
                  <a:ea typeface="Old Standard Italics"/>
                  <a:cs typeface="Old Standard Italics"/>
                  <a:sym typeface="Old Standard Italics"/>
                </a:rPr>
                <a:t>+1</a:t>
              </a:r>
              <a:r>
                <a:rPr lang="en-US" sz="1300" i="true">
                  <a:solidFill>
                    <a:srgbClr val="00D073"/>
                  </a:solidFill>
                  <a:latin typeface="Old Standard Italics"/>
                  <a:ea typeface="Old Standard Italics"/>
                  <a:cs typeface="Old Standard Italics"/>
                  <a:sym typeface="Old Standard Italics"/>
                </a:rPr>
                <a:t>21,4%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6866873" y="5110505"/>
            <a:ext cx="2047489" cy="582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3"/>
              </a:lnSpc>
            </a:pPr>
            <a:r>
              <a:rPr lang="en-US" b="true" sz="3294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68,764</a:t>
            </a:r>
          </a:p>
          <a:p>
            <a:pPr algn="ctr">
              <a:lnSpc>
                <a:spcPts val="3262"/>
              </a:lnSpc>
            </a:pPr>
            <a:r>
              <a:rPr lang="en-US" sz="132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Visualizações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8901694" y="4957174"/>
            <a:ext cx="955232" cy="508424"/>
            <a:chOff x="0" y="0"/>
            <a:chExt cx="1273643" cy="677899"/>
          </a:xfrm>
        </p:grpSpPr>
        <p:sp>
          <p:nvSpPr>
            <p:cNvPr name="TextBox 34" id="34"/>
            <p:cNvSpPr txBox="true"/>
            <p:nvPr/>
          </p:nvSpPr>
          <p:spPr>
            <a:xfrm rot="0">
              <a:off x="492948" y="479491"/>
              <a:ext cx="780695" cy="1984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89"/>
                </a:lnSpc>
              </a:pP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0" y="-9525"/>
              <a:ext cx="1038264" cy="2672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13"/>
                </a:lnSpc>
              </a:pPr>
              <a:r>
                <a:rPr lang="en-US" sz="1300" i="true">
                  <a:solidFill>
                    <a:srgbClr val="00D073"/>
                  </a:solidFill>
                  <a:latin typeface="Old Standard Italics"/>
                  <a:ea typeface="Old Standard Italics"/>
                  <a:cs typeface="Old Standard Italics"/>
                  <a:sym typeface="Old Standard Italics"/>
                </a:rPr>
                <a:t>+121</a:t>
              </a:r>
              <a:r>
                <a:rPr lang="en-US" sz="1300" i="true">
                  <a:solidFill>
                    <a:srgbClr val="00D073"/>
                  </a:solidFill>
                  <a:latin typeface="Old Standard Italics"/>
                  <a:ea typeface="Old Standard Italics"/>
                  <a:cs typeface="Old Standard Italics"/>
                  <a:sym typeface="Old Standard Italics"/>
                </a:rPr>
                <a:t>,4%</a:t>
              </a:r>
            </a:p>
          </p:txBody>
        </p:sp>
      </p:grpSp>
      <p:sp>
        <p:nvSpPr>
          <p:cNvPr name="TextBox 36" id="36"/>
          <p:cNvSpPr txBox="true"/>
          <p:nvPr/>
        </p:nvSpPr>
        <p:spPr>
          <a:xfrm rot="0">
            <a:off x="775303" y="3152885"/>
            <a:ext cx="5332989" cy="3039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40"/>
              </a:lnSpc>
              <a:spcBef>
                <a:spcPct val="0"/>
              </a:spcBef>
            </a:pPr>
            <a:r>
              <a:rPr lang="en-US" sz="11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Foram registradas 990 visitas ao perfil, representando aumento de 22%, além de 59 cliques em links externos, com crescimento significativo de 168,2%, demonstrando maior engajamento do público com os conteúdos publicados e interesse nas ações institucionais.</a:t>
            </a:r>
          </a:p>
          <a:p>
            <a:pPr algn="just">
              <a:lnSpc>
                <a:spcPts val="1540"/>
              </a:lnSpc>
              <a:spcBef>
                <a:spcPct val="0"/>
              </a:spcBef>
            </a:pPr>
          </a:p>
          <a:p>
            <a:pPr algn="just">
              <a:lnSpc>
                <a:spcPts val="1540"/>
              </a:lnSpc>
              <a:spcBef>
                <a:spcPct val="0"/>
              </a:spcBef>
            </a:pPr>
            <a:r>
              <a:rPr lang="en-US" sz="11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Destaca-se ainda o alcance de 14.451 contas, com incremento de 121,4%, bem como o total de 68.764 visualizações, também com crescimento de 121,4%, indicando ampliação relevante da visibilidade das atividades do Conselho junto à sociedade.</a:t>
            </a:r>
          </a:p>
          <a:p>
            <a:pPr algn="just">
              <a:lnSpc>
                <a:spcPts val="1540"/>
              </a:lnSpc>
              <a:spcBef>
                <a:spcPct val="0"/>
              </a:spcBef>
            </a:pPr>
          </a:p>
          <a:p>
            <a:pPr algn="just">
              <a:lnSpc>
                <a:spcPts val="1540"/>
              </a:lnSpc>
              <a:spcBef>
                <a:spcPct val="0"/>
              </a:spcBef>
            </a:pPr>
            <a:r>
              <a:rPr lang="en-US" sz="11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Os resultados refletem a adoção de estratégias mais efetivas de comunicação, com produção de conteúdo institucional, educativo e de interesse público, contribuindo para maior aproximação com profissionais, estudantes e a população em geral.</a:t>
            </a:r>
          </a:p>
          <a:p>
            <a:pPr algn="just">
              <a:lnSpc>
                <a:spcPts val="1540"/>
              </a:lnSpc>
              <a:spcBef>
                <a:spcPct val="0"/>
              </a:spcBef>
            </a:pPr>
          </a:p>
          <a:p>
            <a:pPr algn="just">
              <a:lnSpc>
                <a:spcPts val="1540"/>
              </a:lnSpc>
              <a:spcBef>
                <a:spcPct val="0"/>
              </a:spcBef>
            </a:pPr>
            <a:r>
              <a:rPr lang="en-US" sz="11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verifica-se que o CRMV-AP vem consolidando sua presença digital como ferramenta estratégica de transparência, informação e valorização da Medicina Veterinária e da Zootecnia no estado.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-63484"/>
            <a:ext cx="144999" cy="753237"/>
            <a:chOff x="0" y="0"/>
            <a:chExt cx="144996" cy="75323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18034" cy="242570"/>
            </a:xfrm>
            <a:custGeom>
              <a:avLst/>
              <a:gdLst/>
              <a:ahLst/>
              <a:cxnLst/>
              <a:rect r="r" b="b" t="t" l="l"/>
              <a:pathLst>
                <a:path h="242570" w="18034">
                  <a:moveTo>
                    <a:pt x="0" y="242570"/>
                  </a:moveTo>
                  <a:lnTo>
                    <a:pt x="18034" y="242570"/>
                  </a:lnTo>
                  <a:lnTo>
                    <a:pt x="180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63754"/>
              <a:ext cx="18034" cy="625983"/>
            </a:xfrm>
            <a:custGeom>
              <a:avLst/>
              <a:gdLst/>
              <a:ahLst/>
              <a:cxnLst/>
              <a:rect r="r" b="b" t="t" l="l"/>
              <a:pathLst>
                <a:path h="625983" w="18034">
                  <a:moveTo>
                    <a:pt x="0" y="625983"/>
                  </a:moveTo>
                  <a:lnTo>
                    <a:pt x="18034" y="625983"/>
                  </a:lnTo>
                  <a:lnTo>
                    <a:pt x="180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500" y="671703"/>
              <a:ext cx="18034" cy="18034"/>
            </a:xfrm>
            <a:custGeom>
              <a:avLst/>
              <a:gdLst/>
              <a:ahLst/>
              <a:cxnLst/>
              <a:rect r="r" b="b" t="t" l="l"/>
              <a:pathLst>
                <a:path h="18034" w="18034">
                  <a:moveTo>
                    <a:pt x="0" y="18034"/>
                  </a:moveTo>
                  <a:lnTo>
                    <a:pt x="18034" y="180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671703"/>
              <a:ext cx="18034" cy="18034"/>
            </a:xfrm>
            <a:custGeom>
              <a:avLst/>
              <a:gdLst/>
              <a:ahLst/>
              <a:cxnLst/>
              <a:rect r="r" b="b" t="t" l="l"/>
              <a:pathLst>
                <a:path h="18034" w="18034">
                  <a:moveTo>
                    <a:pt x="0" y="18034"/>
                  </a:moveTo>
                  <a:lnTo>
                    <a:pt x="18034" y="180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71703"/>
              <a:ext cx="18034" cy="18034"/>
            </a:xfrm>
            <a:custGeom>
              <a:avLst/>
              <a:gdLst/>
              <a:ahLst/>
              <a:cxnLst/>
              <a:rect r="r" b="b" t="t" l="l"/>
              <a:pathLst>
                <a:path h="18034" w="18034">
                  <a:moveTo>
                    <a:pt x="0" y="18034"/>
                  </a:moveTo>
                  <a:lnTo>
                    <a:pt x="18034" y="180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63503" y="-63503"/>
            <a:ext cx="10819000" cy="1259538"/>
            <a:chOff x="0" y="0"/>
            <a:chExt cx="10819003" cy="125953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3500" y="63500"/>
              <a:ext cx="10692003" cy="242569"/>
            </a:xfrm>
            <a:custGeom>
              <a:avLst/>
              <a:gdLst/>
              <a:ahLst/>
              <a:cxnLst/>
              <a:rect r="r" b="b" t="t" l="l"/>
              <a:pathLst>
                <a:path h="242569" w="10692003">
                  <a:moveTo>
                    <a:pt x="0" y="242569"/>
                  </a:moveTo>
                  <a:lnTo>
                    <a:pt x="10692003" y="242569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8490966" y="63754"/>
              <a:ext cx="1132205" cy="1132200"/>
            </a:xfrm>
            <a:custGeom>
              <a:avLst/>
              <a:gdLst/>
              <a:ahLst/>
              <a:cxnLst/>
              <a:rect r="r" b="b" t="t" l="l"/>
              <a:pathLst>
                <a:path h="1132200" w="1132205">
                  <a:moveTo>
                    <a:pt x="0" y="0"/>
                  </a:moveTo>
                  <a:lnTo>
                    <a:pt x="1132206" y="1132200"/>
                  </a:lnTo>
                  <a:lnTo>
                    <a:pt x="1132206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774049" y="63754"/>
              <a:ext cx="945261" cy="945257"/>
            </a:xfrm>
            <a:custGeom>
              <a:avLst/>
              <a:gdLst/>
              <a:ahLst/>
              <a:cxnLst/>
              <a:rect r="r" b="b" t="t" l="l"/>
              <a:pathLst>
                <a:path h="945257" w="945261">
                  <a:moveTo>
                    <a:pt x="753110" y="0"/>
                  </a:moveTo>
                  <a:lnTo>
                    <a:pt x="849249" y="96138"/>
                  </a:lnTo>
                  <a:lnTo>
                    <a:pt x="849249" y="0"/>
                  </a:lnTo>
                  <a:close/>
                  <a:moveTo>
                    <a:pt x="566166" y="0"/>
                  </a:moveTo>
                  <a:lnTo>
                    <a:pt x="945261" y="379093"/>
                  </a:lnTo>
                  <a:lnTo>
                    <a:pt x="945261" y="283082"/>
                  </a:lnTo>
                  <a:lnTo>
                    <a:pt x="566166" y="0"/>
                  </a:lnTo>
                  <a:close/>
                  <a:moveTo>
                    <a:pt x="283083" y="0"/>
                  </a:moveTo>
                  <a:lnTo>
                    <a:pt x="945261" y="662175"/>
                  </a:lnTo>
                  <a:lnTo>
                    <a:pt x="945261" y="566163"/>
                  </a:lnTo>
                  <a:lnTo>
                    <a:pt x="283083" y="0"/>
                  </a:lnTo>
                  <a:close/>
                  <a:moveTo>
                    <a:pt x="0" y="0"/>
                  </a:moveTo>
                  <a:lnTo>
                    <a:pt x="945261" y="945257"/>
                  </a:lnTo>
                  <a:lnTo>
                    <a:pt x="945261" y="849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623171" y="63500"/>
              <a:ext cx="1132332" cy="1132327"/>
            </a:xfrm>
            <a:custGeom>
              <a:avLst/>
              <a:gdLst/>
              <a:ahLst/>
              <a:cxnLst/>
              <a:rect r="r" b="b" t="t" l="l"/>
              <a:pathLst>
                <a:path h="1132327" w="1132332">
                  <a:moveTo>
                    <a:pt x="0" y="1132327"/>
                  </a:moveTo>
                  <a:lnTo>
                    <a:pt x="1132332" y="1132327"/>
                  </a:lnTo>
                  <a:lnTo>
                    <a:pt x="11323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0189337" y="63500"/>
              <a:ext cx="566166" cy="566164"/>
            </a:xfrm>
            <a:custGeom>
              <a:avLst/>
              <a:gdLst/>
              <a:ahLst/>
              <a:cxnLst/>
              <a:rect r="r" b="b" t="t" l="l"/>
              <a:pathLst>
                <a:path h="566164" w="566166">
                  <a:moveTo>
                    <a:pt x="0" y="0"/>
                  </a:moveTo>
                  <a:cubicBezTo>
                    <a:pt x="0" y="312672"/>
                    <a:pt x="253492" y="566163"/>
                    <a:pt x="566166" y="566163"/>
                  </a:cubicBezTo>
                  <a:lnTo>
                    <a:pt x="566166" y="564131"/>
                  </a:lnTo>
                  <a:cubicBezTo>
                    <a:pt x="565023" y="252348"/>
                    <a:pt x="312039" y="0"/>
                    <a:pt x="0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9623171" y="63500"/>
              <a:ext cx="566166" cy="566164"/>
            </a:xfrm>
            <a:custGeom>
              <a:avLst/>
              <a:gdLst/>
              <a:ahLst/>
              <a:cxnLst/>
              <a:rect r="r" b="b" t="t" l="l"/>
              <a:pathLst>
                <a:path h="566164" w="566166">
                  <a:moveTo>
                    <a:pt x="564515" y="0"/>
                  </a:moveTo>
                  <a:cubicBezTo>
                    <a:pt x="252603" y="889"/>
                    <a:pt x="0" y="253999"/>
                    <a:pt x="0" y="566163"/>
                  </a:cubicBezTo>
                  <a:cubicBezTo>
                    <a:pt x="312674" y="566163"/>
                    <a:pt x="566166" y="312672"/>
                    <a:pt x="566166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189337" y="629663"/>
              <a:ext cx="566166" cy="566164"/>
            </a:xfrm>
            <a:custGeom>
              <a:avLst/>
              <a:gdLst/>
              <a:ahLst/>
              <a:cxnLst/>
              <a:rect r="r" b="b" t="t" l="l"/>
              <a:pathLst>
                <a:path h="566164" w="566166">
                  <a:moveTo>
                    <a:pt x="0" y="0"/>
                  </a:moveTo>
                  <a:cubicBezTo>
                    <a:pt x="0" y="312673"/>
                    <a:pt x="253492" y="566164"/>
                    <a:pt x="566166" y="566164"/>
                  </a:cubicBezTo>
                  <a:lnTo>
                    <a:pt x="566166" y="564132"/>
                  </a:lnTo>
                  <a:cubicBezTo>
                    <a:pt x="565023" y="252475"/>
                    <a:pt x="312039" y="127"/>
                    <a:pt x="0" y="127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623171" y="629663"/>
              <a:ext cx="566166" cy="566164"/>
            </a:xfrm>
            <a:custGeom>
              <a:avLst/>
              <a:gdLst/>
              <a:ahLst/>
              <a:cxnLst/>
              <a:rect r="r" b="b" t="t" l="l"/>
              <a:pathLst>
                <a:path h="566164" w="566166">
                  <a:moveTo>
                    <a:pt x="0" y="566164"/>
                  </a:moveTo>
                  <a:cubicBezTo>
                    <a:pt x="0" y="253491"/>
                    <a:pt x="253492" y="0"/>
                    <a:pt x="566166" y="0"/>
                  </a:cubicBezTo>
                  <a:cubicBezTo>
                    <a:pt x="566166" y="312673"/>
                    <a:pt x="312674" y="566164"/>
                    <a:pt x="0" y="566164"/>
                  </a:cubicBezTo>
                </a:path>
              </a:pathLst>
            </a:custGeom>
            <a:solidFill>
              <a:srgbClr val="DFFFF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756000" y="1662699"/>
            <a:ext cx="3496691" cy="4234602"/>
          </a:xfrm>
          <a:custGeom>
            <a:avLst/>
            <a:gdLst/>
            <a:ahLst/>
            <a:cxnLst/>
            <a:rect r="r" b="b" t="t" l="l"/>
            <a:pathLst>
              <a:path h="4234602" w="3496691">
                <a:moveTo>
                  <a:pt x="0" y="0"/>
                </a:moveTo>
                <a:lnTo>
                  <a:pt x="3496691" y="0"/>
                </a:lnTo>
                <a:lnTo>
                  <a:pt x="3496691" y="4234602"/>
                </a:lnTo>
                <a:lnTo>
                  <a:pt x="0" y="423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5612044" y="1660507"/>
            <a:ext cx="2610342" cy="5111452"/>
          </a:xfrm>
          <a:custGeom>
            <a:avLst/>
            <a:gdLst/>
            <a:ahLst/>
            <a:cxnLst/>
            <a:rect r="r" b="b" t="t" l="l"/>
            <a:pathLst>
              <a:path h="5111452" w="2610342">
                <a:moveTo>
                  <a:pt x="0" y="0"/>
                </a:moveTo>
                <a:lnTo>
                  <a:pt x="2610342" y="0"/>
                </a:lnTo>
                <a:lnTo>
                  <a:pt x="2610342" y="5111452"/>
                </a:lnTo>
                <a:lnTo>
                  <a:pt x="0" y="5111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485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9647349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35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CAP. 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SUMÁRIO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07171" y="1293477"/>
            <a:ext cx="3445520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Informações de atividade do site do CRMV-AP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232151" y="1293477"/>
            <a:ext cx="3631555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Posts que mais bombaram no insta do CRMV-AP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3996" y="665998"/>
            <a:ext cx="45187" cy="188519"/>
            <a:chOff x="0" y="0"/>
            <a:chExt cx="45187" cy="1885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88468"/>
            </a:xfrm>
            <a:custGeom>
              <a:avLst/>
              <a:gdLst/>
              <a:ahLst/>
              <a:cxnLst/>
              <a:rect r="r" b="b" t="t" l="l"/>
              <a:pathLst>
                <a:path h="188468" w="45212">
                  <a:moveTo>
                    <a:pt x="45212" y="0"/>
                  </a:moveTo>
                  <a:lnTo>
                    <a:pt x="0" y="0"/>
                  </a:lnTo>
                  <a:lnTo>
                    <a:pt x="0" y="188468"/>
                  </a:lnTo>
                  <a:lnTo>
                    <a:pt x="45212" y="188468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052493"/>
            <a:ext cx="9773993" cy="5607491"/>
            <a:chOff x="0" y="0"/>
            <a:chExt cx="9773996" cy="56074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773921" cy="5607558"/>
            </a:xfrm>
            <a:custGeom>
              <a:avLst/>
              <a:gdLst/>
              <a:ahLst/>
              <a:cxnLst/>
              <a:rect r="r" b="b" t="t" l="l"/>
              <a:pathLst>
                <a:path h="5607558" w="9773921">
                  <a:moveTo>
                    <a:pt x="0" y="0"/>
                  </a:moveTo>
                  <a:lnTo>
                    <a:pt x="0" y="5607558"/>
                  </a:lnTo>
                  <a:lnTo>
                    <a:pt x="9053957" y="5607558"/>
                  </a:lnTo>
                  <a:cubicBezTo>
                    <a:pt x="9451594" y="5607558"/>
                    <a:pt x="9773920" y="5285232"/>
                    <a:pt x="9773920" y="4887595"/>
                  </a:cubicBezTo>
                  <a:lnTo>
                    <a:pt x="9773920" y="719963"/>
                  </a:lnTo>
                  <a:cubicBezTo>
                    <a:pt x="9774048" y="322326"/>
                    <a:pt x="9451594" y="0"/>
                    <a:pt x="9053957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94595" y="1898647"/>
            <a:ext cx="1908362" cy="1908362"/>
            <a:chOff x="0" y="0"/>
            <a:chExt cx="2544483" cy="254448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44445" cy="2544445"/>
            </a:xfrm>
            <a:custGeom>
              <a:avLst/>
              <a:gdLst/>
              <a:ahLst/>
              <a:cxnLst/>
              <a:rect r="r" b="b" t="t" l="l"/>
              <a:pathLst>
                <a:path h="2544445" w="2544445">
                  <a:moveTo>
                    <a:pt x="0" y="0"/>
                  </a:moveTo>
                  <a:lnTo>
                    <a:pt x="2544445" y="0"/>
                  </a:lnTo>
                  <a:lnTo>
                    <a:pt x="2544445" y="2544445"/>
                  </a:lnTo>
                  <a:lnTo>
                    <a:pt x="0" y="2544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187" r="0" b="-7659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91537" y="4131716"/>
            <a:ext cx="3288116" cy="2098519"/>
            <a:chOff x="0" y="0"/>
            <a:chExt cx="4384154" cy="279802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384167" cy="2798064"/>
            </a:xfrm>
            <a:custGeom>
              <a:avLst/>
              <a:gdLst/>
              <a:ahLst/>
              <a:cxnLst/>
              <a:rect r="r" b="b" t="t" l="l"/>
              <a:pathLst>
                <a:path h="2798064" w="4384167">
                  <a:moveTo>
                    <a:pt x="0" y="0"/>
                  </a:moveTo>
                  <a:lnTo>
                    <a:pt x="4384167" y="0"/>
                  </a:lnTo>
                  <a:lnTo>
                    <a:pt x="4384167" y="2798064"/>
                  </a:lnTo>
                  <a:lnTo>
                    <a:pt x="0" y="2798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5607" r="0" b="-30882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-63503" y="-63484"/>
            <a:ext cx="10819000" cy="2151517"/>
            <a:chOff x="0" y="0"/>
            <a:chExt cx="10819003" cy="21515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0" y="63500"/>
              <a:ext cx="10692003" cy="242571"/>
            </a:xfrm>
            <a:custGeom>
              <a:avLst/>
              <a:gdLst/>
              <a:ahLst/>
              <a:cxnLst/>
              <a:rect r="r" b="b" t="t" l="l"/>
              <a:pathLst>
                <a:path h="242571" w="10692003">
                  <a:moveTo>
                    <a:pt x="0" y="242571"/>
                  </a:moveTo>
                  <a:lnTo>
                    <a:pt x="10692003" y="242571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758934" y="73660"/>
              <a:ext cx="996569" cy="1006351"/>
            </a:xfrm>
            <a:custGeom>
              <a:avLst/>
              <a:gdLst/>
              <a:ahLst/>
              <a:cxnLst/>
              <a:rect r="r" b="b" t="t" l="l"/>
              <a:pathLst>
                <a:path h="1006351" w="996569">
                  <a:moveTo>
                    <a:pt x="0" y="1006351"/>
                  </a:moveTo>
                  <a:lnTo>
                    <a:pt x="996569" y="1006351"/>
                  </a:lnTo>
                  <a:lnTo>
                    <a:pt x="9965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0262108" y="73533"/>
              <a:ext cx="493395" cy="503175"/>
            </a:xfrm>
            <a:custGeom>
              <a:avLst/>
              <a:gdLst/>
              <a:ahLst/>
              <a:cxnLst/>
              <a:rect r="r" b="b" t="t" l="l"/>
              <a:pathLst>
                <a:path h="503175" w="493395">
                  <a:moveTo>
                    <a:pt x="0" y="127"/>
                  </a:moveTo>
                  <a:cubicBezTo>
                    <a:pt x="0" y="274702"/>
                    <a:pt x="219964" y="497969"/>
                    <a:pt x="493394" y="503176"/>
                  </a:cubicBezTo>
                  <a:lnTo>
                    <a:pt x="493394" y="403861"/>
                  </a:lnTo>
                  <a:cubicBezTo>
                    <a:pt x="447293" y="173610"/>
                    <a:pt x="243967" y="0"/>
                    <a:pt x="0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9758934" y="73660"/>
              <a:ext cx="503174" cy="503175"/>
            </a:xfrm>
            <a:custGeom>
              <a:avLst/>
              <a:gdLst/>
              <a:ahLst/>
              <a:cxnLst/>
              <a:rect r="r" b="b" t="t" l="l"/>
              <a:pathLst>
                <a:path h="503175" w="503174">
                  <a:moveTo>
                    <a:pt x="0" y="503176"/>
                  </a:moveTo>
                  <a:cubicBezTo>
                    <a:pt x="0" y="225299"/>
                    <a:pt x="225298" y="0"/>
                    <a:pt x="503174" y="0"/>
                  </a:cubicBezTo>
                  <a:cubicBezTo>
                    <a:pt x="503174" y="277877"/>
                    <a:pt x="277876" y="503176"/>
                    <a:pt x="0" y="503176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262108" y="576709"/>
              <a:ext cx="493395" cy="503175"/>
            </a:xfrm>
            <a:custGeom>
              <a:avLst/>
              <a:gdLst/>
              <a:ahLst/>
              <a:cxnLst/>
              <a:rect r="r" b="b" t="t" l="l"/>
              <a:pathLst>
                <a:path h="503175" w="493395">
                  <a:moveTo>
                    <a:pt x="0" y="127"/>
                  </a:moveTo>
                  <a:cubicBezTo>
                    <a:pt x="0" y="274701"/>
                    <a:pt x="219964" y="497968"/>
                    <a:pt x="493394" y="503175"/>
                  </a:cubicBezTo>
                  <a:lnTo>
                    <a:pt x="493394" y="403861"/>
                  </a:lnTo>
                  <a:cubicBezTo>
                    <a:pt x="447293" y="173609"/>
                    <a:pt x="243967" y="0"/>
                    <a:pt x="0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758934" y="576709"/>
              <a:ext cx="503174" cy="503175"/>
            </a:xfrm>
            <a:custGeom>
              <a:avLst/>
              <a:gdLst/>
              <a:ahLst/>
              <a:cxnLst/>
              <a:rect r="r" b="b" t="t" l="l"/>
              <a:pathLst>
                <a:path h="503175" w="503174">
                  <a:moveTo>
                    <a:pt x="0" y="503175"/>
                  </a:moveTo>
                  <a:cubicBezTo>
                    <a:pt x="0" y="225298"/>
                    <a:pt x="225298" y="0"/>
                    <a:pt x="503174" y="0"/>
                  </a:cubicBezTo>
                  <a:cubicBezTo>
                    <a:pt x="503174" y="277876"/>
                    <a:pt x="277876" y="503175"/>
                    <a:pt x="0" y="503175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9849231" y="1081662"/>
              <a:ext cx="1006348" cy="1006351"/>
            </a:xfrm>
            <a:custGeom>
              <a:avLst/>
              <a:gdLst/>
              <a:ahLst/>
              <a:cxnLst/>
              <a:rect r="r" b="b" t="t" l="l"/>
              <a:pathLst>
                <a:path h="1006351" w="1006348">
                  <a:moveTo>
                    <a:pt x="801878" y="0"/>
                  </a:moveTo>
                  <a:lnTo>
                    <a:pt x="904113" y="102235"/>
                  </a:lnTo>
                  <a:lnTo>
                    <a:pt x="904113" y="0"/>
                  </a:lnTo>
                  <a:close/>
                  <a:moveTo>
                    <a:pt x="602742" y="0"/>
                  </a:moveTo>
                  <a:lnTo>
                    <a:pt x="1006347" y="403607"/>
                  </a:lnTo>
                  <a:lnTo>
                    <a:pt x="1006347" y="301372"/>
                  </a:lnTo>
                  <a:lnTo>
                    <a:pt x="602742" y="0"/>
                  </a:lnTo>
                  <a:close/>
                  <a:moveTo>
                    <a:pt x="301371" y="0"/>
                  </a:moveTo>
                  <a:lnTo>
                    <a:pt x="1006348" y="704979"/>
                  </a:lnTo>
                  <a:lnTo>
                    <a:pt x="1006348" y="602744"/>
                  </a:lnTo>
                  <a:lnTo>
                    <a:pt x="301371" y="0"/>
                  </a:lnTo>
                  <a:close/>
                  <a:moveTo>
                    <a:pt x="0" y="0"/>
                  </a:moveTo>
                  <a:lnTo>
                    <a:pt x="1006348" y="1006351"/>
                  </a:lnTo>
                  <a:lnTo>
                    <a:pt x="1006348" y="904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2955407" y="2024786"/>
            <a:ext cx="6698656" cy="2611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24"/>
              </a:lnSpc>
            </a:pPr>
            <a:r>
              <a:rPr lang="en-US" sz="1299" spc="16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 Conselho Regional de Medicina Veterinária do Estado do Amapá (CRMV-AP) realizou, no dia 18 de março de 2026, a entrega de carteiras profissionais aos novos médicos-veterinários e zootecnistas inscritos no regional, durante</a:t>
            </a:r>
            <a:r>
              <a:rPr lang="en-US" sz="1299" spc="16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o 4º Ciclo de Palestras, realizado no âmbito da 54ª Expofeira do Amapá.</a:t>
            </a:r>
          </a:p>
          <a:p>
            <a:pPr algn="just">
              <a:lnSpc>
                <a:spcPts val="1624"/>
              </a:lnSpc>
            </a:pPr>
          </a:p>
          <a:p>
            <a:pPr algn="just">
              <a:lnSpc>
                <a:spcPts val="1624"/>
              </a:lnSpc>
            </a:pPr>
            <a:r>
              <a:rPr lang="en-US" sz="1299" spc="16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 cerimônia foi conduzida pela presidente do CRMV-AP, Dra. Rackel Barroso, que destacou a importância do momento como marco inicial da atuação profissional dos novos registrados, reforçando o compromisso ético, técnico e social que norteia as profissões.</a:t>
            </a:r>
          </a:p>
          <a:p>
            <a:pPr algn="just">
              <a:lnSpc>
                <a:spcPts val="1624"/>
              </a:lnSpc>
            </a:pPr>
          </a:p>
          <a:p>
            <a:pPr algn="just">
              <a:lnSpc>
                <a:spcPts val="1624"/>
              </a:lnSpc>
            </a:pPr>
          </a:p>
          <a:p>
            <a:pPr algn="just">
              <a:lnSpc>
                <a:spcPts val="1624"/>
              </a:lnSpc>
            </a:pPr>
          </a:p>
          <a:p>
            <a:pPr algn="just">
              <a:lnSpc>
                <a:spcPts val="1624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9654064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73064" y="584025"/>
            <a:ext cx="889695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Campanhas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94595" y="1229353"/>
            <a:ext cx="8697218" cy="638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18"/>
              </a:lnSpc>
            </a:pPr>
            <a:r>
              <a:rPr lang="en-US" sz="187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4º Ciclo de Palestras, Stand na 54ª Expofeira e Prêmio Médico Veterinário de 2025 </a:t>
            </a:r>
          </a:p>
          <a:p>
            <a:pPr algn="l">
              <a:lnSpc>
                <a:spcPts val="2618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CAP. 5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SUMÁRIO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305682" y="3799894"/>
            <a:ext cx="5280036" cy="2062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Durante o evento, os profissionais receberam suas carteiras, documento que legitima o exercício legal da profissão, simbolizando também a responsabilidade com a saúde única, o bem-estar animal e a segurança alimentar da sociedade.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</a:p>
          <a:p>
            <a:pPr algn="just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 realização da entrega no contexto da Expofeira reforça a integração do Conselho com eventos de relevância estadual, promovendo a valorização profissional e ampliando a visibilidade das áreas da Medicina Veterinária e da Zootecnia junto à sociedade.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86003" y="1575483"/>
            <a:ext cx="45187" cy="181318"/>
            <a:chOff x="0" y="0"/>
            <a:chExt cx="45187" cy="18131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63503" y="-63503"/>
            <a:ext cx="10819000" cy="6751006"/>
            <a:chOff x="0" y="0"/>
            <a:chExt cx="10819003" cy="675100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203573" y="63500"/>
              <a:ext cx="5704078" cy="6624066"/>
            </a:xfrm>
            <a:custGeom>
              <a:avLst/>
              <a:gdLst/>
              <a:ahLst/>
              <a:cxnLst/>
              <a:rect r="r" b="b" t="t" l="l"/>
              <a:pathLst>
                <a:path h="6624066" w="5704078">
                  <a:moveTo>
                    <a:pt x="14732" y="0"/>
                  </a:moveTo>
                  <a:cubicBezTo>
                    <a:pt x="5080" y="40386"/>
                    <a:pt x="0" y="82677"/>
                    <a:pt x="0" y="125984"/>
                  </a:cubicBezTo>
                  <a:lnTo>
                    <a:pt x="0" y="6084062"/>
                  </a:lnTo>
                  <a:cubicBezTo>
                    <a:pt x="0" y="6382258"/>
                    <a:pt x="241808" y="6624066"/>
                    <a:pt x="540004" y="6624066"/>
                  </a:cubicBezTo>
                  <a:lnTo>
                    <a:pt x="5164074" y="6624066"/>
                  </a:lnTo>
                  <a:cubicBezTo>
                    <a:pt x="5462270" y="6624066"/>
                    <a:pt x="5704078" y="6382258"/>
                    <a:pt x="5704078" y="6084062"/>
                  </a:cubicBezTo>
                  <a:lnTo>
                    <a:pt x="5704078" y="125984"/>
                  </a:lnTo>
                  <a:cubicBezTo>
                    <a:pt x="5704078" y="82550"/>
                    <a:pt x="5698998" y="40386"/>
                    <a:pt x="5689346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546854" y="565404"/>
              <a:ext cx="2388235" cy="1332611"/>
            </a:xfrm>
            <a:custGeom>
              <a:avLst/>
              <a:gdLst/>
              <a:ahLst/>
              <a:cxnLst/>
              <a:rect r="r" b="b" t="t" l="l"/>
              <a:pathLst>
                <a:path h="1332611" w="2388235">
                  <a:moveTo>
                    <a:pt x="0" y="1332611"/>
                  </a:moveTo>
                  <a:lnTo>
                    <a:pt x="2388235" y="1332611"/>
                  </a:lnTo>
                  <a:lnTo>
                    <a:pt x="23882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4483379" y="501853"/>
            <a:ext cx="2388175" cy="1332652"/>
            <a:chOff x="0" y="0"/>
            <a:chExt cx="3184233" cy="17768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184271" cy="1776857"/>
            </a:xfrm>
            <a:custGeom>
              <a:avLst/>
              <a:gdLst/>
              <a:ahLst/>
              <a:cxnLst/>
              <a:rect r="r" b="b" t="t" l="l"/>
              <a:pathLst>
                <a:path h="1776857" w="3184271">
                  <a:moveTo>
                    <a:pt x="0" y="0"/>
                  </a:moveTo>
                  <a:lnTo>
                    <a:pt x="3184271" y="0"/>
                  </a:lnTo>
                  <a:lnTo>
                    <a:pt x="3184271" y="1776857"/>
                  </a:lnTo>
                  <a:lnTo>
                    <a:pt x="0" y="1776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7091" r="0" b="-17091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4483379" y="2456259"/>
            <a:ext cx="2388175" cy="1332652"/>
            <a:chOff x="0" y="0"/>
            <a:chExt cx="2388171" cy="133264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88235" cy="1332611"/>
            </a:xfrm>
            <a:custGeom>
              <a:avLst/>
              <a:gdLst/>
              <a:ahLst/>
              <a:cxnLst/>
              <a:rect r="r" b="b" t="t" l="l"/>
              <a:pathLst>
                <a:path h="1332611" w="2388235">
                  <a:moveTo>
                    <a:pt x="0" y="1332611"/>
                  </a:moveTo>
                  <a:lnTo>
                    <a:pt x="2388235" y="1332611"/>
                  </a:lnTo>
                  <a:lnTo>
                    <a:pt x="23882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4483379" y="2456259"/>
            <a:ext cx="2388175" cy="1332652"/>
            <a:chOff x="0" y="0"/>
            <a:chExt cx="3184233" cy="177687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184271" cy="1776857"/>
            </a:xfrm>
            <a:custGeom>
              <a:avLst/>
              <a:gdLst/>
              <a:ahLst/>
              <a:cxnLst/>
              <a:rect r="r" b="b" t="t" l="l"/>
              <a:pathLst>
                <a:path h="1776857" w="3184271">
                  <a:moveTo>
                    <a:pt x="0" y="0"/>
                  </a:moveTo>
                  <a:lnTo>
                    <a:pt x="3184271" y="0"/>
                  </a:lnTo>
                  <a:lnTo>
                    <a:pt x="3184271" y="1776857"/>
                  </a:lnTo>
                  <a:lnTo>
                    <a:pt x="0" y="1776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98105" r="0" b="-98105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4483379" y="4422105"/>
            <a:ext cx="2388175" cy="1332652"/>
            <a:chOff x="0" y="0"/>
            <a:chExt cx="2388171" cy="133264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388235" cy="1332611"/>
            </a:xfrm>
            <a:custGeom>
              <a:avLst/>
              <a:gdLst/>
              <a:ahLst/>
              <a:cxnLst/>
              <a:rect r="r" b="b" t="t" l="l"/>
              <a:pathLst>
                <a:path h="1332611" w="2388235">
                  <a:moveTo>
                    <a:pt x="0" y="1332611"/>
                  </a:moveTo>
                  <a:lnTo>
                    <a:pt x="2388235" y="1332611"/>
                  </a:lnTo>
                  <a:lnTo>
                    <a:pt x="23882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4483379" y="4422105"/>
            <a:ext cx="2388175" cy="1332633"/>
            <a:chOff x="0" y="0"/>
            <a:chExt cx="3184233" cy="177684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184271" cy="1776857"/>
            </a:xfrm>
            <a:custGeom>
              <a:avLst/>
              <a:gdLst/>
              <a:ahLst/>
              <a:cxnLst/>
              <a:rect r="r" b="b" t="t" l="l"/>
              <a:pathLst>
                <a:path h="1776857" w="3184271">
                  <a:moveTo>
                    <a:pt x="0" y="0"/>
                  </a:moveTo>
                  <a:lnTo>
                    <a:pt x="3184271" y="0"/>
                  </a:lnTo>
                  <a:lnTo>
                    <a:pt x="3184271" y="1776857"/>
                  </a:lnTo>
                  <a:lnTo>
                    <a:pt x="0" y="1776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23139" r="0" b="-23139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7106641" y="501853"/>
            <a:ext cx="2388175" cy="1332652"/>
            <a:chOff x="0" y="0"/>
            <a:chExt cx="2388171" cy="133264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388108" cy="1332611"/>
            </a:xfrm>
            <a:custGeom>
              <a:avLst/>
              <a:gdLst/>
              <a:ahLst/>
              <a:cxnLst/>
              <a:rect r="r" b="b" t="t" l="l"/>
              <a:pathLst>
                <a:path h="1332611" w="2388108">
                  <a:moveTo>
                    <a:pt x="0" y="1332611"/>
                  </a:moveTo>
                  <a:lnTo>
                    <a:pt x="2388108" y="1332611"/>
                  </a:lnTo>
                  <a:lnTo>
                    <a:pt x="2388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7106650" y="501853"/>
            <a:ext cx="2388156" cy="1332652"/>
            <a:chOff x="0" y="0"/>
            <a:chExt cx="3184208" cy="177687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184271" cy="1776857"/>
            </a:xfrm>
            <a:custGeom>
              <a:avLst/>
              <a:gdLst/>
              <a:ahLst/>
              <a:cxnLst/>
              <a:rect r="r" b="b" t="t" l="l"/>
              <a:pathLst>
                <a:path h="1776857" w="3184271">
                  <a:moveTo>
                    <a:pt x="0" y="0"/>
                  </a:moveTo>
                  <a:lnTo>
                    <a:pt x="3184271" y="0"/>
                  </a:lnTo>
                  <a:lnTo>
                    <a:pt x="3184271" y="1776857"/>
                  </a:lnTo>
                  <a:lnTo>
                    <a:pt x="0" y="1776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9955" r="0" b="-162818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7106641" y="2456259"/>
            <a:ext cx="2388175" cy="1332652"/>
            <a:chOff x="0" y="0"/>
            <a:chExt cx="2388171" cy="1332649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388108" cy="1332611"/>
            </a:xfrm>
            <a:custGeom>
              <a:avLst/>
              <a:gdLst/>
              <a:ahLst/>
              <a:cxnLst/>
              <a:rect r="r" b="b" t="t" l="l"/>
              <a:pathLst>
                <a:path h="1332611" w="2388108">
                  <a:moveTo>
                    <a:pt x="0" y="1332611"/>
                  </a:moveTo>
                  <a:lnTo>
                    <a:pt x="2388108" y="1332611"/>
                  </a:lnTo>
                  <a:lnTo>
                    <a:pt x="2388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7106650" y="2456259"/>
            <a:ext cx="2388156" cy="1332652"/>
            <a:chOff x="0" y="0"/>
            <a:chExt cx="3184208" cy="177687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3184271" cy="1776857"/>
            </a:xfrm>
            <a:custGeom>
              <a:avLst/>
              <a:gdLst/>
              <a:ahLst/>
              <a:cxnLst/>
              <a:rect r="r" b="b" t="t" l="l"/>
              <a:pathLst>
                <a:path h="1776857" w="3184271">
                  <a:moveTo>
                    <a:pt x="0" y="0"/>
                  </a:moveTo>
                  <a:lnTo>
                    <a:pt x="3184271" y="0"/>
                  </a:lnTo>
                  <a:lnTo>
                    <a:pt x="3184271" y="1776857"/>
                  </a:lnTo>
                  <a:lnTo>
                    <a:pt x="0" y="1776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68649" r="0" b="-5536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7106641" y="4422105"/>
            <a:ext cx="2388175" cy="1332652"/>
            <a:chOff x="0" y="0"/>
            <a:chExt cx="2388171" cy="133264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388108" cy="1332611"/>
            </a:xfrm>
            <a:custGeom>
              <a:avLst/>
              <a:gdLst/>
              <a:ahLst/>
              <a:cxnLst/>
              <a:rect r="r" b="b" t="t" l="l"/>
              <a:pathLst>
                <a:path h="1332611" w="2388108">
                  <a:moveTo>
                    <a:pt x="0" y="1332611"/>
                  </a:moveTo>
                  <a:lnTo>
                    <a:pt x="2388108" y="1332611"/>
                  </a:lnTo>
                  <a:lnTo>
                    <a:pt x="2388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7106650" y="4422105"/>
            <a:ext cx="2388156" cy="1332633"/>
            <a:chOff x="0" y="0"/>
            <a:chExt cx="3184208" cy="1776844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3184271" cy="1776857"/>
            </a:xfrm>
            <a:custGeom>
              <a:avLst/>
              <a:gdLst/>
              <a:ahLst/>
              <a:cxnLst/>
              <a:rect r="r" b="b" t="t" l="l"/>
              <a:pathLst>
                <a:path h="1776857" w="3184271">
                  <a:moveTo>
                    <a:pt x="0" y="0"/>
                  </a:moveTo>
                  <a:lnTo>
                    <a:pt x="3184271" y="0"/>
                  </a:lnTo>
                  <a:lnTo>
                    <a:pt x="3184271" y="1776857"/>
                  </a:lnTo>
                  <a:lnTo>
                    <a:pt x="0" y="1776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116821" r="0" b="-8692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-63503" y="179013"/>
            <a:ext cx="2548004" cy="934202"/>
            <a:chOff x="0" y="0"/>
            <a:chExt cx="2548001" cy="934212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63500" y="63500"/>
              <a:ext cx="806958" cy="806963"/>
            </a:xfrm>
            <a:custGeom>
              <a:avLst/>
              <a:gdLst/>
              <a:ahLst/>
              <a:cxnLst/>
              <a:rect r="r" b="b" t="t" l="l"/>
              <a:pathLst>
                <a:path h="806963" w="806958">
                  <a:moveTo>
                    <a:pt x="0" y="806964"/>
                  </a:moveTo>
                  <a:lnTo>
                    <a:pt x="806958" y="806964"/>
                  </a:lnTo>
                  <a:lnTo>
                    <a:pt x="8069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63500" y="63500"/>
              <a:ext cx="806958" cy="806963"/>
            </a:xfrm>
            <a:custGeom>
              <a:avLst/>
              <a:gdLst/>
              <a:ahLst/>
              <a:cxnLst/>
              <a:rect r="r" b="b" t="t" l="l"/>
              <a:pathLst>
                <a:path h="806963" w="806958">
                  <a:moveTo>
                    <a:pt x="0" y="806964"/>
                  </a:moveTo>
                  <a:lnTo>
                    <a:pt x="806958" y="806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63500" y="196724"/>
              <a:ext cx="673735" cy="673740"/>
            </a:xfrm>
            <a:custGeom>
              <a:avLst/>
              <a:gdLst/>
              <a:ahLst/>
              <a:cxnLst/>
              <a:rect r="r" b="b" t="t" l="l"/>
              <a:pathLst>
                <a:path h="673740" w="673735">
                  <a:moveTo>
                    <a:pt x="0" y="68581"/>
                  </a:moveTo>
                  <a:lnTo>
                    <a:pt x="605282" y="673740"/>
                  </a:lnTo>
                  <a:lnTo>
                    <a:pt x="673735" y="673740"/>
                  </a:lnTo>
                  <a:lnTo>
                    <a:pt x="0" y="0"/>
                  </a:lnTo>
                  <a:close/>
                  <a:moveTo>
                    <a:pt x="0" y="270258"/>
                  </a:moveTo>
                  <a:lnTo>
                    <a:pt x="403479" y="673740"/>
                  </a:lnTo>
                  <a:lnTo>
                    <a:pt x="471932" y="673740"/>
                  </a:lnTo>
                  <a:lnTo>
                    <a:pt x="0" y="201805"/>
                  </a:lnTo>
                  <a:close/>
                  <a:moveTo>
                    <a:pt x="0" y="472062"/>
                  </a:moveTo>
                  <a:lnTo>
                    <a:pt x="201803" y="673740"/>
                  </a:lnTo>
                  <a:lnTo>
                    <a:pt x="270256" y="673740"/>
                  </a:lnTo>
                  <a:lnTo>
                    <a:pt x="0" y="403609"/>
                  </a:lnTo>
                  <a:close/>
                  <a:moveTo>
                    <a:pt x="0" y="673740"/>
                  </a:moveTo>
                  <a:lnTo>
                    <a:pt x="68453" y="673740"/>
                  </a:lnTo>
                  <a:lnTo>
                    <a:pt x="0" y="6052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1677543" y="467236"/>
              <a:ext cx="403479" cy="403482"/>
            </a:xfrm>
            <a:custGeom>
              <a:avLst/>
              <a:gdLst/>
              <a:ahLst/>
              <a:cxnLst/>
              <a:rect r="r" b="b" t="t" l="l"/>
              <a:pathLst>
                <a:path h="403482" w="403479">
                  <a:moveTo>
                    <a:pt x="403479" y="0"/>
                  </a:moveTo>
                  <a:lnTo>
                    <a:pt x="0" y="0"/>
                  </a:lnTo>
                  <a:lnTo>
                    <a:pt x="0" y="403482"/>
                  </a:lnTo>
                  <a:lnTo>
                    <a:pt x="403479" y="403482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2081022" y="63627"/>
              <a:ext cx="403479" cy="403609"/>
            </a:xfrm>
            <a:custGeom>
              <a:avLst/>
              <a:gdLst/>
              <a:ahLst/>
              <a:cxnLst/>
              <a:rect r="r" b="b" t="t" l="l"/>
              <a:pathLst>
                <a:path h="403609" w="403479">
                  <a:moveTo>
                    <a:pt x="403479" y="0"/>
                  </a:moveTo>
                  <a:lnTo>
                    <a:pt x="0" y="0"/>
                  </a:lnTo>
                  <a:lnTo>
                    <a:pt x="0" y="403609"/>
                  </a:lnTo>
                  <a:lnTo>
                    <a:pt x="403479" y="403609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2081022" y="63627"/>
              <a:ext cx="403479" cy="403482"/>
            </a:xfrm>
            <a:custGeom>
              <a:avLst/>
              <a:gdLst/>
              <a:ahLst/>
              <a:cxnLst/>
              <a:rect r="r" b="b" t="t" l="l"/>
              <a:pathLst>
                <a:path h="403482" w="403479">
                  <a:moveTo>
                    <a:pt x="403479" y="0"/>
                  </a:moveTo>
                  <a:lnTo>
                    <a:pt x="0" y="0"/>
                  </a:lnTo>
                  <a:lnTo>
                    <a:pt x="403479" y="403482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2081022" y="467236"/>
              <a:ext cx="403479" cy="403482"/>
            </a:xfrm>
            <a:custGeom>
              <a:avLst/>
              <a:gdLst/>
              <a:ahLst/>
              <a:cxnLst/>
              <a:rect r="r" b="b" t="t" l="l"/>
              <a:pathLst>
                <a:path h="403482" w="403479">
                  <a:moveTo>
                    <a:pt x="403479" y="0"/>
                  </a:moveTo>
                  <a:lnTo>
                    <a:pt x="0" y="0"/>
                  </a:lnTo>
                  <a:lnTo>
                    <a:pt x="0" y="403482"/>
                  </a:lnTo>
                  <a:cubicBezTo>
                    <a:pt x="222758" y="403482"/>
                    <a:pt x="403479" y="222887"/>
                    <a:pt x="403479" y="0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1778508" y="164593"/>
              <a:ext cx="201676" cy="201677"/>
            </a:xfrm>
            <a:custGeom>
              <a:avLst/>
              <a:gdLst/>
              <a:ahLst/>
              <a:cxnLst/>
              <a:rect r="r" b="b" t="t" l="l"/>
              <a:pathLst>
                <a:path h="201677" w="201676">
                  <a:moveTo>
                    <a:pt x="201676" y="100839"/>
                  </a:moveTo>
                  <a:cubicBezTo>
                    <a:pt x="201676" y="45085"/>
                    <a:pt x="156464" y="0"/>
                    <a:pt x="100838" y="0"/>
                  </a:cubicBezTo>
                  <a:cubicBezTo>
                    <a:pt x="45212" y="0"/>
                    <a:pt x="0" y="45212"/>
                    <a:pt x="0" y="100839"/>
                  </a:cubicBezTo>
                  <a:cubicBezTo>
                    <a:pt x="0" y="156465"/>
                    <a:pt x="45212" y="201677"/>
                    <a:pt x="100838" y="201677"/>
                  </a:cubicBezTo>
                  <a:cubicBezTo>
                    <a:pt x="156464" y="201677"/>
                    <a:pt x="201676" y="156465"/>
                    <a:pt x="201676" y="100839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870458" y="63754"/>
              <a:ext cx="807085" cy="806963"/>
            </a:xfrm>
            <a:custGeom>
              <a:avLst/>
              <a:gdLst/>
              <a:ahLst/>
              <a:cxnLst/>
              <a:rect r="r" b="b" t="t" l="l"/>
              <a:pathLst>
                <a:path h="806963" w="807085">
                  <a:moveTo>
                    <a:pt x="807085" y="0"/>
                  </a:moveTo>
                  <a:lnTo>
                    <a:pt x="0" y="0"/>
                  </a:lnTo>
                  <a:lnTo>
                    <a:pt x="0" y="806964"/>
                  </a:lnTo>
                  <a:lnTo>
                    <a:pt x="806958" y="806964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1273937" y="467236"/>
              <a:ext cx="403479" cy="403482"/>
            </a:xfrm>
            <a:custGeom>
              <a:avLst/>
              <a:gdLst/>
              <a:ahLst/>
              <a:cxnLst/>
              <a:rect r="r" b="b" t="t" l="l"/>
              <a:pathLst>
                <a:path h="403482" w="403479">
                  <a:moveTo>
                    <a:pt x="0" y="403482"/>
                  </a:moveTo>
                  <a:cubicBezTo>
                    <a:pt x="222885" y="403482"/>
                    <a:pt x="403479" y="222887"/>
                    <a:pt x="403479" y="0"/>
                  </a:cubicBezTo>
                  <a:cubicBezTo>
                    <a:pt x="180594" y="0"/>
                    <a:pt x="0" y="180595"/>
                    <a:pt x="0" y="403482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870458" y="467236"/>
              <a:ext cx="403479" cy="403482"/>
            </a:xfrm>
            <a:custGeom>
              <a:avLst/>
              <a:gdLst/>
              <a:ahLst/>
              <a:cxnLst/>
              <a:rect r="r" b="b" t="t" l="l"/>
              <a:pathLst>
                <a:path h="403482" w="403479">
                  <a:moveTo>
                    <a:pt x="0" y="0"/>
                  </a:moveTo>
                  <a:cubicBezTo>
                    <a:pt x="0" y="222887"/>
                    <a:pt x="180594" y="403482"/>
                    <a:pt x="403479" y="403482"/>
                  </a:cubicBezTo>
                  <a:cubicBezTo>
                    <a:pt x="403479" y="180595"/>
                    <a:pt x="222758" y="0"/>
                    <a:pt x="0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1273937" y="63754"/>
              <a:ext cx="403479" cy="403482"/>
            </a:xfrm>
            <a:custGeom>
              <a:avLst/>
              <a:gdLst/>
              <a:ahLst/>
              <a:cxnLst/>
              <a:rect r="r" b="b" t="t" l="l"/>
              <a:pathLst>
                <a:path h="403482" w="403479">
                  <a:moveTo>
                    <a:pt x="0" y="403482"/>
                  </a:moveTo>
                  <a:cubicBezTo>
                    <a:pt x="222885" y="403482"/>
                    <a:pt x="403479" y="222887"/>
                    <a:pt x="403479" y="0"/>
                  </a:cubicBezTo>
                  <a:cubicBezTo>
                    <a:pt x="180594" y="0"/>
                    <a:pt x="0" y="180596"/>
                    <a:pt x="0" y="403482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870458" y="63754"/>
              <a:ext cx="403479" cy="403482"/>
            </a:xfrm>
            <a:custGeom>
              <a:avLst/>
              <a:gdLst/>
              <a:ahLst/>
              <a:cxnLst/>
              <a:rect r="r" b="b" t="t" l="l"/>
              <a:pathLst>
                <a:path h="403482" w="403479">
                  <a:moveTo>
                    <a:pt x="0" y="0"/>
                  </a:moveTo>
                  <a:cubicBezTo>
                    <a:pt x="0" y="222887"/>
                    <a:pt x="180594" y="403482"/>
                    <a:pt x="403479" y="403482"/>
                  </a:cubicBezTo>
                  <a:cubicBezTo>
                    <a:pt x="403479" y="180596"/>
                    <a:pt x="222758" y="0"/>
                    <a:pt x="0" y="0"/>
                  </a:cubicBezTo>
                </a:path>
              </a:pathLst>
            </a:custGeom>
            <a:solidFill>
              <a:srgbClr val="DFFFFF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1" id="51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52" id="52"/>
          <p:cNvSpPr txBox="true"/>
          <p:nvPr/>
        </p:nvSpPr>
        <p:spPr>
          <a:xfrm rot="0">
            <a:off x="9647215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37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786003" y="3845598"/>
            <a:ext cx="1604814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Presença em Eventos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955062" y="1529505"/>
            <a:ext cx="2587377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Gestão e Participação em Eventos 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786003" y="2043732"/>
            <a:ext cx="2916669" cy="190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 spc="2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Stand na 54ª Expofeira e fiscalização</a:t>
            </a:r>
          </a:p>
          <a:p>
            <a:pPr algn="l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 spc="2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Organização 2ª Corrida CRMV-AP</a:t>
            </a:r>
          </a:p>
          <a:p>
            <a:pPr algn="l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 spc="2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lang="en-US" sz="1200" spc="2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 Encontro de Zootecnistas do Estado do Amapá.</a:t>
            </a:r>
          </a:p>
          <a:p>
            <a:pPr algn="l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 spc="2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Posse a nova diretoria e corpo de conselheiros do CRMV AP para triênio 2025/2028.</a:t>
            </a:r>
          </a:p>
          <a:p>
            <a:pPr algn="l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 spc="2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Prêmio Médico-Veterinário de 2025</a:t>
            </a:r>
          </a:p>
          <a:p>
            <a:pPr algn="l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 spc="2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4º Ciclo de Palestras</a:t>
            </a:r>
          </a:p>
          <a:p>
            <a:pPr algn="l">
              <a:lnSpc>
                <a:spcPts val="1500"/>
              </a:lnSpc>
            </a:pPr>
          </a:p>
        </p:txBody>
      </p:sp>
      <p:sp>
        <p:nvSpPr>
          <p:cNvPr name="TextBox 56" id="56"/>
          <p:cNvSpPr txBox="true"/>
          <p:nvPr/>
        </p:nvSpPr>
        <p:spPr>
          <a:xfrm rot="0">
            <a:off x="786003" y="4158891"/>
            <a:ext cx="3060717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 spc="8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Trilha Animal (Rádio Secretaria Bem-estar animal</a:t>
            </a:r>
          </a:p>
          <a:p>
            <a:pPr algn="l" marL="259080" indent="-129540" lvl="1">
              <a:lnSpc>
                <a:spcPts val="1500"/>
              </a:lnSpc>
              <a:buFont typeface="Arial"/>
              <a:buChar char="•"/>
            </a:pPr>
            <a:r>
              <a:rPr lang="en-US" sz="1200" spc="8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CNP em Brasília</a:t>
            </a:r>
          </a:p>
          <a:p>
            <a:pPr algn="l">
              <a:lnSpc>
                <a:spcPts val="1500"/>
              </a:lnSpc>
            </a:pPr>
          </a:p>
          <a:p>
            <a:pPr algn="l">
              <a:lnSpc>
                <a:spcPts val="1500"/>
              </a:lnSpc>
            </a:pPr>
          </a:p>
          <a:p>
            <a:pPr algn="l">
              <a:lnSpc>
                <a:spcPts val="1500"/>
              </a:lnSpc>
            </a:pPr>
          </a:p>
        </p:txBody>
      </p:sp>
      <p:sp>
        <p:nvSpPr>
          <p:cNvPr name="TextBox 57" id="57"/>
          <p:cNvSpPr txBox="true"/>
          <p:nvPr/>
        </p:nvSpPr>
        <p:spPr>
          <a:xfrm rot="0">
            <a:off x="4640037" y="3924200"/>
            <a:ext cx="2107406" cy="15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57"/>
              </a:lnSpc>
            </a:pPr>
            <a:r>
              <a:rPr lang="en-US" sz="96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2º Encontro de Zootecnistas do Amapá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5491201" y="4060908"/>
            <a:ext cx="32242" cy="15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57"/>
              </a:lnSpc>
            </a:pPr>
            <a:r>
              <a:rPr lang="en-US" sz="96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4776321" y="5830795"/>
            <a:ext cx="1663332" cy="15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7"/>
              </a:lnSpc>
            </a:pPr>
            <a:r>
              <a:rPr lang="en-US" sz="96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Posse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4862074" y="1946167"/>
            <a:ext cx="1577578" cy="15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57"/>
              </a:lnSpc>
            </a:pPr>
            <a:r>
              <a:rPr lang="en-US" sz="96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Expofeira Stand do CRMV-AP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5445500" y="2108092"/>
            <a:ext cx="32242" cy="15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57"/>
              </a:lnSpc>
            </a:pPr>
            <a:r>
              <a:rPr lang="en-US" sz="96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7961662" y="5859532"/>
            <a:ext cx="858887" cy="15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57"/>
              </a:lnSpc>
            </a:pPr>
            <a:r>
              <a:rPr lang="en-US" sz="96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CNP em Brasília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8120320" y="6062605"/>
            <a:ext cx="32242" cy="15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57"/>
              </a:lnSpc>
            </a:pPr>
            <a:r>
              <a:rPr lang="en-US" sz="96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7680893" y="3903757"/>
            <a:ext cx="1458596" cy="175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en-US" sz="96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Planejamento 2ª corrida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7705691" y="1923046"/>
            <a:ext cx="1370829" cy="175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en-US" sz="96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4º Ciclo de Palestras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8" action="ppaction://hlinksldjump"/>
              </a:rPr>
              <a:t>CAP. 5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9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-63484"/>
            <a:ext cx="10819000" cy="369522"/>
            <a:chOff x="0" y="0"/>
            <a:chExt cx="10819003" cy="3695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474040" y="179022"/>
            <a:ext cx="2281466" cy="845458"/>
            <a:chOff x="0" y="0"/>
            <a:chExt cx="2281466" cy="84546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0" y="63500"/>
              <a:ext cx="718059" cy="718190"/>
            </a:xfrm>
            <a:custGeom>
              <a:avLst/>
              <a:gdLst/>
              <a:ahLst/>
              <a:cxnLst/>
              <a:rect r="r" b="b" t="t" l="l"/>
              <a:pathLst>
                <a:path h="718190" w="718059">
                  <a:moveTo>
                    <a:pt x="718059" y="0"/>
                  </a:moveTo>
                  <a:lnTo>
                    <a:pt x="0" y="0"/>
                  </a:lnTo>
                  <a:lnTo>
                    <a:pt x="0" y="718190"/>
                  </a:lnTo>
                  <a:lnTo>
                    <a:pt x="718059" y="71819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499872" y="63500"/>
              <a:ext cx="718059" cy="718190"/>
            </a:xfrm>
            <a:custGeom>
              <a:avLst/>
              <a:gdLst/>
              <a:ahLst/>
              <a:cxnLst/>
              <a:rect r="r" b="b" t="t" l="l"/>
              <a:pathLst>
                <a:path h="718190" w="718059">
                  <a:moveTo>
                    <a:pt x="0" y="718190"/>
                  </a:moveTo>
                  <a:lnTo>
                    <a:pt x="718060" y="718190"/>
                  </a:lnTo>
                  <a:lnTo>
                    <a:pt x="7180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499872" y="63500"/>
              <a:ext cx="718059" cy="718190"/>
            </a:xfrm>
            <a:custGeom>
              <a:avLst/>
              <a:gdLst/>
              <a:ahLst/>
              <a:cxnLst/>
              <a:rect r="r" b="b" t="t" l="l"/>
              <a:pathLst>
                <a:path h="718190" w="718059">
                  <a:moveTo>
                    <a:pt x="0" y="0"/>
                  </a:moveTo>
                  <a:lnTo>
                    <a:pt x="0" y="718190"/>
                  </a:lnTo>
                  <a:lnTo>
                    <a:pt x="718060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499872" y="63500"/>
              <a:ext cx="718059" cy="359032"/>
            </a:xfrm>
            <a:custGeom>
              <a:avLst/>
              <a:gdLst/>
              <a:ahLst/>
              <a:cxnLst/>
              <a:rect r="r" b="b" t="t" l="l"/>
              <a:pathLst>
                <a:path h="359032" w="718059">
                  <a:moveTo>
                    <a:pt x="0" y="0"/>
                  </a:moveTo>
                  <a:lnTo>
                    <a:pt x="359030" y="359032"/>
                  </a:lnTo>
                  <a:lnTo>
                    <a:pt x="71806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868046" y="63500"/>
              <a:ext cx="349886" cy="175007"/>
            </a:xfrm>
            <a:custGeom>
              <a:avLst/>
              <a:gdLst/>
              <a:ahLst/>
              <a:cxnLst/>
              <a:rect r="r" b="b" t="t" l="l"/>
              <a:pathLst>
                <a:path h="175007" w="349886">
                  <a:moveTo>
                    <a:pt x="0" y="0"/>
                  </a:moveTo>
                  <a:lnTo>
                    <a:pt x="175006" y="175008"/>
                  </a:lnTo>
                  <a:lnTo>
                    <a:pt x="349886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3500" y="273814"/>
              <a:ext cx="507874" cy="507877"/>
            </a:xfrm>
            <a:custGeom>
              <a:avLst/>
              <a:gdLst/>
              <a:ahLst/>
              <a:cxnLst/>
              <a:rect r="r" b="b" t="t" l="l"/>
              <a:pathLst>
                <a:path h="507877" w="507874">
                  <a:moveTo>
                    <a:pt x="507874" y="297563"/>
                  </a:moveTo>
                  <a:lnTo>
                    <a:pt x="210312" y="0"/>
                  </a:lnTo>
                  <a:cubicBezTo>
                    <a:pt x="80391" y="129922"/>
                    <a:pt x="0" y="309501"/>
                    <a:pt x="0" y="507876"/>
                  </a:cubicBezTo>
                  <a:lnTo>
                    <a:pt x="420879" y="507876"/>
                  </a:lnTo>
                  <a:cubicBezTo>
                    <a:pt x="420879" y="425707"/>
                    <a:pt x="454153" y="351411"/>
                    <a:pt x="507874" y="297563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484379" y="571377"/>
              <a:ext cx="297307" cy="210313"/>
            </a:xfrm>
            <a:custGeom>
              <a:avLst/>
              <a:gdLst/>
              <a:ahLst/>
              <a:cxnLst/>
              <a:rect r="r" b="b" t="t" l="l"/>
              <a:pathLst>
                <a:path h="210313" w="297307">
                  <a:moveTo>
                    <a:pt x="297307" y="210313"/>
                  </a:moveTo>
                  <a:lnTo>
                    <a:pt x="86995" y="0"/>
                  </a:lnTo>
                  <a:cubicBezTo>
                    <a:pt x="33274" y="53848"/>
                    <a:pt x="0" y="128144"/>
                    <a:pt x="0" y="210314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73812" y="63500"/>
              <a:ext cx="507874" cy="507877"/>
            </a:xfrm>
            <a:custGeom>
              <a:avLst/>
              <a:gdLst/>
              <a:ahLst/>
              <a:cxnLst/>
              <a:rect r="r" b="b" t="t" l="l"/>
              <a:pathLst>
                <a:path h="507877" w="507874">
                  <a:moveTo>
                    <a:pt x="507874" y="420881"/>
                  </a:moveTo>
                  <a:lnTo>
                    <a:pt x="507874" y="0"/>
                  </a:lnTo>
                  <a:cubicBezTo>
                    <a:pt x="309500" y="0"/>
                    <a:pt x="129922" y="80392"/>
                    <a:pt x="0" y="210314"/>
                  </a:cubicBezTo>
                  <a:lnTo>
                    <a:pt x="297562" y="507877"/>
                  </a:lnTo>
                  <a:cubicBezTo>
                    <a:pt x="351283" y="454156"/>
                    <a:pt x="425705" y="420881"/>
                    <a:pt x="507874" y="420881"/>
                  </a:cubicBezTo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571374" y="484381"/>
              <a:ext cx="210312" cy="297309"/>
            </a:xfrm>
            <a:custGeom>
              <a:avLst/>
              <a:gdLst/>
              <a:ahLst/>
              <a:cxnLst/>
              <a:rect r="r" b="b" t="t" l="l"/>
              <a:pathLst>
                <a:path h="297309" w="210312">
                  <a:moveTo>
                    <a:pt x="210312" y="297309"/>
                  </a:moveTo>
                  <a:lnTo>
                    <a:pt x="210312" y="0"/>
                  </a:lnTo>
                  <a:cubicBezTo>
                    <a:pt x="128143" y="0"/>
                    <a:pt x="53848" y="33275"/>
                    <a:pt x="0" y="86996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781559" y="63881"/>
              <a:ext cx="628397" cy="1436121"/>
            </a:xfrm>
            <a:custGeom>
              <a:avLst/>
              <a:gdLst/>
              <a:ahLst/>
              <a:cxnLst/>
              <a:rect r="r" b="b" t="t" l="l"/>
              <a:pathLst>
                <a:path h="1436121" w="628397">
                  <a:moveTo>
                    <a:pt x="0" y="0"/>
                  </a:moveTo>
                  <a:lnTo>
                    <a:pt x="89789" y="0"/>
                  </a:lnTo>
                  <a:lnTo>
                    <a:pt x="89789" y="718063"/>
                  </a:lnTo>
                  <a:lnTo>
                    <a:pt x="0" y="718063"/>
                  </a:lnTo>
                  <a:close/>
                  <a:moveTo>
                    <a:pt x="179579" y="718063"/>
                  </a:moveTo>
                  <a:lnTo>
                    <a:pt x="269368" y="718063"/>
                  </a:lnTo>
                  <a:lnTo>
                    <a:pt x="179579" y="718063"/>
                  </a:lnTo>
                  <a:close/>
                  <a:moveTo>
                    <a:pt x="628397" y="1436122"/>
                  </a:moveTo>
                  <a:lnTo>
                    <a:pt x="538608" y="1436122"/>
                  </a:lnTo>
                  <a:lnTo>
                    <a:pt x="538608" y="0"/>
                  </a:lnTo>
                  <a:lnTo>
                    <a:pt x="628397" y="0"/>
                  </a:lnTo>
                  <a:close/>
                  <a:moveTo>
                    <a:pt x="359030" y="0"/>
                  </a:moveTo>
                  <a:lnTo>
                    <a:pt x="448819" y="0"/>
                  </a:lnTo>
                  <a:lnTo>
                    <a:pt x="448819" y="718063"/>
                  </a:lnTo>
                  <a:lnTo>
                    <a:pt x="359030" y="718063"/>
                  </a:lnTo>
                  <a:close/>
                </a:path>
              </a:pathLst>
            </a:custGeom>
            <a:solidFill>
              <a:srgbClr val="014B59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9657417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38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56000" y="1332116"/>
            <a:ext cx="1973014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Normatização e Diretrizes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5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56000" y="1907657"/>
            <a:ext cx="8427318" cy="3438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2025, o CRMV-AP pautou suas ações de comunicação institucional em conformidade com as normativas vigentes do Sistema CFMV/CRMVs, especialmente aquelas relacionadas à publicidade, transparência e ética profissional.</a:t>
            </a:r>
          </a:p>
          <a:p>
            <a:pPr algn="just">
              <a:lnSpc>
                <a:spcPts val="1439"/>
              </a:lnSpc>
              <a:spcBef>
                <a:spcPct val="0"/>
              </a:spcBef>
            </a:pPr>
          </a:p>
          <a:p>
            <a:pPr algn="just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Destaca-se a observância da Resolução nº 1.649/2025 do Conselho Federal de Medicina Veterinária (CFMV), que estabelece critérios para a propaganda e publicidade na Medicina Veterinária e na Zootecnia, definindo parâmetros claros para a divulgação de informações, vedando práticas como propaganda enganosa, sensacionalista ou abusiva, e assegurando maior transparência na comunicação com a sociedade .</a:t>
            </a:r>
          </a:p>
          <a:p>
            <a:pPr algn="just">
              <a:lnSpc>
                <a:spcPts val="1439"/>
              </a:lnSpc>
              <a:spcBef>
                <a:spcPct val="0"/>
              </a:spcBef>
            </a:pPr>
          </a:p>
          <a:p>
            <a:pPr algn="just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Além disso, o CRMV-AP orienta suas ações com base no Código de Ética do Médico-Veterinário, que determina que a comunicação profissional deve ser realizada com sobriedade, responsabilidade e respeito à dignidade da profissão, vedando a divulgação de informações sem respaldo técnico ou científico.</a:t>
            </a:r>
          </a:p>
          <a:p>
            <a:pPr algn="just">
              <a:lnSpc>
                <a:spcPts val="1439"/>
              </a:lnSpc>
              <a:spcBef>
                <a:spcPct val="0"/>
              </a:spcBef>
            </a:pPr>
          </a:p>
          <a:p>
            <a:pPr algn="just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No âmbito das mídias digitais, o Conselho também observa as diretrizes atualizadas que responsabilizam os profissionais e instituições pelo conteúdo divulgado, inclusive em redes sociais, garantindo a veracidade das informações e a proteção da sociedade contra práticas inadequadas .</a:t>
            </a:r>
          </a:p>
          <a:p>
            <a:pPr algn="just">
              <a:lnSpc>
                <a:spcPts val="1439"/>
              </a:lnSpc>
              <a:spcBef>
                <a:spcPct val="0"/>
              </a:spcBef>
            </a:pPr>
          </a:p>
          <a:p>
            <a:pPr algn="just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o CRMV-AP reafirma seu compromisso com uma comunicação institucional ética, transparente e alinhada às normas do Sistema CFMV/CRMVs, contribuindo para a valorização da Medicina Veterinária e da Zootecnia e para o fortalecimento da confiança da sociedade nas atividades desenvolvidas pelo Conselho.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5889146"/>
            <a:ext cx="1499568" cy="813445"/>
            <a:chOff x="0" y="0"/>
            <a:chExt cx="1499578" cy="8134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49811" y="63500"/>
              <a:ext cx="686310" cy="686308"/>
            </a:xfrm>
            <a:custGeom>
              <a:avLst/>
              <a:gdLst/>
              <a:ahLst/>
              <a:cxnLst/>
              <a:rect r="r" b="b" t="t" l="l"/>
              <a:pathLst>
                <a:path h="686308" w="686310">
                  <a:moveTo>
                    <a:pt x="0" y="0"/>
                  </a:moveTo>
                  <a:lnTo>
                    <a:pt x="686310" y="0"/>
                  </a:lnTo>
                  <a:lnTo>
                    <a:pt x="686310" y="686308"/>
                  </a:lnTo>
                  <a:lnTo>
                    <a:pt x="0" y="686308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749811" y="63500"/>
              <a:ext cx="686310" cy="686308"/>
            </a:xfrm>
            <a:custGeom>
              <a:avLst/>
              <a:gdLst/>
              <a:ahLst/>
              <a:cxnLst/>
              <a:rect r="r" b="b" t="t" l="l"/>
              <a:pathLst>
                <a:path h="686308" w="686310">
                  <a:moveTo>
                    <a:pt x="686310" y="0"/>
                  </a:moveTo>
                  <a:lnTo>
                    <a:pt x="686310" y="686308"/>
                  </a:lnTo>
                  <a:lnTo>
                    <a:pt x="0" y="686308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863095" y="176784"/>
              <a:ext cx="573026" cy="573024"/>
            </a:xfrm>
            <a:custGeom>
              <a:avLst/>
              <a:gdLst/>
              <a:ahLst/>
              <a:cxnLst/>
              <a:rect r="r" b="b" t="t" l="l"/>
              <a:pathLst>
                <a:path h="573024" w="573026">
                  <a:moveTo>
                    <a:pt x="401448" y="573024"/>
                  </a:moveTo>
                  <a:lnTo>
                    <a:pt x="573026" y="401447"/>
                  </a:lnTo>
                  <a:lnTo>
                    <a:pt x="573026" y="343154"/>
                  </a:lnTo>
                  <a:lnTo>
                    <a:pt x="343155" y="573024"/>
                  </a:lnTo>
                  <a:close/>
                  <a:moveTo>
                    <a:pt x="514733" y="573024"/>
                  </a:moveTo>
                  <a:lnTo>
                    <a:pt x="514733" y="514731"/>
                  </a:lnTo>
                  <a:lnTo>
                    <a:pt x="456567" y="572897"/>
                  </a:lnTo>
                  <a:close/>
                  <a:moveTo>
                    <a:pt x="113411" y="572897"/>
                  </a:moveTo>
                  <a:lnTo>
                    <a:pt x="456567" y="229743"/>
                  </a:lnTo>
                  <a:lnTo>
                    <a:pt x="456567" y="171577"/>
                  </a:lnTo>
                  <a:lnTo>
                    <a:pt x="171578" y="573024"/>
                  </a:lnTo>
                  <a:close/>
                  <a:moveTo>
                    <a:pt x="0" y="573024"/>
                  </a:moveTo>
                  <a:lnTo>
                    <a:pt x="514733" y="58293"/>
                  </a:lnTo>
                  <a:lnTo>
                    <a:pt x="514733" y="0"/>
                  </a:lnTo>
                  <a:lnTo>
                    <a:pt x="0" y="5730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63627"/>
              <a:ext cx="686310" cy="686308"/>
            </a:xfrm>
            <a:custGeom>
              <a:avLst/>
              <a:gdLst/>
              <a:ahLst/>
              <a:cxnLst/>
              <a:rect r="r" b="b" t="t" l="l"/>
              <a:pathLst>
                <a:path h="686308" w="686310">
                  <a:moveTo>
                    <a:pt x="0" y="686308"/>
                  </a:moveTo>
                  <a:lnTo>
                    <a:pt x="686311" y="686308"/>
                  </a:lnTo>
                  <a:lnTo>
                    <a:pt x="6863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406781"/>
              <a:ext cx="343155" cy="343154"/>
            </a:xfrm>
            <a:custGeom>
              <a:avLst/>
              <a:gdLst/>
              <a:ahLst/>
              <a:cxnLst/>
              <a:rect r="r" b="b" t="t" l="l"/>
              <a:pathLst>
                <a:path h="343154" w="343155">
                  <a:moveTo>
                    <a:pt x="343155" y="343154"/>
                  </a:moveTo>
                  <a:cubicBezTo>
                    <a:pt x="153671" y="343154"/>
                    <a:pt x="0" y="189484"/>
                    <a:pt x="0" y="0"/>
                  </a:cubicBezTo>
                  <a:cubicBezTo>
                    <a:pt x="189485" y="0"/>
                    <a:pt x="343155" y="153670"/>
                    <a:pt x="343155" y="343154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06655" y="406781"/>
              <a:ext cx="343155" cy="343154"/>
            </a:xfrm>
            <a:custGeom>
              <a:avLst/>
              <a:gdLst/>
              <a:ahLst/>
              <a:cxnLst/>
              <a:rect r="r" b="b" t="t" l="l"/>
              <a:pathLst>
                <a:path h="343154" w="343155">
                  <a:moveTo>
                    <a:pt x="343156" y="0"/>
                  </a:moveTo>
                  <a:cubicBezTo>
                    <a:pt x="343156" y="189484"/>
                    <a:pt x="189485" y="343154"/>
                    <a:pt x="0" y="343154"/>
                  </a:cubicBezTo>
                  <a:cubicBezTo>
                    <a:pt x="0" y="153670"/>
                    <a:pt x="153671" y="0"/>
                    <a:pt x="343156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627"/>
              <a:ext cx="343155" cy="343154"/>
            </a:xfrm>
            <a:custGeom>
              <a:avLst/>
              <a:gdLst/>
              <a:ahLst/>
              <a:cxnLst/>
              <a:rect r="r" b="b" t="t" l="l"/>
              <a:pathLst>
                <a:path h="343154" w="343155">
                  <a:moveTo>
                    <a:pt x="343155" y="343154"/>
                  </a:moveTo>
                  <a:cubicBezTo>
                    <a:pt x="153671" y="343154"/>
                    <a:pt x="0" y="189484"/>
                    <a:pt x="0" y="0"/>
                  </a:cubicBezTo>
                  <a:cubicBezTo>
                    <a:pt x="189485" y="0"/>
                    <a:pt x="343155" y="153670"/>
                    <a:pt x="343155" y="343154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406655" y="63627"/>
              <a:ext cx="343155" cy="343154"/>
            </a:xfrm>
            <a:custGeom>
              <a:avLst/>
              <a:gdLst/>
              <a:ahLst/>
              <a:cxnLst/>
              <a:rect r="r" b="b" t="t" l="l"/>
              <a:pathLst>
                <a:path h="343154" w="343155">
                  <a:moveTo>
                    <a:pt x="343156" y="0"/>
                  </a:moveTo>
                  <a:cubicBezTo>
                    <a:pt x="343156" y="189484"/>
                    <a:pt x="189485" y="343154"/>
                    <a:pt x="0" y="343154"/>
                  </a:cubicBezTo>
                  <a:cubicBezTo>
                    <a:pt x="0" y="153670"/>
                    <a:pt x="153671" y="0"/>
                    <a:pt x="343156" y="0"/>
                  </a:cubicBezTo>
                </a:path>
              </a:pathLst>
            </a:custGeom>
            <a:solidFill>
              <a:srgbClr val="D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994498" y="1572270"/>
            <a:ext cx="45187" cy="181318"/>
            <a:chOff x="0" y="0"/>
            <a:chExt cx="45187" cy="18131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039685" y="2248624"/>
            <a:ext cx="45187" cy="181318"/>
            <a:chOff x="0" y="0"/>
            <a:chExt cx="45187" cy="18131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737502" y="1565138"/>
            <a:ext cx="6463008" cy="966264"/>
            <a:chOff x="0" y="0"/>
            <a:chExt cx="6463005" cy="9662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0" y="550672"/>
              <a:ext cx="3772789" cy="161925"/>
            </a:xfrm>
            <a:custGeom>
              <a:avLst/>
              <a:gdLst/>
              <a:ahLst/>
              <a:cxnLst/>
              <a:rect r="r" b="b" t="t" l="l"/>
              <a:pathLst>
                <a:path h="161925" w="3772789">
                  <a:moveTo>
                    <a:pt x="0" y="161925"/>
                  </a:moveTo>
                  <a:lnTo>
                    <a:pt x="3772789" y="161925"/>
                  </a:lnTo>
                  <a:lnTo>
                    <a:pt x="3772789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83" t="-819427" r="-69622" b="-636007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3500" y="740791"/>
              <a:ext cx="6336030" cy="161925"/>
            </a:xfrm>
            <a:custGeom>
              <a:avLst/>
              <a:gdLst/>
              <a:ahLst/>
              <a:cxnLst/>
              <a:rect r="r" b="b" t="t" l="l"/>
              <a:pathLst>
                <a:path h="161925" w="6336030">
                  <a:moveTo>
                    <a:pt x="0" y="161925"/>
                  </a:moveTo>
                  <a:lnTo>
                    <a:pt x="6336030" y="161925"/>
                  </a:lnTo>
                  <a:lnTo>
                    <a:pt x="633603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02" t="-936839" r="-1001" b="-518596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3500" y="63500"/>
              <a:ext cx="2831973" cy="161925"/>
            </a:xfrm>
            <a:custGeom>
              <a:avLst/>
              <a:gdLst/>
              <a:ahLst/>
              <a:cxnLst/>
              <a:rect r="r" b="b" t="t" l="l"/>
              <a:pathLst>
                <a:path h="161925" w="2831973">
                  <a:moveTo>
                    <a:pt x="0" y="161925"/>
                  </a:moveTo>
                  <a:lnTo>
                    <a:pt x="2831973" y="161925"/>
                  </a:lnTo>
                  <a:lnTo>
                    <a:pt x="28319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3500" y="342519"/>
              <a:ext cx="1306068" cy="161925"/>
            </a:xfrm>
            <a:custGeom>
              <a:avLst/>
              <a:gdLst/>
              <a:ahLst/>
              <a:cxnLst/>
              <a:rect r="r" b="b" t="t" l="l"/>
              <a:pathLst>
                <a:path h="161925" w="1306068">
                  <a:moveTo>
                    <a:pt x="0" y="161925"/>
                  </a:moveTo>
                  <a:lnTo>
                    <a:pt x="1306068" y="161925"/>
                  </a:lnTo>
                  <a:lnTo>
                    <a:pt x="13060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-63503" y="-63503"/>
            <a:ext cx="10819000" cy="2241594"/>
            <a:chOff x="0" y="0"/>
            <a:chExt cx="10819003" cy="2241601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9691751" y="1114299"/>
              <a:ext cx="1063752" cy="1063753"/>
            </a:xfrm>
            <a:custGeom>
              <a:avLst/>
              <a:gdLst/>
              <a:ahLst/>
              <a:cxnLst/>
              <a:rect r="r" b="b" t="t" l="l"/>
              <a:pathLst>
                <a:path h="1063753" w="1063752">
                  <a:moveTo>
                    <a:pt x="0" y="1063753"/>
                  </a:moveTo>
                  <a:lnTo>
                    <a:pt x="1063752" y="1063753"/>
                  </a:lnTo>
                  <a:lnTo>
                    <a:pt x="10637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9691751" y="1114426"/>
              <a:ext cx="531876" cy="531877"/>
            </a:xfrm>
            <a:custGeom>
              <a:avLst/>
              <a:gdLst/>
              <a:ahLst/>
              <a:cxnLst/>
              <a:rect r="r" b="b" t="t" l="l"/>
              <a:pathLst>
                <a:path h="531877" w="531876">
                  <a:moveTo>
                    <a:pt x="531876" y="0"/>
                  </a:moveTo>
                  <a:lnTo>
                    <a:pt x="0" y="0"/>
                  </a:lnTo>
                  <a:lnTo>
                    <a:pt x="0" y="531877"/>
                  </a:lnTo>
                  <a:lnTo>
                    <a:pt x="531876" y="531877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0223627" y="1646176"/>
              <a:ext cx="531876" cy="531877"/>
            </a:xfrm>
            <a:custGeom>
              <a:avLst/>
              <a:gdLst/>
              <a:ahLst/>
              <a:cxnLst/>
              <a:rect r="r" b="b" t="t" l="l"/>
              <a:pathLst>
                <a:path h="531877" w="531876">
                  <a:moveTo>
                    <a:pt x="0" y="531876"/>
                  </a:moveTo>
                  <a:lnTo>
                    <a:pt x="531876" y="531876"/>
                  </a:lnTo>
                  <a:lnTo>
                    <a:pt x="53187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0223627" y="1646176"/>
              <a:ext cx="531876" cy="531877"/>
            </a:xfrm>
            <a:custGeom>
              <a:avLst/>
              <a:gdLst/>
              <a:ahLst/>
              <a:cxnLst/>
              <a:rect r="r" b="b" t="t" l="l"/>
              <a:pathLst>
                <a:path h="531877" w="531876">
                  <a:moveTo>
                    <a:pt x="0" y="531876"/>
                  </a:moveTo>
                  <a:lnTo>
                    <a:pt x="531876" y="531876"/>
                  </a:lnTo>
                  <a:lnTo>
                    <a:pt x="531876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9691751" y="1646303"/>
              <a:ext cx="531876" cy="531877"/>
            </a:xfrm>
            <a:custGeom>
              <a:avLst/>
              <a:gdLst/>
              <a:ahLst/>
              <a:cxnLst/>
              <a:rect r="r" b="b" t="t" l="l"/>
              <a:pathLst>
                <a:path h="531877" w="531876">
                  <a:moveTo>
                    <a:pt x="531749" y="531749"/>
                  </a:moveTo>
                  <a:lnTo>
                    <a:pt x="531749" y="0"/>
                  </a:lnTo>
                  <a:lnTo>
                    <a:pt x="0" y="0"/>
                  </a:lnTo>
                  <a:cubicBezTo>
                    <a:pt x="0" y="293751"/>
                    <a:pt x="238125" y="531876"/>
                    <a:pt x="531876" y="531876"/>
                  </a:cubicBezTo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10356597" y="1247395"/>
              <a:ext cx="265937" cy="265938"/>
            </a:xfrm>
            <a:custGeom>
              <a:avLst/>
              <a:gdLst/>
              <a:ahLst/>
              <a:cxnLst/>
              <a:rect r="r" b="b" t="t" l="l"/>
              <a:pathLst>
                <a:path h="265938" w="265937">
                  <a:moveTo>
                    <a:pt x="132968" y="265939"/>
                  </a:moveTo>
                  <a:cubicBezTo>
                    <a:pt x="206375" y="265939"/>
                    <a:pt x="265937" y="206376"/>
                    <a:pt x="265937" y="132969"/>
                  </a:cubicBezTo>
                  <a:cubicBezTo>
                    <a:pt x="265937" y="59563"/>
                    <a:pt x="206375" y="0"/>
                    <a:pt x="132968" y="0"/>
                  </a:cubicBezTo>
                  <a:cubicBezTo>
                    <a:pt x="59562" y="0"/>
                    <a:pt x="0" y="59563"/>
                    <a:pt x="0" y="132969"/>
                  </a:cubicBezTo>
                  <a:cubicBezTo>
                    <a:pt x="0" y="206376"/>
                    <a:pt x="59562" y="265939"/>
                    <a:pt x="132968" y="265939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9691751" y="63500"/>
              <a:ext cx="1063752" cy="1050799"/>
            </a:xfrm>
            <a:custGeom>
              <a:avLst/>
              <a:gdLst/>
              <a:ahLst/>
              <a:cxnLst/>
              <a:rect r="r" b="b" t="t" l="l"/>
              <a:pathLst>
                <a:path h="1050799" w="1063752">
                  <a:moveTo>
                    <a:pt x="0" y="1050799"/>
                  </a:moveTo>
                  <a:lnTo>
                    <a:pt x="1063752" y="1050799"/>
                  </a:lnTo>
                  <a:lnTo>
                    <a:pt x="10637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9691751" y="582550"/>
              <a:ext cx="531876" cy="531877"/>
            </a:xfrm>
            <a:custGeom>
              <a:avLst/>
              <a:gdLst/>
              <a:ahLst/>
              <a:cxnLst/>
              <a:rect r="r" b="b" t="t" l="l"/>
              <a:pathLst>
                <a:path h="531877" w="531876">
                  <a:moveTo>
                    <a:pt x="0" y="0"/>
                  </a:moveTo>
                  <a:cubicBezTo>
                    <a:pt x="0" y="293751"/>
                    <a:pt x="238125" y="531876"/>
                    <a:pt x="531876" y="531876"/>
                  </a:cubicBezTo>
                  <a:cubicBezTo>
                    <a:pt x="531876" y="238125"/>
                    <a:pt x="293751" y="0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9691751" y="63500"/>
              <a:ext cx="531749" cy="519050"/>
            </a:xfrm>
            <a:custGeom>
              <a:avLst/>
              <a:gdLst/>
              <a:ahLst/>
              <a:cxnLst/>
              <a:rect r="r" b="b" t="t" l="l"/>
              <a:pathLst>
                <a:path h="519050" w="531749">
                  <a:moveTo>
                    <a:pt x="415036" y="0"/>
                  </a:moveTo>
                  <a:cubicBezTo>
                    <a:pt x="177546" y="53213"/>
                    <a:pt x="0" y="265430"/>
                    <a:pt x="0" y="519050"/>
                  </a:cubicBezTo>
                  <a:cubicBezTo>
                    <a:pt x="289433" y="519050"/>
                    <a:pt x="524891" y="287909"/>
                    <a:pt x="531749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10223627" y="582550"/>
              <a:ext cx="531876" cy="531877"/>
            </a:xfrm>
            <a:custGeom>
              <a:avLst/>
              <a:gdLst/>
              <a:ahLst/>
              <a:cxnLst/>
              <a:rect r="r" b="b" t="t" l="l"/>
              <a:pathLst>
                <a:path h="531877" w="531876">
                  <a:moveTo>
                    <a:pt x="0" y="0"/>
                  </a:moveTo>
                  <a:cubicBezTo>
                    <a:pt x="0" y="293751"/>
                    <a:pt x="238125" y="531876"/>
                    <a:pt x="531876" y="531876"/>
                  </a:cubicBezTo>
                  <a:cubicBezTo>
                    <a:pt x="531876" y="238125"/>
                    <a:pt x="293751" y="0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10223627" y="63500"/>
              <a:ext cx="531749" cy="519050"/>
            </a:xfrm>
            <a:custGeom>
              <a:avLst/>
              <a:gdLst/>
              <a:ahLst/>
              <a:cxnLst/>
              <a:rect r="r" b="b" t="t" l="l"/>
              <a:pathLst>
                <a:path h="519050" w="531749">
                  <a:moveTo>
                    <a:pt x="415036" y="0"/>
                  </a:moveTo>
                  <a:cubicBezTo>
                    <a:pt x="177546" y="53213"/>
                    <a:pt x="0" y="265430"/>
                    <a:pt x="0" y="519050"/>
                  </a:cubicBezTo>
                  <a:cubicBezTo>
                    <a:pt x="289433" y="519050"/>
                    <a:pt x="524891" y="287909"/>
                    <a:pt x="531749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7835519" y="63500"/>
              <a:ext cx="792480" cy="779654"/>
            </a:xfrm>
            <a:custGeom>
              <a:avLst/>
              <a:gdLst/>
              <a:ahLst/>
              <a:cxnLst/>
              <a:rect r="r" b="b" t="t" l="l"/>
              <a:pathLst>
                <a:path h="779654" w="792480">
                  <a:moveTo>
                    <a:pt x="0" y="779654"/>
                  </a:moveTo>
                  <a:lnTo>
                    <a:pt x="792480" y="779654"/>
                  </a:lnTo>
                  <a:lnTo>
                    <a:pt x="7924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7835519" y="63500"/>
              <a:ext cx="792480" cy="779654"/>
            </a:xfrm>
            <a:custGeom>
              <a:avLst/>
              <a:gdLst/>
              <a:ahLst/>
              <a:cxnLst/>
              <a:rect r="r" b="b" t="t" l="l"/>
              <a:pathLst>
                <a:path h="779654" w="792480">
                  <a:moveTo>
                    <a:pt x="766699" y="0"/>
                  </a:moveTo>
                  <a:lnTo>
                    <a:pt x="0" y="383413"/>
                  </a:lnTo>
                  <a:lnTo>
                    <a:pt x="792480" y="779654"/>
                  </a:lnTo>
                  <a:lnTo>
                    <a:pt x="79248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8231759" y="248793"/>
              <a:ext cx="396240" cy="396240"/>
            </a:xfrm>
            <a:custGeom>
              <a:avLst/>
              <a:gdLst/>
              <a:ahLst/>
              <a:cxnLst/>
              <a:rect r="r" b="b" t="t" l="l"/>
              <a:pathLst>
                <a:path h="396240" w="396240">
                  <a:moveTo>
                    <a:pt x="396240" y="396241"/>
                  </a:moveTo>
                  <a:lnTo>
                    <a:pt x="396240" y="0"/>
                  </a:lnTo>
                  <a:lnTo>
                    <a:pt x="0" y="198121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8627745" y="63500"/>
              <a:ext cx="1063752" cy="1050799"/>
            </a:xfrm>
            <a:custGeom>
              <a:avLst/>
              <a:gdLst/>
              <a:ahLst/>
              <a:cxnLst/>
              <a:rect r="r" b="b" t="t" l="l"/>
              <a:pathLst>
                <a:path h="1050799" w="1063752">
                  <a:moveTo>
                    <a:pt x="0" y="1050799"/>
                  </a:moveTo>
                  <a:lnTo>
                    <a:pt x="1063752" y="1050799"/>
                  </a:lnTo>
                  <a:lnTo>
                    <a:pt x="10637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8627745" y="63500"/>
              <a:ext cx="1063752" cy="1050926"/>
            </a:xfrm>
            <a:custGeom>
              <a:avLst/>
              <a:gdLst/>
              <a:ahLst/>
              <a:cxnLst/>
              <a:rect r="r" b="b" t="t" l="l"/>
              <a:pathLst>
                <a:path h="1050926" w="1063752">
                  <a:moveTo>
                    <a:pt x="898652" y="0"/>
                  </a:moveTo>
                  <a:cubicBezTo>
                    <a:pt x="389636" y="79375"/>
                    <a:pt x="0" y="519685"/>
                    <a:pt x="0" y="1050926"/>
                  </a:cubicBezTo>
                  <a:lnTo>
                    <a:pt x="1063752" y="1050926"/>
                  </a:lnTo>
                  <a:lnTo>
                    <a:pt x="1063752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8890127" y="313055"/>
              <a:ext cx="801370" cy="801371"/>
            </a:xfrm>
            <a:custGeom>
              <a:avLst/>
              <a:gdLst/>
              <a:ahLst/>
              <a:cxnLst/>
              <a:rect r="r" b="b" t="t" l="l"/>
              <a:pathLst>
                <a:path h="801371" w="801370">
                  <a:moveTo>
                    <a:pt x="801370" y="801371"/>
                  </a:moveTo>
                  <a:lnTo>
                    <a:pt x="801370" y="0"/>
                  </a:lnTo>
                  <a:cubicBezTo>
                    <a:pt x="358775" y="0"/>
                    <a:pt x="0" y="358776"/>
                    <a:pt x="0" y="801371"/>
                  </a:cubicBez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9159621" y="582550"/>
              <a:ext cx="531876" cy="531877"/>
            </a:xfrm>
            <a:custGeom>
              <a:avLst/>
              <a:gdLst/>
              <a:ahLst/>
              <a:cxnLst/>
              <a:rect r="r" b="b" t="t" l="l"/>
              <a:pathLst>
                <a:path h="531877" w="531876">
                  <a:moveTo>
                    <a:pt x="531876" y="531876"/>
                  </a:moveTo>
                  <a:lnTo>
                    <a:pt x="531876" y="0"/>
                  </a:lnTo>
                  <a:cubicBezTo>
                    <a:pt x="238125" y="0"/>
                    <a:pt x="0" y="238125"/>
                    <a:pt x="0" y="531876"/>
                  </a:cubicBez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10692003" y="5876401"/>
            <a:ext cx="4" cy="176146"/>
            <a:chOff x="0" y="0"/>
            <a:chExt cx="4" cy="176149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DFFFFF"/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511082" y="1512000"/>
            <a:ext cx="8876959" cy="1200453"/>
            <a:chOff x="0" y="0"/>
            <a:chExt cx="3181302" cy="430215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3181302" cy="430215"/>
            </a:xfrm>
            <a:custGeom>
              <a:avLst/>
              <a:gdLst/>
              <a:ahLst/>
              <a:cxnLst/>
              <a:rect r="r" b="b" t="t" l="l"/>
              <a:pathLst>
                <a:path h="430215" w="3181302">
                  <a:moveTo>
                    <a:pt x="0" y="0"/>
                  </a:moveTo>
                  <a:lnTo>
                    <a:pt x="3181302" y="0"/>
                  </a:lnTo>
                  <a:lnTo>
                    <a:pt x="3181302" y="430215"/>
                  </a:lnTo>
                  <a:lnTo>
                    <a:pt x="0" y="43021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19050"/>
              <a:ext cx="3181302" cy="4492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9"/>
                </a:lnSpc>
              </a:pPr>
            </a:p>
          </p:txBody>
        </p:sp>
      </p:grpSp>
      <p:sp>
        <p:nvSpPr>
          <p:cNvPr name="Freeform 53" id="53"/>
          <p:cNvSpPr/>
          <p:nvPr/>
        </p:nvSpPr>
        <p:spPr>
          <a:xfrm flipH="false" flipV="false" rot="0">
            <a:off x="1668523" y="2690063"/>
            <a:ext cx="7928259" cy="3792229"/>
          </a:xfrm>
          <a:custGeom>
            <a:avLst/>
            <a:gdLst/>
            <a:ahLst/>
            <a:cxnLst/>
            <a:rect r="r" b="b" t="t" l="l"/>
            <a:pathLst>
              <a:path h="3792229" w="7928259">
                <a:moveTo>
                  <a:pt x="0" y="0"/>
                </a:moveTo>
                <a:lnTo>
                  <a:pt x="7928259" y="0"/>
                </a:lnTo>
                <a:lnTo>
                  <a:pt x="7928259" y="3792229"/>
                </a:lnTo>
                <a:lnTo>
                  <a:pt x="0" y="37922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4" id="54"/>
          <p:cNvSpPr txBox="true"/>
          <p:nvPr/>
        </p:nvSpPr>
        <p:spPr>
          <a:xfrm rot="0">
            <a:off x="9651406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39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7200509" y="1617697"/>
            <a:ext cx="1781026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Portal da Transparência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7600816" y="2139991"/>
            <a:ext cx="730597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Ouvidoria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5632652" y="1646272"/>
            <a:ext cx="2916831" cy="192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CFMV responsável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801005" y="1986956"/>
            <a:ext cx="2916831" cy="763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Por meio do nosso site expomos dados em geral sobre nossa atuação, compras, contratações, etc.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59" id="59"/>
          <p:cNvSpPr txBox="true"/>
          <p:nvPr/>
        </p:nvSpPr>
        <p:spPr>
          <a:xfrm rot="0">
            <a:off x="6120147" y="2159041"/>
            <a:ext cx="1261318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CFMV responsável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801005" y="837867"/>
            <a:ext cx="1735036" cy="56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ACESSO À INFORMAÇÃO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CAP. 5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5812898"/>
            <a:ext cx="1573311" cy="850411"/>
            <a:chOff x="0" y="0"/>
            <a:chExt cx="1573314" cy="8504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723138" cy="723135"/>
            </a:xfrm>
            <a:custGeom>
              <a:avLst/>
              <a:gdLst/>
              <a:ahLst/>
              <a:cxnLst/>
              <a:rect r="r" b="b" t="t" l="l"/>
              <a:pathLst>
                <a:path h="723135" w="723138">
                  <a:moveTo>
                    <a:pt x="0" y="723134"/>
                  </a:moveTo>
                  <a:lnTo>
                    <a:pt x="723138" y="723134"/>
                  </a:lnTo>
                  <a:lnTo>
                    <a:pt x="723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63500"/>
              <a:ext cx="723138" cy="723008"/>
            </a:xfrm>
            <a:custGeom>
              <a:avLst/>
              <a:gdLst/>
              <a:ahLst/>
              <a:cxnLst/>
              <a:rect r="r" b="b" t="t" l="l"/>
              <a:pathLst>
                <a:path h="723008" w="723138">
                  <a:moveTo>
                    <a:pt x="0" y="0"/>
                  </a:moveTo>
                  <a:lnTo>
                    <a:pt x="723138" y="723007"/>
                  </a:lnTo>
                  <a:lnTo>
                    <a:pt x="723138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500" y="63500"/>
              <a:ext cx="723138" cy="361567"/>
            </a:xfrm>
            <a:custGeom>
              <a:avLst/>
              <a:gdLst/>
              <a:ahLst/>
              <a:cxnLst/>
              <a:rect r="r" b="b" t="t" l="l"/>
              <a:pathLst>
                <a:path h="361567" w="723138">
                  <a:moveTo>
                    <a:pt x="0" y="0"/>
                  </a:moveTo>
                  <a:lnTo>
                    <a:pt x="361569" y="361567"/>
                  </a:lnTo>
                  <a:lnTo>
                    <a:pt x="723138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352298" cy="176148"/>
            </a:xfrm>
            <a:custGeom>
              <a:avLst/>
              <a:gdLst/>
              <a:ahLst/>
              <a:cxnLst/>
              <a:rect r="r" b="b" t="t" l="l"/>
              <a:pathLst>
                <a:path h="176148" w="352298">
                  <a:moveTo>
                    <a:pt x="0" y="0"/>
                  </a:moveTo>
                  <a:lnTo>
                    <a:pt x="176149" y="176148"/>
                  </a:lnTo>
                  <a:lnTo>
                    <a:pt x="352298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77189" y="63881"/>
              <a:ext cx="632587" cy="723008"/>
            </a:xfrm>
            <a:custGeom>
              <a:avLst/>
              <a:gdLst/>
              <a:ahLst/>
              <a:cxnLst/>
              <a:rect r="r" b="b" t="t" l="l"/>
              <a:pathLst>
                <a:path h="723008" w="632587">
                  <a:moveTo>
                    <a:pt x="632587" y="0"/>
                  </a:moveTo>
                  <a:lnTo>
                    <a:pt x="542163" y="0"/>
                  </a:lnTo>
                  <a:lnTo>
                    <a:pt x="542163" y="723007"/>
                  </a:lnTo>
                  <a:lnTo>
                    <a:pt x="632587" y="723007"/>
                  </a:lnTo>
                  <a:close/>
                  <a:moveTo>
                    <a:pt x="451866" y="723007"/>
                  </a:moveTo>
                  <a:lnTo>
                    <a:pt x="361442" y="723007"/>
                  </a:lnTo>
                  <a:lnTo>
                    <a:pt x="451866" y="723007"/>
                  </a:lnTo>
                  <a:close/>
                  <a:moveTo>
                    <a:pt x="0" y="723007"/>
                  </a:moveTo>
                  <a:lnTo>
                    <a:pt x="90424" y="723007"/>
                  </a:lnTo>
                  <a:lnTo>
                    <a:pt x="90424" y="0"/>
                  </a:lnTo>
                  <a:lnTo>
                    <a:pt x="0" y="0"/>
                  </a:lnTo>
                  <a:close/>
                  <a:moveTo>
                    <a:pt x="271145" y="0"/>
                  </a:moveTo>
                  <a:lnTo>
                    <a:pt x="180721" y="0"/>
                  </a:lnTo>
                  <a:lnTo>
                    <a:pt x="180721" y="723007"/>
                  </a:lnTo>
                  <a:lnTo>
                    <a:pt x="271145" y="723007"/>
                  </a:lnTo>
                  <a:close/>
                </a:path>
              </a:pathLst>
            </a:custGeom>
            <a:solidFill>
              <a:srgbClr val="014B59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-63503" y="-63484"/>
            <a:ext cx="10819000" cy="2053838"/>
          </a:xfrm>
          <a:custGeom>
            <a:avLst/>
            <a:gdLst/>
            <a:ahLst/>
            <a:cxnLst/>
            <a:rect r="r" b="b" t="t" l="l"/>
            <a:pathLst>
              <a:path h="2053838" w="10819000">
                <a:moveTo>
                  <a:pt x="0" y="0"/>
                </a:moveTo>
                <a:lnTo>
                  <a:pt x="10819000" y="0"/>
                </a:lnTo>
                <a:lnTo>
                  <a:pt x="10819000" y="2053838"/>
                </a:lnTo>
                <a:lnTo>
                  <a:pt x="0" y="205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3969006" y="934091"/>
            <a:ext cx="5869977" cy="1056263"/>
            <a:chOff x="0" y="0"/>
            <a:chExt cx="2103667" cy="37854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103667" cy="378541"/>
            </a:xfrm>
            <a:custGeom>
              <a:avLst/>
              <a:gdLst/>
              <a:ahLst/>
              <a:cxnLst/>
              <a:rect r="r" b="b" t="t" l="l"/>
              <a:pathLst>
                <a:path h="378541" w="2103667">
                  <a:moveTo>
                    <a:pt x="0" y="0"/>
                  </a:moveTo>
                  <a:lnTo>
                    <a:pt x="2103667" y="0"/>
                  </a:lnTo>
                  <a:lnTo>
                    <a:pt x="2103667" y="378541"/>
                  </a:lnTo>
                  <a:lnTo>
                    <a:pt x="0" y="3785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9525"/>
              <a:ext cx="2103667" cy="388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740353" y="1193243"/>
            <a:ext cx="7572081" cy="5196341"/>
          </a:xfrm>
          <a:custGeom>
            <a:avLst/>
            <a:gdLst/>
            <a:ahLst/>
            <a:cxnLst/>
            <a:rect r="r" b="b" t="t" l="l"/>
            <a:pathLst>
              <a:path h="5196341" w="7572081">
                <a:moveTo>
                  <a:pt x="0" y="0"/>
                </a:moveTo>
                <a:lnTo>
                  <a:pt x="7572082" y="0"/>
                </a:lnTo>
                <a:lnTo>
                  <a:pt x="7572082" y="5196340"/>
                </a:lnTo>
                <a:lnTo>
                  <a:pt x="0" y="519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9646091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40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27860" y="473081"/>
            <a:ext cx="1743968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b="true" sz="12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Estatísticas da Ouvidoria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CAP. 5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6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63503" y="-63484"/>
            <a:ext cx="10819000" cy="1125522"/>
            <a:chOff x="0" y="0"/>
            <a:chExt cx="10819003" cy="112552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999472" y="306070"/>
              <a:ext cx="756031" cy="755904"/>
            </a:xfrm>
            <a:custGeom>
              <a:avLst/>
              <a:gdLst/>
              <a:ahLst/>
              <a:cxnLst/>
              <a:rect r="r" b="b" t="t" l="l"/>
              <a:pathLst>
                <a:path h="755904" w="756031">
                  <a:moveTo>
                    <a:pt x="0" y="755904"/>
                  </a:moveTo>
                  <a:lnTo>
                    <a:pt x="756031" y="755904"/>
                  </a:lnTo>
                  <a:lnTo>
                    <a:pt x="756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377551" y="306070"/>
              <a:ext cx="377952" cy="377952"/>
            </a:xfrm>
            <a:custGeom>
              <a:avLst/>
              <a:gdLst/>
              <a:ahLst/>
              <a:cxnLst/>
              <a:rect r="r" b="b" t="t" l="l"/>
              <a:pathLst>
                <a:path h="377952" w="377952">
                  <a:moveTo>
                    <a:pt x="0" y="0"/>
                  </a:moveTo>
                  <a:cubicBezTo>
                    <a:pt x="208788" y="0"/>
                    <a:pt x="377952" y="169291"/>
                    <a:pt x="377952" y="377952"/>
                  </a:cubicBezTo>
                  <a:cubicBezTo>
                    <a:pt x="169164" y="377952"/>
                    <a:pt x="0" y="208661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999472" y="306070"/>
              <a:ext cx="377952" cy="377952"/>
            </a:xfrm>
            <a:custGeom>
              <a:avLst/>
              <a:gdLst/>
              <a:ahLst/>
              <a:cxnLst/>
              <a:rect r="r" b="b" t="t" l="l"/>
              <a:pathLst>
                <a:path h="377952" w="377952">
                  <a:moveTo>
                    <a:pt x="0" y="377952"/>
                  </a:moveTo>
                  <a:cubicBezTo>
                    <a:pt x="0" y="169164"/>
                    <a:pt x="169291" y="0"/>
                    <a:pt x="377952" y="0"/>
                  </a:cubicBezTo>
                  <a:cubicBezTo>
                    <a:pt x="377952" y="208788"/>
                    <a:pt x="208661" y="377952"/>
                    <a:pt x="0" y="377952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377551" y="684022"/>
              <a:ext cx="377952" cy="377952"/>
            </a:xfrm>
            <a:custGeom>
              <a:avLst/>
              <a:gdLst/>
              <a:ahLst/>
              <a:cxnLst/>
              <a:rect r="r" b="b" t="t" l="l"/>
              <a:pathLst>
                <a:path h="377952" w="377952">
                  <a:moveTo>
                    <a:pt x="0" y="0"/>
                  </a:moveTo>
                  <a:cubicBezTo>
                    <a:pt x="208788" y="0"/>
                    <a:pt x="377952" y="169291"/>
                    <a:pt x="377952" y="377952"/>
                  </a:cubicBezTo>
                  <a:cubicBezTo>
                    <a:pt x="169164" y="377952"/>
                    <a:pt x="0" y="208661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999472" y="684022"/>
              <a:ext cx="377952" cy="377952"/>
            </a:xfrm>
            <a:custGeom>
              <a:avLst/>
              <a:gdLst/>
              <a:ahLst/>
              <a:cxnLst/>
              <a:rect r="r" b="b" t="t" l="l"/>
              <a:pathLst>
                <a:path h="377952" w="377952">
                  <a:moveTo>
                    <a:pt x="0" y="377952"/>
                  </a:moveTo>
                  <a:cubicBezTo>
                    <a:pt x="0" y="169164"/>
                    <a:pt x="169291" y="0"/>
                    <a:pt x="377952" y="0"/>
                  </a:cubicBezTo>
                  <a:cubicBezTo>
                    <a:pt x="377952" y="208788"/>
                    <a:pt x="208661" y="377952"/>
                    <a:pt x="0" y="377952"/>
                  </a:cubicBezTo>
                </a:path>
              </a:pathLst>
            </a:custGeom>
            <a:solidFill>
              <a:srgbClr val="DFFFFF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567221" y="756000"/>
            <a:ext cx="7557558" cy="5724850"/>
          </a:xfrm>
          <a:custGeom>
            <a:avLst/>
            <a:gdLst/>
            <a:ahLst/>
            <a:cxnLst/>
            <a:rect r="r" b="b" t="t" l="l"/>
            <a:pathLst>
              <a:path h="5724850" w="7557558">
                <a:moveTo>
                  <a:pt x="0" y="0"/>
                </a:moveTo>
                <a:lnTo>
                  <a:pt x="7557558" y="0"/>
                </a:lnTo>
                <a:lnTo>
                  <a:pt x="7557558" y="5724850"/>
                </a:lnTo>
                <a:lnTo>
                  <a:pt x="0" y="57248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9639938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95918" y="2508971"/>
            <a:ext cx="52988" cy="189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41"/>
              </a:lnSpc>
            </a:pPr>
            <a:r>
              <a:rPr lang="en-US" sz="74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8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03231" y="2717473"/>
            <a:ext cx="53740" cy="189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41"/>
              </a:lnSpc>
            </a:pPr>
            <a:r>
              <a:rPr lang="en-US" sz="74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7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207733" y="2935519"/>
            <a:ext cx="59217" cy="170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92"/>
              </a:lnSpc>
            </a:pPr>
            <a:r>
              <a:rPr lang="en-US" sz="74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6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949892" y="1716053"/>
            <a:ext cx="102108" cy="180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76"/>
              </a:lnSpc>
            </a:pPr>
            <a:r>
              <a:rPr lang="en-US" sz="74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15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72921" y="1913449"/>
            <a:ext cx="102013" cy="180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76"/>
              </a:lnSpc>
            </a:pPr>
            <a:r>
              <a:rPr lang="en-US" sz="74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14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01595" y="2115826"/>
            <a:ext cx="101156" cy="180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76"/>
              </a:lnSpc>
            </a:pPr>
            <a:r>
              <a:rPr lang="en-US" sz="74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619165" y="2318871"/>
            <a:ext cx="85801" cy="180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76"/>
              </a:lnSpc>
            </a:pPr>
            <a:r>
              <a:rPr lang="en-US" sz="74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933863" y="1560347"/>
            <a:ext cx="117462" cy="132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7"/>
              </a:lnSpc>
            </a:pPr>
            <a:r>
              <a:rPr lang="en-US" sz="74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26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263447" y="1362856"/>
            <a:ext cx="117662" cy="132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7"/>
              </a:lnSpc>
            </a:pPr>
            <a:r>
              <a:rPr lang="en-US" sz="74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30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147980" y="2825420"/>
            <a:ext cx="35014" cy="180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1"/>
              </a:lnSpc>
            </a:pPr>
            <a:r>
              <a:rPr lang="en-US" sz="1055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5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0"/>
            <a:ext cx="10692003" cy="242516"/>
            <a:chOff x="0" y="0"/>
            <a:chExt cx="10692003" cy="2425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63503" y="-63484"/>
            <a:ext cx="10819000" cy="983294"/>
            <a:chOff x="0" y="0"/>
            <a:chExt cx="10819003" cy="98329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148697" y="303784"/>
              <a:ext cx="606806" cy="615823"/>
            </a:xfrm>
            <a:custGeom>
              <a:avLst/>
              <a:gdLst/>
              <a:ahLst/>
              <a:cxnLst/>
              <a:rect r="r" b="b" t="t" l="l"/>
              <a:pathLst>
                <a:path h="615823" w="606806">
                  <a:moveTo>
                    <a:pt x="0" y="615822"/>
                  </a:moveTo>
                  <a:lnTo>
                    <a:pt x="606806" y="615822"/>
                  </a:lnTo>
                  <a:lnTo>
                    <a:pt x="6068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148697" y="312801"/>
              <a:ext cx="606806" cy="606806"/>
            </a:xfrm>
            <a:custGeom>
              <a:avLst/>
              <a:gdLst/>
              <a:ahLst/>
              <a:cxnLst/>
              <a:rect r="r" b="b" t="t" l="l"/>
              <a:pathLst>
                <a:path h="606806" w="606806">
                  <a:moveTo>
                    <a:pt x="0" y="606805"/>
                  </a:moveTo>
                  <a:lnTo>
                    <a:pt x="606806" y="606805"/>
                  </a:lnTo>
                  <a:lnTo>
                    <a:pt x="606806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0250424" y="115570"/>
              <a:ext cx="1216279" cy="804037"/>
            </a:xfrm>
            <a:custGeom>
              <a:avLst/>
              <a:gdLst/>
              <a:ahLst/>
              <a:cxnLst/>
              <a:rect r="r" b="b" t="t" l="l"/>
              <a:pathLst>
                <a:path h="804037" w="1216279">
                  <a:moveTo>
                    <a:pt x="0" y="804036"/>
                  </a:moveTo>
                  <a:lnTo>
                    <a:pt x="52197" y="804036"/>
                  </a:lnTo>
                  <a:lnTo>
                    <a:pt x="505079" y="351155"/>
                  </a:lnTo>
                  <a:lnTo>
                    <a:pt x="505079" y="298958"/>
                  </a:lnTo>
                  <a:close/>
                  <a:moveTo>
                    <a:pt x="659003" y="298958"/>
                  </a:moveTo>
                  <a:lnTo>
                    <a:pt x="711200" y="298958"/>
                  </a:lnTo>
                  <a:lnTo>
                    <a:pt x="1010158" y="0"/>
                  </a:lnTo>
                  <a:lnTo>
                    <a:pt x="1010158" y="452882"/>
                  </a:lnTo>
                  <a:close/>
                  <a:moveTo>
                    <a:pt x="1164082" y="452882"/>
                  </a:moveTo>
                  <a:lnTo>
                    <a:pt x="1216279" y="452882"/>
                  </a:lnTo>
                  <a:lnTo>
                    <a:pt x="505079" y="659130"/>
                  </a:lnTo>
                  <a:lnTo>
                    <a:pt x="505079" y="606806"/>
                  </a:lnTo>
                  <a:close/>
                  <a:moveTo>
                    <a:pt x="659003" y="606806"/>
                  </a:moveTo>
                  <a:lnTo>
                    <a:pt x="702311" y="606806"/>
                  </a:lnTo>
                  <a:lnTo>
                    <a:pt x="702311" y="7608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8917051" y="303911"/>
              <a:ext cx="615823" cy="615823"/>
            </a:xfrm>
            <a:custGeom>
              <a:avLst/>
              <a:gdLst/>
              <a:ahLst/>
              <a:cxnLst/>
              <a:rect r="r" b="b" t="t" l="l"/>
              <a:pathLst>
                <a:path h="615823" w="615823">
                  <a:moveTo>
                    <a:pt x="0" y="0"/>
                  </a:moveTo>
                  <a:lnTo>
                    <a:pt x="615823" y="0"/>
                  </a:lnTo>
                  <a:lnTo>
                    <a:pt x="615823" y="615822"/>
                  </a:lnTo>
                  <a:lnTo>
                    <a:pt x="0" y="6158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224899" y="611886"/>
              <a:ext cx="307848" cy="307975"/>
            </a:xfrm>
            <a:custGeom>
              <a:avLst/>
              <a:gdLst/>
              <a:ahLst/>
              <a:cxnLst/>
              <a:rect r="r" b="b" t="t" l="l"/>
              <a:pathLst>
                <a:path h="307975" w="307848">
                  <a:moveTo>
                    <a:pt x="0" y="0"/>
                  </a:moveTo>
                  <a:lnTo>
                    <a:pt x="307848" y="0"/>
                  </a:lnTo>
                  <a:lnTo>
                    <a:pt x="307848" y="307974"/>
                  </a:lnTo>
                  <a:lnTo>
                    <a:pt x="0" y="307974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917051" y="303911"/>
              <a:ext cx="307848" cy="307975"/>
            </a:xfrm>
            <a:custGeom>
              <a:avLst/>
              <a:gdLst/>
              <a:ahLst/>
              <a:cxnLst/>
              <a:rect r="r" b="b" t="t" l="l"/>
              <a:pathLst>
                <a:path h="307975" w="307848">
                  <a:moveTo>
                    <a:pt x="0" y="0"/>
                  </a:moveTo>
                  <a:lnTo>
                    <a:pt x="307848" y="0"/>
                  </a:lnTo>
                  <a:lnTo>
                    <a:pt x="307848" y="307975"/>
                  </a:lnTo>
                  <a:lnTo>
                    <a:pt x="0" y="307975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917051" y="303911"/>
              <a:ext cx="307848" cy="307975"/>
            </a:xfrm>
            <a:custGeom>
              <a:avLst/>
              <a:gdLst/>
              <a:ahLst/>
              <a:cxnLst/>
              <a:rect r="r" b="b" t="t" l="l"/>
              <a:pathLst>
                <a:path h="307975" w="307848">
                  <a:moveTo>
                    <a:pt x="0" y="0"/>
                  </a:moveTo>
                  <a:lnTo>
                    <a:pt x="307848" y="0"/>
                  </a:lnTo>
                  <a:lnTo>
                    <a:pt x="0" y="307975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8917051" y="611886"/>
              <a:ext cx="307848" cy="307848"/>
            </a:xfrm>
            <a:custGeom>
              <a:avLst/>
              <a:gdLst/>
              <a:ahLst/>
              <a:cxnLst/>
              <a:rect r="r" b="b" t="t" l="l"/>
              <a:pathLst>
                <a:path h="307848" w="307848">
                  <a:moveTo>
                    <a:pt x="0" y="0"/>
                  </a:moveTo>
                  <a:lnTo>
                    <a:pt x="307848" y="0"/>
                  </a:lnTo>
                  <a:lnTo>
                    <a:pt x="307848" y="307847"/>
                  </a:lnTo>
                  <a:cubicBezTo>
                    <a:pt x="137795" y="307847"/>
                    <a:pt x="0" y="170053"/>
                    <a:pt x="0" y="0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9301861" y="381000"/>
              <a:ext cx="153924" cy="153924"/>
            </a:xfrm>
            <a:custGeom>
              <a:avLst/>
              <a:gdLst/>
              <a:ahLst/>
              <a:cxnLst/>
              <a:rect r="r" b="b" t="t" l="l"/>
              <a:pathLst>
                <a:path h="153924" w="153924">
                  <a:moveTo>
                    <a:pt x="0" y="76962"/>
                  </a:moveTo>
                  <a:cubicBezTo>
                    <a:pt x="0" y="34417"/>
                    <a:pt x="34417" y="0"/>
                    <a:pt x="76962" y="0"/>
                  </a:cubicBezTo>
                  <a:cubicBezTo>
                    <a:pt x="119507" y="0"/>
                    <a:pt x="153924" y="34417"/>
                    <a:pt x="153924" y="76962"/>
                  </a:cubicBezTo>
                  <a:cubicBezTo>
                    <a:pt x="153924" y="119507"/>
                    <a:pt x="119507" y="153924"/>
                    <a:pt x="76962" y="153924"/>
                  </a:cubicBezTo>
                  <a:cubicBezTo>
                    <a:pt x="34417" y="153924"/>
                    <a:pt x="0" y="119507"/>
                    <a:pt x="0" y="76962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532874" y="303911"/>
              <a:ext cx="615823" cy="615823"/>
            </a:xfrm>
            <a:custGeom>
              <a:avLst/>
              <a:gdLst/>
              <a:ahLst/>
              <a:cxnLst/>
              <a:rect r="r" b="b" t="t" l="l"/>
              <a:pathLst>
                <a:path h="615823" w="615823">
                  <a:moveTo>
                    <a:pt x="0" y="0"/>
                  </a:moveTo>
                  <a:lnTo>
                    <a:pt x="615823" y="0"/>
                  </a:lnTo>
                  <a:lnTo>
                    <a:pt x="615823" y="615822"/>
                  </a:lnTo>
                  <a:lnTo>
                    <a:pt x="0" y="615822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532874" y="611886"/>
              <a:ext cx="307848" cy="307848"/>
            </a:xfrm>
            <a:custGeom>
              <a:avLst/>
              <a:gdLst/>
              <a:ahLst/>
              <a:cxnLst/>
              <a:rect r="r" b="b" t="t" l="l"/>
              <a:pathLst>
                <a:path h="307848" w="307848">
                  <a:moveTo>
                    <a:pt x="307848" y="307847"/>
                  </a:moveTo>
                  <a:cubicBezTo>
                    <a:pt x="137795" y="307847"/>
                    <a:pt x="0" y="170053"/>
                    <a:pt x="0" y="0"/>
                  </a:cubicBezTo>
                  <a:cubicBezTo>
                    <a:pt x="170053" y="0"/>
                    <a:pt x="307848" y="137795"/>
                    <a:pt x="307848" y="307847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9840849" y="611886"/>
              <a:ext cx="307848" cy="307848"/>
            </a:xfrm>
            <a:custGeom>
              <a:avLst/>
              <a:gdLst/>
              <a:ahLst/>
              <a:cxnLst/>
              <a:rect r="r" b="b" t="t" l="l"/>
              <a:pathLst>
                <a:path h="307848" w="307848">
                  <a:moveTo>
                    <a:pt x="307848" y="0"/>
                  </a:moveTo>
                  <a:cubicBezTo>
                    <a:pt x="307848" y="170053"/>
                    <a:pt x="170053" y="307847"/>
                    <a:pt x="0" y="307847"/>
                  </a:cubicBezTo>
                  <a:cubicBezTo>
                    <a:pt x="0" y="137795"/>
                    <a:pt x="137795" y="0"/>
                    <a:pt x="307848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532874" y="304038"/>
              <a:ext cx="307848" cy="307848"/>
            </a:xfrm>
            <a:custGeom>
              <a:avLst/>
              <a:gdLst/>
              <a:ahLst/>
              <a:cxnLst/>
              <a:rect r="r" b="b" t="t" l="l"/>
              <a:pathLst>
                <a:path h="307848" w="307848">
                  <a:moveTo>
                    <a:pt x="307848" y="307848"/>
                  </a:moveTo>
                  <a:cubicBezTo>
                    <a:pt x="137795" y="307848"/>
                    <a:pt x="0" y="170053"/>
                    <a:pt x="0" y="0"/>
                  </a:cubicBezTo>
                  <a:cubicBezTo>
                    <a:pt x="170053" y="0"/>
                    <a:pt x="307848" y="137795"/>
                    <a:pt x="307848" y="307848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9840849" y="303911"/>
              <a:ext cx="307848" cy="307848"/>
            </a:xfrm>
            <a:custGeom>
              <a:avLst/>
              <a:gdLst/>
              <a:ahLst/>
              <a:cxnLst/>
              <a:rect r="r" b="b" t="t" l="l"/>
              <a:pathLst>
                <a:path h="307848" w="307848">
                  <a:moveTo>
                    <a:pt x="307848" y="0"/>
                  </a:moveTo>
                  <a:cubicBezTo>
                    <a:pt x="307848" y="170053"/>
                    <a:pt x="170053" y="307848"/>
                    <a:pt x="0" y="307848"/>
                  </a:cubicBezTo>
                  <a:cubicBezTo>
                    <a:pt x="0" y="137795"/>
                    <a:pt x="137795" y="0"/>
                    <a:pt x="307848" y="0"/>
                  </a:cubicBezTo>
                </a:path>
              </a:pathLst>
            </a:custGeom>
            <a:solidFill>
              <a:srgbClr val="DFFFFF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9683858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42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89270" y="1612468"/>
            <a:ext cx="2427856" cy="3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Lei Geral de Proteção de Dados Pessoais – LGPD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5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89270" y="2596201"/>
            <a:ext cx="8321053" cy="3131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 CRMV-AP adota medidas necessárias para garantir a proteção dos dados pessoais tratados no âmbito de suas atividades, em conformidade com a Lei nº 13.709/2018 (Lei Geral de Proteção de Dados Pessoais – LGPD).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 Conselho observa os princípios da finalidade, adequação, necessidade, segurança e transparência no tratamento de dados, assegurando que as informações coletadas sejam utilizadas exclusivamente para o cumprimento de suas competências legais e institucionais.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Nesse sentido, são implementados procedimentos internos voltados à segurança da informação, controle de acesso e resguardo da confidencialidade dos dados, bem como orientações aos colaboradores quanto ao correto tratamento das informações.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Adicionalmente, o CRMV-AP busca garantir os direitos dos titulares de dados, assegurando a adequada gestão, armazenamento e eventual compartilhamento de informações, sempre em consonância com a legislação vigente.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o Conselho reafirma seu compromisso com a proteção de dados pessoais, atuando de maneira responsável, segura e transparente no tratamento das informações sob sua guarda.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450588" y="188657"/>
            <a:ext cx="2946654" cy="3998014"/>
            <a:chOff x="0" y="0"/>
            <a:chExt cx="2946654" cy="39980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58206" y="313055"/>
              <a:ext cx="2225074" cy="3465576"/>
            </a:xfrm>
            <a:custGeom>
              <a:avLst/>
              <a:gdLst/>
              <a:ahLst/>
              <a:cxnLst/>
              <a:rect r="r" b="b" t="t" l="l"/>
              <a:pathLst>
                <a:path h="3465576" w="2225074">
                  <a:moveTo>
                    <a:pt x="2224948" y="0"/>
                  </a:moveTo>
                  <a:lnTo>
                    <a:pt x="185836" y="1261872"/>
                  </a:lnTo>
                  <a:cubicBezTo>
                    <a:pt x="1686" y="1375791"/>
                    <a:pt x="-55210" y="1617472"/>
                    <a:pt x="58709" y="1801622"/>
                  </a:cubicBezTo>
                  <a:lnTo>
                    <a:pt x="973490" y="3279775"/>
                  </a:lnTo>
                  <a:cubicBezTo>
                    <a:pt x="1047658" y="3399663"/>
                    <a:pt x="1175928" y="3465576"/>
                    <a:pt x="1307246" y="3465576"/>
                  </a:cubicBezTo>
                  <a:cubicBezTo>
                    <a:pt x="1377604" y="3465576"/>
                    <a:pt x="1448978" y="3446653"/>
                    <a:pt x="1513240" y="3406902"/>
                  </a:cubicBezTo>
                  <a:lnTo>
                    <a:pt x="2225075" y="2966466"/>
                  </a:lnTo>
                  <a:lnTo>
                    <a:pt x="2225075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69850"/>
              <a:ext cx="2813304" cy="3864609"/>
            </a:xfrm>
            <a:custGeom>
              <a:avLst/>
              <a:gdLst/>
              <a:ahLst/>
              <a:cxnLst/>
              <a:rect r="r" b="b" t="t" l="l"/>
              <a:pathLst>
                <a:path h="3864609" w="2813304">
                  <a:moveTo>
                    <a:pt x="0" y="3864609"/>
                  </a:moveTo>
                  <a:lnTo>
                    <a:pt x="2813304" y="3864609"/>
                  </a:lnTo>
                  <a:lnTo>
                    <a:pt x="28133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534162" y="63500"/>
              <a:ext cx="2348992" cy="2607818"/>
            </a:xfrm>
            <a:custGeom>
              <a:avLst/>
              <a:gdLst/>
              <a:ahLst/>
              <a:cxnLst/>
              <a:rect r="r" b="b" t="t" l="l"/>
              <a:pathLst>
                <a:path h="2607818" w="2348992">
                  <a:moveTo>
                    <a:pt x="360045" y="0"/>
                  </a:moveTo>
                  <a:cubicBezTo>
                    <a:pt x="161163" y="0"/>
                    <a:pt x="0" y="161163"/>
                    <a:pt x="0" y="360045"/>
                  </a:cubicBezTo>
                  <a:lnTo>
                    <a:pt x="0" y="2247773"/>
                  </a:lnTo>
                  <a:cubicBezTo>
                    <a:pt x="0" y="2446528"/>
                    <a:pt x="161163" y="2607818"/>
                    <a:pt x="360045" y="2607818"/>
                  </a:cubicBezTo>
                  <a:lnTo>
                    <a:pt x="2348992" y="2607818"/>
                  </a:lnTo>
                  <a:lnTo>
                    <a:pt x="2348992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532913" y="0"/>
            <a:ext cx="6344" cy="2607716"/>
            <a:chOff x="0" y="0"/>
            <a:chExt cx="8458" cy="347695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09" cy="3477006"/>
            </a:xfrm>
            <a:custGeom>
              <a:avLst/>
              <a:gdLst/>
              <a:ahLst/>
              <a:cxnLst/>
              <a:rect r="r" b="b" t="t" l="l"/>
              <a:pathLst>
                <a:path h="3477006" w="8509">
                  <a:moveTo>
                    <a:pt x="0" y="0"/>
                  </a:moveTo>
                  <a:lnTo>
                    <a:pt x="8509" y="0"/>
                  </a:lnTo>
                  <a:lnTo>
                    <a:pt x="8509" y="3477006"/>
                  </a:lnTo>
                  <a:lnTo>
                    <a:pt x="0" y="3477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536" r="-232089" b="-50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8531" y="152743"/>
            <a:ext cx="1630313" cy="7131668"/>
            <a:chOff x="0" y="0"/>
            <a:chExt cx="1691996" cy="74014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92021" cy="7401544"/>
            </a:xfrm>
            <a:custGeom>
              <a:avLst/>
              <a:gdLst/>
              <a:ahLst/>
              <a:cxnLst/>
              <a:rect r="r" b="b" t="t" l="l"/>
              <a:pathLst>
                <a:path h="7401544" w="1692021">
                  <a:moveTo>
                    <a:pt x="0" y="7401544"/>
                  </a:moveTo>
                  <a:lnTo>
                    <a:pt x="1692021" y="7401544"/>
                  </a:lnTo>
                  <a:lnTo>
                    <a:pt x="16920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8A4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113169" y="2187664"/>
            <a:ext cx="308458" cy="3843233"/>
            <a:chOff x="0" y="0"/>
            <a:chExt cx="308458" cy="384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26238" y="101473"/>
              <a:ext cx="55880" cy="438912"/>
            </a:xfrm>
            <a:custGeom>
              <a:avLst/>
              <a:gdLst/>
              <a:ahLst/>
              <a:cxnLst/>
              <a:rect r="r" b="b" t="t" l="l"/>
              <a:pathLst>
                <a:path h="438912" w="55880">
                  <a:moveTo>
                    <a:pt x="55880" y="27940"/>
                  </a:moveTo>
                  <a:lnTo>
                    <a:pt x="55880" y="410972"/>
                  </a:lnTo>
                  <a:cubicBezTo>
                    <a:pt x="55880" y="426339"/>
                    <a:pt x="43434" y="438912"/>
                    <a:pt x="27940" y="438912"/>
                  </a:cubicBezTo>
                  <a:cubicBezTo>
                    <a:pt x="12446" y="438912"/>
                    <a:pt x="0" y="426466"/>
                    <a:pt x="0" y="410972"/>
                  </a:cubicBezTo>
                  <a:lnTo>
                    <a:pt x="0" y="27940"/>
                  </a:lnTo>
                  <a:cubicBezTo>
                    <a:pt x="0" y="12573"/>
                    <a:pt x="12446" y="0"/>
                    <a:pt x="27940" y="0"/>
                  </a:cubicBezTo>
                  <a:cubicBezTo>
                    <a:pt x="43434" y="0"/>
                    <a:pt x="55880" y="12446"/>
                    <a:pt x="55880" y="2794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26238" y="540385"/>
              <a:ext cx="55880" cy="1221867"/>
            </a:xfrm>
            <a:custGeom>
              <a:avLst/>
              <a:gdLst/>
              <a:ahLst/>
              <a:cxnLst/>
              <a:rect r="r" b="b" t="t" l="l"/>
              <a:pathLst>
                <a:path h="1221867" w="55880">
                  <a:moveTo>
                    <a:pt x="55880" y="27940"/>
                  </a:moveTo>
                  <a:lnTo>
                    <a:pt x="55880" y="1193927"/>
                  </a:lnTo>
                  <a:cubicBezTo>
                    <a:pt x="55880" y="1209294"/>
                    <a:pt x="43434" y="1221867"/>
                    <a:pt x="27940" y="1221867"/>
                  </a:cubicBezTo>
                  <a:cubicBezTo>
                    <a:pt x="12446" y="1221867"/>
                    <a:pt x="0" y="1209421"/>
                    <a:pt x="0" y="1193927"/>
                  </a:cubicBezTo>
                  <a:lnTo>
                    <a:pt x="0" y="27940"/>
                  </a:lnTo>
                  <a:cubicBezTo>
                    <a:pt x="0" y="12573"/>
                    <a:pt x="12446" y="0"/>
                    <a:pt x="27940" y="0"/>
                  </a:cubicBezTo>
                  <a:cubicBezTo>
                    <a:pt x="43434" y="0"/>
                    <a:pt x="55880" y="12446"/>
                    <a:pt x="55880" y="2794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6238" y="1749552"/>
              <a:ext cx="55880" cy="1310513"/>
            </a:xfrm>
            <a:custGeom>
              <a:avLst/>
              <a:gdLst/>
              <a:ahLst/>
              <a:cxnLst/>
              <a:rect r="r" b="b" t="t" l="l"/>
              <a:pathLst>
                <a:path h="1310513" w="55880">
                  <a:moveTo>
                    <a:pt x="55880" y="27940"/>
                  </a:moveTo>
                  <a:lnTo>
                    <a:pt x="55880" y="1282573"/>
                  </a:lnTo>
                  <a:cubicBezTo>
                    <a:pt x="55880" y="1297940"/>
                    <a:pt x="43434" y="1310513"/>
                    <a:pt x="27940" y="1310513"/>
                  </a:cubicBezTo>
                  <a:cubicBezTo>
                    <a:pt x="12446" y="1310513"/>
                    <a:pt x="0" y="1298067"/>
                    <a:pt x="0" y="1282573"/>
                  </a:cubicBezTo>
                  <a:lnTo>
                    <a:pt x="0" y="27940"/>
                  </a:lnTo>
                  <a:cubicBezTo>
                    <a:pt x="0" y="12573"/>
                    <a:pt x="12446" y="0"/>
                    <a:pt x="27940" y="0"/>
                  </a:cubicBezTo>
                  <a:cubicBezTo>
                    <a:pt x="43434" y="0"/>
                    <a:pt x="55880" y="12446"/>
                    <a:pt x="55880" y="2794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26238" y="3034538"/>
              <a:ext cx="55880" cy="411607"/>
            </a:xfrm>
            <a:custGeom>
              <a:avLst/>
              <a:gdLst/>
              <a:ahLst/>
              <a:cxnLst/>
              <a:rect r="r" b="b" t="t" l="l"/>
              <a:pathLst>
                <a:path h="411607" w="55880">
                  <a:moveTo>
                    <a:pt x="55880" y="27940"/>
                  </a:moveTo>
                  <a:lnTo>
                    <a:pt x="55880" y="383667"/>
                  </a:lnTo>
                  <a:cubicBezTo>
                    <a:pt x="55880" y="399034"/>
                    <a:pt x="43434" y="411607"/>
                    <a:pt x="27940" y="411607"/>
                  </a:cubicBezTo>
                  <a:cubicBezTo>
                    <a:pt x="12446" y="411607"/>
                    <a:pt x="0" y="399161"/>
                    <a:pt x="0" y="383667"/>
                  </a:cubicBezTo>
                  <a:lnTo>
                    <a:pt x="0" y="27940"/>
                  </a:lnTo>
                  <a:cubicBezTo>
                    <a:pt x="0" y="12573"/>
                    <a:pt x="12446" y="0"/>
                    <a:pt x="27940" y="0"/>
                  </a:cubicBezTo>
                  <a:cubicBezTo>
                    <a:pt x="43434" y="0"/>
                    <a:pt x="55880" y="12446"/>
                    <a:pt x="55880" y="2794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6238" y="3466465"/>
              <a:ext cx="55880" cy="313182"/>
            </a:xfrm>
            <a:custGeom>
              <a:avLst/>
              <a:gdLst/>
              <a:ahLst/>
              <a:cxnLst/>
              <a:rect r="r" b="b" t="t" l="l"/>
              <a:pathLst>
                <a:path h="313182" w="55880">
                  <a:moveTo>
                    <a:pt x="55880" y="27940"/>
                  </a:moveTo>
                  <a:lnTo>
                    <a:pt x="55880" y="285242"/>
                  </a:lnTo>
                  <a:cubicBezTo>
                    <a:pt x="55880" y="300609"/>
                    <a:pt x="43434" y="313182"/>
                    <a:pt x="27940" y="313182"/>
                  </a:cubicBezTo>
                  <a:cubicBezTo>
                    <a:pt x="12446" y="313182"/>
                    <a:pt x="0" y="300736"/>
                    <a:pt x="0" y="285242"/>
                  </a:cubicBezTo>
                  <a:lnTo>
                    <a:pt x="0" y="27940"/>
                  </a:lnTo>
                  <a:cubicBezTo>
                    <a:pt x="0" y="12573"/>
                    <a:pt x="12446" y="0"/>
                    <a:pt x="27940" y="0"/>
                  </a:cubicBezTo>
                  <a:cubicBezTo>
                    <a:pt x="43434" y="0"/>
                    <a:pt x="55880" y="12446"/>
                    <a:pt x="55880" y="2794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1440" y="91440"/>
              <a:ext cx="125603" cy="125603"/>
            </a:xfrm>
            <a:custGeom>
              <a:avLst/>
              <a:gdLst/>
              <a:ahLst/>
              <a:cxnLst/>
              <a:rect r="r" b="b" t="t" l="l"/>
              <a:pathLst>
                <a:path h="125603" w="125603">
                  <a:moveTo>
                    <a:pt x="62738" y="125603"/>
                  </a:moveTo>
                  <a:cubicBezTo>
                    <a:pt x="97409" y="125603"/>
                    <a:pt x="125603" y="97536"/>
                    <a:pt x="125603" y="62738"/>
                  </a:cubicBezTo>
                  <a:cubicBezTo>
                    <a:pt x="125603" y="27940"/>
                    <a:pt x="97536" y="0"/>
                    <a:pt x="62738" y="0"/>
                  </a:cubicBezTo>
                  <a:cubicBezTo>
                    <a:pt x="27940" y="0"/>
                    <a:pt x="0" y="28067"/>
                    <a:pt x="0" y="62738"/>
                  </a:cubicBezTo>
                  <a:cubicBezTo>
                    <a:pt x="0" y="97409"/>
                    <a:pt x="28067" y="125603"/>
                    <a:pt x="62865" y="125603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3500" y="63500"/>
              <a:ext cx="181356" cy="181610"/>
            </a:xfrm>
            <a:custGeom>
              <a:avLst/>
              <a:gdLst/>
              <a:ahLst/>
              <a:cxnLst/>
              <a:rect r="r" b="b" t="t" l="l"/>
              <a:pathLst>
                <a:path h="181610" w="181356">
                  <a:moveTo>
                    <a:pt x="90678" y="125603"/>
                  </a:moveTo>
                  <a:cubicBezTo>
                    <a:pt x="109982" y="125603"/>
                    <a:pt x="125603" y="109982"/>
                    <a:pt x="125603" y="90678"/>
                  </a:cubicBezTo>
                  <a:lnTo>
                    <a:pt x="153543" y="90678"/>
                  </a:lnTo>
                  <a:lnTo>
                    <a:pt x="125603" y="90678"/>
                  </a:lnTo>
                  <a:cubicBezTo>
                    <a:pt x="125603" y="71374"/>
                    <a:pt x="109982" y="55753"/>
                    <a:pt x="90678" y="55753"/>
                  </a:cubicBezTo>
                  <a:lnTo>
                    <a:pt x="90678" y="27940"/>
                  </a:lnTo>
                  <a:lnTo>
                    <a:pt x="90678" y="55880"/>
                  </a:lnTo>
                  <a:cubicBezTo>
                    <a:pt x="71374" y="55880"/>
                    <a:pt x="55753" y="71501"/>
                    <a:pt x="55753" y="90805"/>
                  </a:cubicBezTo>
                  <a:lnTo>
                    <a:pt x="27940" y="90805"/>
                  </a:lnTo>
                  <a:lnTo>
                    <a:pt x="55880" y="90805"/>
                  </a:lnTo>
                  <a:cubicBezTo>
                    <a:pt x="55880" y="110109"/>
                    <a:pt x="71501" y="125730"/>
                    <a:pt x="90805" y="125730"/>
                  </a:cubicBezTo>
                  <a:lnTo>
                    <a:pt x="90805" y="153670"/>
                  </a:lnTo>
                  <a:lnTo>
                    <a:pt x="90805" y="125730"/>
                  </a:lnTo>
                  <a:moveTo>
                    <a:pt x="90805" y="181610"/>
                  </a:moveTo>
                  <a:cubicBezTo>
                    <a:pt x="40640" y="181483"/>
                    <a:pt x="0" y="140843"/>
                    <a:pt x="0" y="90678"/>
                  </a:cubicBezTo>
                  <a:cubicBezTo>
                    <a:pt x="0" y="40513"/>
                    <a:pt x="40640" y="0"/>
                    <a:pt x="90678" y="0"/>
                  </a:cubicBezTo>
                  <a:cubicBezTo>
                    <a:pt x="140716" y="0"/>
                    <a:pt x="181356" y="40640"/>
                    <a:pt x="181356" y="90678"/>
                  </a:cubicBezTo>
                  <a:cubicBezTo>
                    <a:pt x="181356" y="140716"/>
                    <a:pt x="140716" y="181356"/>
                    <a:pt x="90678" y="181356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1440" y="477520"/>
              <a:ext cx="125603" cy="125730"/>
            </a:xfrm>
            <a:custGeom>
              <a:avLst/>
              <a:gdLst/>
              <a:ahLst/>
              <a:cxnLst/>
              <a:rect r="r" b="b" t="t" l="l"/>
              <a:pathLst>
                <a:path h="125730" w="125603">
                  <a:moveTo>
                    <a:pt x="62738" y="125730"/>
                  </a:moveTo>
                  <a:cubicBezTo>
                    <a:pt x="97409" y="125730"/>
                    <a:pt x="125603" y="97663"/>
                    <a:pt x="125603" y="62865"/>
                  </a:cubicBezTo>
                  <a:cubicBezTo>
                    <a:pt x="125603" y="28067"/>
                    <a:pt x="97536" y="0"/>
                    <a:pt x="62738" y="0"/>
                  </a:cubicBezTo>
                  <a:cubicBezTo>
                    <a:pt x="27940" y="0"/>
                    <a:pt x="0" y="28194"/>
                    <a:pt x="0" y="62865"/>
                  </a:cubicBezTo>
                  <a:cubicBezTo>
                    <a:pt x="0" y="97536"/>
                    <a:pt x="28067" y="125730"/>
                    <a:pt x="62865" y="12573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3500" y="449707"/>
              <a:ext cx="181356" cy="181483"/>
            </a:xfrm>
            <a:custGeom>
              <a:avLst/>
              <a:gdLst/>
              <a:ahLst/>
              <a:cxnLst/>
              <a:rect r="r" b="b" t="t" l="l"/>
              <a:pathLst>
                <a:path h="181483" w="181356">
                  <a:moveTo>
                    <a:pt x="90678" y="125603"/>
                  </a:moveTo>
                  <a:cubicBezTo>
                    <a:pt x="109982" y="125603"/>
                    <a:pt x="125603" y="109982"/>
                    <a:pt x="125603" y="90678"/>
                  </a:cubicBezTo>
                  <a:lnTo>
                    <a:pt x="153543" y="90678"/>
                  </a:lnTo>
                  <a:lnTo>
                    <a:pt x="125603" y="90678"/>
                  </a:lnTo>
                  <a:cubicBezTo>
                    <a:pt x="125603" y="71374"/>
                    <a:pt x="109982" y="55753"/>
                    <a:pt x="90678" y="55753"/>
                  </a:cubicBezTo>
                  <a:lnTo>
                    <a:pt x="90678" y="27813"/>
                  </a:lnTo>
                  <a:lnTo>
                    <a:pt x="90678" y="55753"/>
                  </a:lnTo>
                  <a:cubicBezTo>
                    <a:pt x="71374" y="55753"/>
                    <a:pt x="55753" y="71374"/>
                    <a:pt x="55753" y="90678"/>
                  </a:cubicBezTo>
                  <a:lnTo>
                    <a:pt x="27940" y="90678"/>
                  </a:lnTo>
                  <a:lnTo>
                    <a:pt x="55880" y="90678"/>
                  </a:lnTo>
                  <a:cubicBezTo>
                    <a:pt x="55880" y="109982"/>
                    <a:pt x="71501" y="125603"/>
                    <a:pt x="90805" y="125603"/>
                  </a:cubicBezTo>
                  <a:lnTo>
                    <a:pt x="90805" y="153543"/>
                  </a:lnTo>
                  <a:lnTo>
                    <a:pt x="90805" y="125603"/>
                  </a:lnTo>
                  <a:moveTo>
                    <a:pt x="90805" y="181483"/>
                  </a:moveTo>
                  <a:cubicBezTo>
                    <a:pt x="40640" y="181483"/>
                    <a:pt x="0" y="140843"/>
                    <a:pt x="0" y="90678"/>
                  </a:cubicBezTo>
                  <a:cubicBezTo>
                    <a:pt x="0" y="40513"/>
                    <a:pt x="40640" y="0"/>
                    <a:pt x="90678" y="0"/>
                  </a:cubicBezTo>
                  <a:cubicBezTo>
                    <a:pt x="140716" y="0"/>
                    <a:pt x="181356" y="40640"/>
                    <a:pt x="181356" y="90678"/>
                  </a:cubicBezTo>
                  <a:cubicBezTo>
                    <a:pt x="181356" y="140716"/>
                    <a:pt x="140716" y="181356"/>
                    <a:pt x="90678" y="181356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91313" y="1756283"/>
              <a:ext cx="125730" cy="125730"/>
            </a:xfrm>
            <a:custGeom>
              <a:avLst/>
              <a:gdLst/>
              <a:ahLst/>
              <a:cxnLst/>
              <a:rect r="r" b="b" t="t" l="l"/>
              <a:pathLst>
                <a:path h="125730" w="125730">
                  <a:moveTo>
                    <a:pt x="62865" y="125730"/>
                  </a:moveTo>
                  <a:cubicBezTo>
                    <a:pt x="97536" y="125730"/>
                    <a:pt x="125730" y="97663"/>
                    <a:pt x="125730" y="62865"/>
                  </a:cubicBezTo>
                  <a:cubicBezTo>
                    <a:pt x="125730" y="28067"/>
                    <a:pt x="97663" y="0"/>
                    <a:pt x="62865" y="0"/>
                  </a:cubicBezTo>
                  <a:cubicBezTo>
                    <a:pt x="28067" y="0"/>
                    <a:pt x="0" y="28067"/>
                    <a:pt x="0" y="62865"/>
                  </a:cubicBezTo>
                  <a:cubicBezTo>
                    <a:pt x="0" y="97663"/>
                    <a:pt x="28067" y="125730"/>
                    <a:pt x="62865" y="12573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63627" y="1728597"/>
              <a:ext cx="181356" cy="181356"/>
            </a:xfrm>
            <a:custGeom>
              <a:avLst/>
              <a:gdLst/>
              <a:ahLst/>
              <a:cxnLst/>
              <a:rect r="r" b="b" t="t" l="l"/>
              <a:pathLst>
                <a:path h="181356" w="181356">
                  <a:moveTo>
                    <a:pt x="90551" y="125476"/>
                  </a:moveTo>
                  <a:cubicBezTo>
                    <a:pt x="109855" y="125476"/>
                    <a:pt x="125476" y="109855"/>
                    <a:pt x="125476" y="90551"/>
                  </a:cubicBezTo>
                  <a:lnTo>
                    <a:pt x="153416" y="90551"/>
                  </a:lnTo>
                  <a:lnTo>
                    <a:pt x="125476" y="90551"/>
                  </a:lnTo>
                  <a:cubicBezTo>
                    <a:pt x="125476" y="71247"/>
                    <a:pt x="109855" y="55626"/>
                    <a:pt x="90551" y="55626"/>
                  </a:cubicBezTo>
                  <a:lnTo>
                    <a:pt x="90551" y="27686"/>
                  </a:lnTo>
                  <a:lnTo>
                    <a:pt x="90551" y="55626"/>
                  </a:lnTo>
                  <a:cubicBezTo>
                    <a:pt x="71247" y="55626"/>
                    <a:pt x="55626" y="71247"/>
                    <a:pt x="55626" y="90551"/>
                  </a:cubicBezTo>
                  <a:lnTo>
                    <a:pt x="27813" y="90551"/>
                  </a:lnTo>
                  <a:lnTo>
                    <a:pt x="55753" y="90551"/>
                  </a:lnTo>
                  <a:cubicBezTo>
                    <a:pt x="55753" y="109855"/>
                    <a:pt x="71374" y="125476"/>
                    <a:pt x="90678" y="125476"/>
                  </a:cubicBezTo>
                  <a:lnTo>
                    <a:pt x="90678" y="153416"/>
                  </a:lnTo>
                  <a:lnTo>
                    <a:pt x="90678" y="125476"/>
                  </a:lnTo>
                  <a:moveTo>
                    <a:pt x="90678" y="181356"/>
                  </a:moveTo>
                  <a:cubicBezTo>
                    <a:pt x="40513" y="181356"/>
                    <a:pt x="0" y="140716"/>
                    <a:pt x="0" y="90678"/>
                  </a:cubicBezTo>
                  <a:cubicBezTo>
                    <a:pt x="0" y="40640"/>
                    <a:pt x="40640" y="0"/>
                    <a:pt x="90678" y="0"/>
                  </a:cubicBezTo>
                  <a:cubicBezTo>
                    <a:pt x="140716" y="0"/>
                    <a:pt x="181356" y="40640"/>
                    <a:pt x="181356" y="90678"/>
                  </a:cubicBezTo>
                  <a:cubicBezTo>
                    <a:pt x="181356" y="140716"/>
                    <a:pt x="140716" y="181356"/>
                    <a:pt x="90678" y="181356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91313" y="3038602"/>
              <a:ext cx="125730" cy="125730"/>
            </a:xfrm>
            <a:custGeom>
              <a:avLst/>
              <a:gdLst/>
              <a:ahLst/>
              <a:cxnLst/>
              <a:rect r="r" b="b" t="t" l="l"/>
              <a:pathLst>
                <a:path h="125730" w="125730">
                  <a:moveTo>
                    <a:pt x="62865" y="125730"/>
                  </a:moveTo>
                  <a:cubicBezTo>
                    <a:pt x="97536" y="125730"/>
                    <a:pt x="125730" y="97663"/>
                    <a:pt x="125730" y="62865"/>
                  </a:cubicBezTo>
                  <a:cubicBezTo>
                    <a:pt x="125730" y="28067"/>
                    <a:pt x="97663" y="0"/>
                    <a:pt x="62865" y="0"/>
                  </a:cubicBezTo>
                  <a:cubicBezTo>
                    <a:pt x="28067" y="0"/>
                    <a:pt x="0" y="28194"/>
                    <a:pt x="0" y="62865"/>
                  </a:cubicBezTo>
                  <a:cubicBezTo>
                    <a:pt x="0" y="97536"/>
                    <a:pt x="28067" y="125730"/>
                    <a:pt x="62865" y="12573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3627" y="3010916"/>
              <a:ext cx="181356" cy="181483"/>
            </a:xfrm>
            <a:custGeom>
              <a:avLst/>
              <a:gdLst/>
              <a:ahLst/>
              <a:cxnLst/>
              <a:rect r="r" b="b" t="t" l="l"/>
              <a:pathLst>
                <a:path h="181483" w="181356">
                  <a:moveTo>
                    <a:pt x="90551" y="125603"/>
                  </a:moveTo>
                  <a:cubicBezTo>
                    <a:pt x="109855" y="125603"/>
                    <a:pt x="125476" y="109982"/>
                    <a:pt x="125476" y="90678"/>
                  </a:cubicBezTo>
                  <a:lnTo>
                    <a:pt x="153416" y="90678"/>
                  </a:lnTo>
                  <a:lnTo>
                    <a:pt x="125476" y="90678"/>
                  </a:lnTo>
                  <a:cubicBezTo>
                    <a:pt x="125476" y="71374"/>
                    <a:pt x="109855" y="55753"/>
                    <a:pt x="90551" y="55753"/>
                  </a:cubicBezTo>
                  <a:lnTo>
                    <a:pt x="90551" y="27813"/>
                  </a:lnTo>
                  <a:lnTo>
                    <a:pt x="90551" y="55753"/>
                  </a:lnTo>
                  <a:cubicBezTo>
                    <a:pt x="71247" y="55753"/>
                    <a:pt x="55626" y="71374"/>
                    <a:pt x="55626" y="90678"/>
                  </a:cubicBezTo>
                  <a:lnTo>
                    <a:pt x="27813" y="90678"/>
                  </a:lnTo>
                  <a:lnTo>
                    <a:pt x="55753" y="90678"/>
                  </a:lnTo>
                  <a:cubicBezTo>
                    <a:pt x="55753" y="109982"/>
                    <a:pt x="71374" y="125603"/>
                    <a:pt x="90678" y="125603"/>
                  </a:cubicBezTo>
                  <a:lnTo>
                    <a:pt x="90678" y="153543"/>
                  </a:lnTo>
                  <a:lnTo>
                    <a:pt x="90678" y="125603"/>
                  </a:lnTo>
                  <a:moveTo>
                    <a:pt x="90678" y="181483"/>
                  </a:moveTo>
                  <a:cubicBezTo>
                    <a:pt x="40513" y="181483"/>
                    <a:pt x="0" y="140843"/>
                    <a:pt x="0" y="90805"/>
                  </a:cubicBezTo>
                  <a:cubicBezTo>
                    <a:pt x="0" y="40767"/>
                    <a:pt x="40640" y="0"/>
                    <a:pt x="90678" y="0"/>
                  </a:cubicBezTo>
                  <a:cubicBezTo>
                    <a:pt x="140716" y="0"/>
                    <a:pt x="181356" y="40640"/>
                    <a:pt x="181356" y="90805"/>
                  </a:cubicBezTo>
                  <a:cubicBezTo>
                    <a:pt x="181356" y="140970"/>
                    <a:pt x="140716" y="181483"/>
                    <a:pt x="90678" y="181483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91313" y="3440303"/>
              <a:ext cx="125730" cy="125730"/>
            </a:xfrm>
            <a:custGeom>
              <a:avLst/>
              <a:gdLst/>
              <a:ahLst/>
              <a:cxnLst/>
              <a:rect r="r" b="b" t="t" l="l"/>
              <a:pathLst>
                <a:path h="125730" w="125730">
                  <a:moveTo>
                    <a:pt x="62865" y="125730"/>
                  </a:moveTo>
                  <a:cubicBezTo>
                    <a:pt x="97536" y="125730"/>
                    <a:pt x="125730" y="97663"/>
                    <a:pt x="125730" y="62865"/>
                  </a:cubicBezTo>
                  <a:cubicBezTo>
                    <a:pt x="125730" y="28067"/>
                    <a:pt x="97663" y="0"/>
                    <a:pt x="62865" y="0"/>
                  </a:cubicBezTo>
                  <a:cubicBezTo>
                    <a:pt x="28067" y="0"/>
                    <a:pt x="0" y="28194"/>
                    <a:pt x="0" y="62865"/>
                  </a:cubicBezTo>
                  <a:cubicBezTo>
                    <a:pt x="0" y="97536"/>
                    <a:pt x="28067" y="125730"/>
                    <a:pt x="62865" y="12573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63627" y="3412617"/>
              <a:ext cx="181356" cy="181483"/>
            </a:xfrm>
            <a:custGeom>
              <a:avLst/>
              <a:gdLst/>
              <a:ahLst/>
              <a:cxnLst/>
              <a:rect r="r" b="b" t="t" l="l"/>
              <a:pathLst>
                <a:path h="181483" w="181356">
                  <a:moveTo>
                    <a:pt x="90551" y="125603"/>
                  </a:moveTo>
                  <a:cubicBezTo>
                    <a:pt x="109855" y="125603"/>
                    <a:pt x="125476" y="109982"/>
                    <a:pt x="125476" y="90678"/>
                  </a:cubicBezTo>
                  <a:lnTo>
                    <a:pt x="153416" y="90678"/>
                  </a:lnTo>
                  <a:lnTo>
                    <a:pt x="125476" y="90678"/>
                  </a:lnTo>
                  <a:cubicBezTo>
                    <a:pt x="125476" y="71374"/>
                    <a:pt x="109855" y="55753"/>
                    <a:pt x="90551" y="55753"/>
                  </a:cubicBezTo>
                  <a:lnTo>
                    <a:pt x="90551" y="27813"/>
                  </a:lnTo>
                  <a:lnTo>
                    <a:pt x="90551" y="55753"/>
                  </a:lnTo>
                  <a:cubicBezTo>
                    <a:pt x="71247" y="55753"/>
                    <a:pt x="55626" y="71374"/>
                    <a:pt x="55626" y="90678"/>
                  </a:cubicBezTo>
                  <a:lnTo>
                    <a:pt x="27813" y="90678"/>
                  </a:lnTo>
                  <a:lnTo>
                    <a:pt x="55753" y="90678"/>
                  </a:lnTo>
                  <a:cubicBezTo>
                    <a:pt x="55753" y="109982"/>
                    <a:pt x="71374" y="125603"/>
                    <a:pt x="90678" y="125603"/>
                  </a:cubicBezTo>
                  <a:lnTo>
                    <a:pt x="90678" y="153543"/>
                  </a:lnTo>
                  <a:lnTo>
                    <a:pt x="90678" y="125603"/>
                  </a:lnTo>
                  <a:moveTo>
                    <a:pt x="90678" y="181483"/>
                  </a:moveTo>
                  <a:cubicBezTo>
                    <a:pt x="40513" y="181483"/>
                    <a:pt x="0" y="140843"/>
                    <a:pt x="0" y="90805"/>
                  </a:cubicBezTo>
                  <a:cubicBezTo>
                    <a:pt x="0" y="40767"/>
                    <a:pt x="40640" y="0"/>
                    <a:pt x="90678" y="0"/>
                  </a:cubicBezTo>
                  <a:cubicBezTo>
                    <a:pt x="140716" y="0"/>
                    <a:pt x="181356" y="40640"/>
                    <a:pt x="181356" y="90805"/>
                  </a:cubicBezTo>
                  <a:cubicBezTo>
                    <a:pt x="181356" y="140970"/>
                    <a:pt x="140716" y="181483"/>
                    <a:pt x="90678" y="181483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6213319" y="2181349"/>
            <a:ext cx="308458" cy="3755079"/>
            <a:chOff x="0" y="0"/>
            <a:chExt cx="308458" cy="375508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126238" y="163957"/>
              <a:ext cx="55880" cy="2123697"/>
            </a:xfrm>
            <a:custGeom>
              <a:avLst/>
              <a:gdLst/>
              <a:ahLst/>
              <a:cxnLst/>
              <a:rect r="r" b="b" t="t" l="l"/>
              <a:pathLst>
                <a:path h="2123697" w="55880">
                  <a:moveTo>
                    <a:pt x="55880" y="27940"/>
                  </a:moveTo>
                  <a:lnTo>
                    <a:pt x="55880" y="2095758"/>
                  </a:lnTo>
                  <a:cubicBezTo>
                    <a:pt x="55880" y="2111125"/>
                    <a:pt x="43434" y="2123698"/>
                    <a:pt x="27940" y="2123698"/>
                  </a:cubicBezTo>
                  <a:cubicBezTo>
                    <a:pt x="12446" y="2123698"/>
                    <a:pt x="0" y="2111252"/>
                    <a:pt x="0" y="2095758"/>
                  </a:cubicBezTo>
                  <a:lnTo>
                    <a:pt x="0" y="27940"/>
                  </a:lnTo>
                  <a:cubicBezTo>
                    <a:pt x="0" y="12573"/>
                    <a:pt x="12446" y="0"/>
                    <a:pt x="27940" y="0"/>
                  </a:cubicBezTo>
                  <a:cubicBezTo>
                    <a:pt x="43434" y="0"/>
                    <a:pt x="55880" y="12446"/>
                    <a:pt x="55880" y="2794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26238" y="2302641"/>
              <a:ext cx="55880" cy="1389001"/>
            </a:xfrm>
            <a:custGeom>
              <a:avLst/>
              <a:gdLst/>
              <a:ahLst/>
              <a:cxnLst/>
              <a:rect r="r" b="b" t="t" l="l"/>
              <a:pathLst>
                <a:path h="1389001" w="55880">
                  <a:moveTo>
                    <a:pt x="55880" y="27940"/>
                  </a:moveTo>
                  <a:lnTo>
                    <a:pt x="55880" y="1361061"/>
                  </a:lnTo>
                  <a:cubicBezTo>
                    <a:pt x="55880" y="1376428"/>
                    <a:pt x="43434" y="1389001"/>
                    <a:pt x="27940" y="1389001"/>
                  </a:cubicBezTo>
                  <a:cubicBezTo>
                    <a:pt x="12446" y="1389001"/>
                    <a:pt x="0" y="1376555"/>
                    <a:pt x="0" y="1361061"/>
                  </a:cubicBezTo>
                  <a:lnTo>
                    <a:pt x="0" y="27940"/>
                  </a:lnTo>
                  <a:cubicBezTo>
                    <a:pt x="0" y="12573"/>
                    <a:pt x="12446" y="0"/>
                    <a:pt x="27940" y="0"/>
                  </a:cubicBezTo>
                  <a:cubicBezTo>
                    <a:pt x="43434" y="0"/>
                    <a:pt x="55880" y="12446"/>
                    <a:pt x="55880" y="2794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91440" y="91440"/>
              <a:ext cx="125603" cy="125603"/>
            </a:xfrm>
            <a:custGeom>
              <a:avLst/>
              <a:gdLst/>
              <a:ahLst/>
              <a:cxnLst/>
              <a:rect r="r" b="b" t="t" l="l"/>
              <a:pathLst>
                <a:path h="125603" w="125603">
                  <a:moveTo>
                    <a:pt x="62738" y="125603"/>
                  </a:moveTo>
                  <a:cubicBezTo>
                    <a:pt x="97409" y="125603"/>
                    <a:pt x="125603" y="97536"/>
                    <a:pt x="125603" y="62738"/>
                  </a:cubicBezTo>
                  <a:cubicBezTo>
                    <a:pt x="125603" y="27940"/>
                    <a:pt x="97536" y="0"/>
                    <a:pt x="62738" y="0"/>
                  </a:cubicBezTo>
                  <a:cubicBezTo>
                    <a:pt x="27940" y="0"/>
                    <a:pt x="0" y="28067"/>
                    <a:pt x="0" y="62738"/>
                  </a:cubicBezTo>
                  <a:cubicBezTo>
                    <a:pt x="0" y="97409"/>
                    <a:pt x="28067" y="125603"/>
                    <a:pt x="62865" y="125603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63500" y="63500"/>
              <a:ext cx="181356" cy="181610"/>
            </a:xfrm>
            <a:custGeom>
              <a:avLst/>
              <a:gdLst/>
              <a:ahLst/>
              <a:cxnLst/>
              <a:rect r="r" b="b" t="t" l="l"/>
              <a:pathLst>
                <a:path h="181610" w="181356">
                  <a:moveTo>
                    <a:pt x="90678" y="125603"/>
                  </a:moveTo>
                  <a:cubicBezTo>
                    <a:pt x="109982" y="125603"/>
                    <a:pt x="125603" y="109982"/>
                    <a:pt x="125603" y="90678"/>
                  </a:cubicBezTo>
                  <a:lnTo>
                    <a:pt x="153543" y="90678"/>
                  </a:lnTo>
                  <a:lnTo>
                    <a:pt x="125603" y="90678"/>
                  </a:lnTo>
                  <a:cubicBezTo>
                    <a:pt x="125603" y="71374"/>
                    <a:pt x="109982" y="55753"/>
                    <a:pt x="90678" y="55753"/>
                  </a:cubicBezTo>
                  <a:lnTo>
                    <a:pt x="90678" y="27940"/>
                  </a:lnTo>
                  <a:lnTo>
                    <a:pt x="90678" y="55880"/>
                  </a:lnTo>
                  <a:cubicBezTo>
                    <a:pt x="71374" y="55880"/>
                    <a:pt x="55753" y="71501"/>
                    <a:pt x="55753" y="90805"/>
                  </a:cubicBezTo>
                  <a:lnTo>
                    <a:pt x="27940" y="90805"/>
                  </a:lnTo>
                  <a:lnTo>
                    <a:pt x="55880" y="90805"/>
                  </a:lnTo>
                  <a:cubicBezTo>
                    <a:pt x="55880" y="110109"/>
                    <a:pt x="71501" y="125730"/>
                    <a:pt x="90805" y="125730"/>
                  </a:cubicBezTo>
                  <a:lnTo>
                    <a:pt x="90805" y="153670"/>
                  </a:lnTo>
                  <a:lnTo>
                    <a:pt x="90805" y="125730"/>
                  </a:lnTo>
                  <a:moveTo>
                    <a:pt x="90805" y="181610"/>
                  </a:moveTo>
                  <a:cubicBezTo>
                    <a:pt x="40640" y="181483"/>
                    <a:pt x="0" y="140843"/>
                    <a:pt x="0" y="90678"/>
                  </a:cubicBezTo>
                  <a:cubicBezTo>
                    <a:pt x="0" y="40513"/>
                    <a:pt x="40640" y="0"/>
                    <a:pt x="90678" y="0"/>
                  </a:cubicBezTo>
                  <a:cubicBezTo>
                    <a:pt x="140716" y="0"/>
                    <a:pt x="181356" y="40640"/>
                    <a:pt x="181356" y="90678"/>
                  </a:cubicBezTo>
                  <a:cubicBezTo>
                    <a:pt x="181356" y="140716"/>
                    <a:pt x="140716" y="181356"/>
                    <a:pt x="90678" y="181356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91313" y="2237998"/>
              <a:ext cx="125730" cy="125730"/>
            </a:xfrm>
            <a:custGeom>
              <a:avLst/>
              <a:gdLst/>
              <a:ahLst/>
              <a:cxnLst/>
              <a:rect r="r" b="b" t="t" l="l"/>
              <a:pathLst>
                <a:path h="125730" w="125730">
                  <a:moveTo>
                    <a:pt x="62865" y="125730"/>
                  </a:moveTo>
                  <a:cubicBezTo>
                    <a:pt x="97536" y="125730"/>
                    <a:pt x="125730" y="97663"/>
                    <a:pt x="125730" y="62865"/>
                  </a:cubicBezTo>
                  <a:cubicBezTo>
                    <a:pt x="125730" y="28067"/>
                    <a:pt x="97663" y="0"/>
                    <a:pt x="62865" y="0"/>
                  </a:cubicBezTo>
                  <a:cubicBezTo>
                    <a:pt x="28067" y="0"/>
                    <a:pt x="0" y="28194"/>
                    <a:pt x="0" y="62865"/>
                  </a:cubicBezTo>
                  <a:cubicBezTo>
                    <a:pt x="0" y="97536"/>
                    <a:pt x="28067" y="125730"/>
                    <a:pt x="62865" y="12573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63627" y="2210184"/>
              <a:ext cx="181356" cy="181483"/>
            </a:xfrm>
            <a:custGeom>
              <a:avLst/>
              <a:gdLst/>
              <a:ahLst/>
              <a:cxnLst/>
              <a:rect r="r" b="b" t="t" l="l"/>
              <a:pathLst>
                <a:path h="181483" w="181356">
                  <a:moveTo>
                    <a:pt x="90551" y="125604"/>
                  </a:moveTo>
                  <a:cubicBezTo>
                    <a:pt x="109855" y="125604"/>
                    <a:pt x="125476" y="109983"/>
                    <a:pt x="125476" y="90679"/>
                  </a:cubicBezTo>
                  <a:lnTo>
                    <a:pt x="153416" y="90679"/>
                  </a:lnTo>
                  <a:lnTo>
                    <a:pt x="125476" y="90679"/>
                  </a:lnTo>
                  <a:cubicBezTo>
                    <a:pt x="125476" y="71375"/>
                    <a:pt x="109855" y="55754"/>
                    <a:pt x="90551" y="55754"/>
                  </a:cubicBezTo>
                  <a:lnTo>
                    <a:pt x="90551" y="27814"/>
                  </a:lnTo>
                  <a:lnTo>
                    <a:pt x="90551" y="55754"/>
                  </a:lnTo>
                  <a:cubicBezTo>
                    <a:pt x="71247" y="55754"/>
                    <a:pt x="55626" y="71375"/>
                    <a:pt x="55626" y="90679"/>
                  </a:cubicBezTo>
                  <a:lnTo>
                    <a:pt x="27813" y="90679"/>
                  </a:lnTo>
                  <a:lnTo>
                    <a:pt x="55753" y="90679"/>
                  </a:lnTo>
                  <a:cubicBezTo>
                    <a:pt x="55753" y="109983"/>
                    <a:pt x="71374" y="125604"/>
                    <a:pt x="90678" y="125604"/>
                  </a:cubicBezTo>
                  <a:lnTo>
                    <a:pt x="90678" y="153544"/>
                  </a:lnTo>
                  <a:lnTo>
                    <a:pt x="90678" y="125604"/>
                  </a:lnTo>
                  <a:moveTo>
                    <a:pt x="90678" y="181484"/>
                  </a:moveTo>
                  <a:cubicBezTo>
                    <a:pt x="40513" y="181484"/>
                    <a:pt x="0" y="140844"/>
                    <a:pt x="0" y="90806"/>
                  </a:cubicBezTo>
                  <a:cubicBezTo>
                    <a:pt x="0" y="40768"/>
                    <a:pt x="40640" y="0"/>
                    <a:pt x="90678" y="0"/>
                  </a:cubicBezTo>
                  <a:cubicBezTo>
                    <a:pt x="140716" y="0"/>
                    <a:pt x="181356" y="40641"/>
                    <a:pt x="181356" y="90806"/>
                  </a:cubicBezTo>
                  <a:cubicBezTo>
                    <a:pt x="181356" y="140971"/>
                    <a:pt x="140716" y="181484"/>
                    <a:pt x="90678" y="181484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173526" y="152743"/>
            <a:ext cx="1691992" cy="7254514"/>
            <a:chOff x="0" y="0"/>
            <a:chExt cx="2255990" cy="967268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256028" cy="9672686"/>
            </a:xfrm>
            <a:custGeom>
              <a:avLst/>
              <a:gdLst/>
              <a:ahLst/>
              <a:cxnLst/>
              <a:rect r="r" b="b" t="t" l="l"/>
              <a:pathLst>
                <a:path h="9672686" w="2256028">
                  <a:moveTo>
                    <a:pt x="0" y="0"/>
                  </a:moveTo>
                  <a:lnTo>
                    <a:pt x="2256028" y="0"/>
                  </a:lnTo>
                  <a:lnTo>
                    <a:pt x="2256028" y="9672686"/>
                  </a:lnTo>
                  <a:lnTo>
                    <a:pt x="0" y="9672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31382" t="0" r="-58062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73526" y="6473542"/>
            <a:ext cx="2649560" cy="933715"/>
            <a:chOff x="0" y="0"/>
            <a:chExt cx="2649563" cy="93371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1901317" y="294711"/>
              <a:ext cx="684657" cy="576225"/>
            </a:xfrm>
            <a:custGeom>
              <a:avLst/>
              <a:gdLst/>
              <a:ahLst/>
              <a:cxnLst/>
              <a:rect r="r" b="b" t="t" l="l"/>
              <a:pathLst>
                <a:path h="576225" w="684657">
                  <a:moveTo>
                    <a:pt x="0" y="576225"/>
                  </a:moveTo>
                  <a:lnTo>
                    <a:pt x="684657" y="576225"/>
                  </a:lnTo>
                  <a:lnTo>
                    <a:pt x="6846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2243709" y="294711"/>
              <a:ext cx="342392" cy="576225"/>
            </a:xfrm>
            <a:custGeom>
              <a:avLst/>
              <a:gdLst/>
              <a:ahLst/>
              <a:cxnLst/>
              <a:rect r="r" b="b" t="t" l="l"/>
              <a:pathLst>
                <a:path h="576225" w="342392">
                  <a:moveTo>
                    <a:pt x="0" y="576225"/>
                  </a:moveTo>
                  <a:lnTo>
                    <a:pt x="342392" y="576225"/>
                  </a:lnTo>
                  <a:lnTo>
                    <a:pt x="3423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1901190" y="294711"/>
              <a:ext cx="342392" cy="576225"/>
            </a:xfrm>
            <a:custGeom>
              <a:avLst/>
              <a:gdLst/>
              <a:ahLst/>
              <a:cxnLst/>
              <a:rect r="r" b="b" t="t" l="l"/>
              <a:pathLst>
                <a:path h="576225" w="342392">
                  <a:moveTo>
                    <a:pt x="127" y="0"/>
                  </a:moveTo>
                  <a:lnTo>
                    <a:pt x="127" y="576225"/>
                  </a:lnTo>
                  <a:lnTo>
                    <a:pt x="244348" y="576225"/>
                  </a:lnTo>
                  <a:cubicBezTo>
                    <a:pt x="305054" y="515146"/>
                    <a:pt x="342392" y="431320"/>
                    <a:pt x="342392" y="338822"/>
                  </a:cubicBezTo>
                  <a:cubicBezTo>
                    <a:pt x="342392" y="151691"/>
                    <a:pt x="189103" y="0"/>
                    <a:pt x="0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2243709" y="633533"/>
              <a:ext cx="342392" cy="237402"/>
            </a:xfrm>
            <a:custGeom>
              <a:avLst/>
              <a:gdLst/>
              <a:ahLst/>
              <a:cxnLst/>
              <a:rect r="r" b="b" t="t" l="l"/>
              <a:pathLst>
                <a:path h="237402" w="342392">
                  <a:moveTo>
                    <a:pt x="0" y="0"/>
                  </a:moveTo>
                  <a:lnTo>
                    <a:pt x="0" y="237403"/>
                  </a:lnTo>
                  <a:lnTo>
                    <a:pt x="102489" y="237403"/>
                  </a:lnTo>
                  <a:lnTo>
                    <a:pt x="342392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2314702" y="362701"/>
              <a:ext cx="202692" cy="200579"/>
            </a:xfrm>
            <a:custGeom>
              <a:avLst/>
              <a:gdLst/>
              <a:ahLst/>
              <a:cxnLst/>
              <a:rect r="r" b="b" t="t" l="l"/>
              <a:pathLst>
                <a:path h="200579" w="202692">
                  <a:moveTo>
                    <a:pt x="0" y="100290"/>
                  </a:moveTo>
                  <a:lnTo>
                    <a:pt x="101346" y="0"/>
                  </a:lnTo>
                  <a:lnTo>
                    <a:pt x="202692" y="100290"/>
                  </a:lnTo>
                  <a:lnTo>
                    <a:pt x="101346" y="200579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63500" y="62838"/>
              <a:ext cx="918972" cy="808098"/>
            </a:xfrm>
            <a:custGeom>
              <a:avLst/>
              <a:gdLst/>
              <a:ahLst/>
              <a:cxnLst/>
              <a:rect r="r" b="b" t="t" l="l"/>
              <a:pathLst>
                <a:path h="808098" w="918972">
                  <a:moveTo>
                    <a:pt x="0" y="808098"/>
                  </a:moveTo>
                  <a:lnTo>
                    <a:pt x="918972" y="808098"/>
                  </a:lnTo>
                  <a:lnTo>
                    <a:pt x="9189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63500" y="62838"/>
              <a:ext cx="918972" cy="808098"/>
            </a:xfrm>
            <a:custGeom>
              <a:avLst/>
              <a:gdLst/>
              <a:ahLst/>
              <a:cxnLst/>
              <a:rect r="r" b="b" t="t" l="l"/>
              <a:pathLst>
                <a:path h="808098" w="918972">
                  <a:moveTo>
                    <a:pt x="0" y="0"/>
                  </a:moveTo>
                  <a:lnTo>
                    <a:pt x="0" y="808098"/>
                  </a:lnTo>
                  <a:lnTo>
                    <a:pt x="422148" y="808098"/>
                  </a:lnTo>
                  <a:cubicBezTo>
                    <a:pt x="717296" y="656658"/>
                    <a:pt x="918972" y="351642"/>
                    <a:pt x="918972" y="0"/>
                  </a:cubicBez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63500" y="62838"/>
              <a:ext cx="459486" cy="454696"/>
            </a:xfrm>
            <a:custGeom>
              <a:avLst/>
              <a:gdLst/>
              <a:ahLst/>
              <a:cxnLst/>
              <a:rect r="r" b="b" t="t" l="l"/>
              <a:pathLst>
                <a:path h="454696" w="459486">
                  <a:moveTo>
                    <a:pt x="0" y="0"/>
                  </a:moveTo>
                  <a:lnTo>
                    <a:pt x="459486" y="0"/>
                  </a:lnTo>
                  <a:cubicBezTo>
                    <a:pt x="459486" y="251101"/>
                    <a:pt x="253746" y="454696"/>
                    <a:pt x="0" y="454696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1441831" y="62838"/>
              <a:ext cx="459486" cy="454696"/>
            </a:xfrm>
            <a:custGeom>
              <a:avLst/>
              <a:gdLst/>
              <a:ahLst/>
              <a:cxnLst/>
              <a:rect r="r" b="b" t="t" l="l"/>
              <a:pathLst>
                <a:path h="454696" w="459486">
                  <a:moveTo>
                    <a:pt x="0" y="454696"/>
                  </a:moveTo>
                  <a:lnTo>
                    <a:pt x="459486" y="454696"/>
                  </a:lnTo>
                  <a:lnTo>
                    <a:pt x="459486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1544320" y="517534"/>
              <a:ext cx="356997" cy="353401"/>
            </a:xfrm>
            <a:custGeom>
              <a:avLst/>
              <a:gdLst/>
              <a:ahLst/>
              <a:cxnLst/>
              <a:rect r="r" b="b" t="t" l="l"/>
              <a:pathLst>
                <a:path h="353401" w="356997">
                  <a:moveTo>
                    <a:pt x="0" y="353402"/>
                  </a:moveTo>
                  <a:lnTo>
                    <a:pt x="356997" y="353402"/>
                  </a:lnTo>
                  <a:lnTo>
                    <a:pt x="356997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982345" y="62838"/>
              <a:ext cx="459486" cy="454696"/>
            </a:xfrm>
            <a:custGeom>
              <a:avLst/>
              <a:gdLst/>
              <a:ahLst/>
              <a:cxnLst/>
              <a:rect r="r" b="b" t="t" l="l"/>
              <a:pathLst>
                <a:path h="454696" w="459486">
                  <a:moveTo>
                    <a:pt x="0" y="454696"/>
                  </a:moveTo>
                  <a:lnTo>
                    <a:pt x="459486" y="454696"/>
                  </a:lnTo>
                  <a:lnTo>
                    <a:pt x="459486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1084834" y="517534"/>
              <a:ext cx="356997" cy="353401"/>
            </a:xfrm>
            <a:custGeom>
              <a:avLst/>
              <a:gdLst/>
              <a:ahLst/>
              <a:cxnLst/>
              <a:rect r="r" b="b" t="t" l="l"/>
              <a:pathLst>
                <a:path h="353401" w="356997">
                  <a:moveTo>
                    <a:pt x="0" y="353402"/>
                  </a:moveTo>
                  <a:lnTo>
                    <a:pt x="356997" y="353402"/>
                  </a:lnTo>
                  <a:lnTo>
                    <a:pt x="356997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7889475" y="152733"/>
            <a:ext cx="2497045" cy="1706956"/>
            <a:chOff x="0" y="0"/>
            <a:chExt cx="2497049" cy="1706956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1643634" y="63627"/>
              <a:ext cx="789940" cy="789940"/>
            </a:xfrm>
            <a:custGeom>
              <a:avLst/>
              <a:gdLst/>
              <a:ahLst/>
              <a:cxnLst/>
              <a:rect r="r" b="b" t="t" l="l"/>
              <a:pathLst>
                <a:path h="789940" w="789940">
                  <a:moveTo>
                    <a:pt x="0" y="789940"/>
                  </a:moveTo>
                  <a:lnTo>
                    <a:pt x="789939" y="789940"/>
                  </a:lnTo>
                  <a:lnTo>
                    <a:pt x="7899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1643634" y="63627"/>
              <a:ext cx="394970" cy="789940"/>
            </a:xfrm>
            <a:custGeom>
              <a:avLst/>
              <a:gdLst/>
              <a:ahLst/>
              <a:cxnLst/>
              <a:rect r="r" b="b" t="t" l="l"/>
              <a:pathLst>
                <a:path h="789940" w="394970">
                  <a:moveTo>
                    <a:pt x="0" y="394970"/>
                  </a:moveTo>
                  <a:lnTo>
                    <a:pt x="394970" y="789940"/>
                  </a:lnTo>
                  <a:lnTo>
                    <a:pt x="394970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51" id="51"/>
            <p:cNvSpPr/>
            <p:nvPr/>
          </p:nvSpPr>
          <p:spPr>
            <a:xfrm flipH="false" flipV="false" rot="0">
              <a:off x="853694" y="853567"/>
              <a:ext cx="789940" cy="789940"/>
            </a:xfrm>
            <a:custGeom>
              <a:avLst/>
              <a:gdLst/>
              <a:ahLst/>
              <a:cxnLst/>
              <a:rect r="r" b="b" t="t" l="l"/>
              <a:pathLst>
                <a:path h="789940" w="789940">
                  <a:moveTo>
                    <a:pt x="789940" y="0"/>
                  </a:moveTo>
                  <a:lnTo>
                    <a:pt x="0" y="0"/>
                  </a:lnTo>
                  <a:lnTo>
                    <a:pt x="0" y="789940"/>
                  </a:lnTo>
                  <a:lnTo>
                    <a:pt x="789940" y="7899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2" id="52"/>
            <p:cNvSpPr/>
            <p:nvPr/>
          </p:nvSpPr>
          <p:spPr>
            <a:xfrm flipH="false" flipV="false" rot="0">
              <a:off x="853694" y="853567"/>
              <a:ext cx="394970" cy="394970"/>
            </a:xfrm>
            <a:custGeom>
              <a:avLst/>
              <a:gdLst/>
              <a:ahLst/>
              <a:cxnLst/>
              <a:rect r="r" b="b" t="t" l="l"/>
              <a:pathLst>
                <a:path h="394970" w="394970">
                  <a:moveTo>
                    <a:pt x="394970" y="0"/>
                  </a:moveTo>
                  <a:lnTo>
                    <a:pt x="0" y="0"/>
                  </a:lnTo>
                  <a:lnTo>
                    <a:pt x="0" y="394970"/>
                  </a:lnTo>
                  <a:lnTo>
                    <a:pt x="394970" y="39497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53" id="53"/>
            <p:cNvSpPr/>
            <p:nvPr/>
          </p:nvSpPr>
          <p:spPr>
            <a:xfrm flipH="false" flipV="false" rot="0">
              <a:off x="1248664" y="1248537"/>
              <a:ext cx="394970" cy="394970"/>
            </a:xfrm>
            <a:custGeom>
              <a:avLst/>
              <a:gdLst/>
              <a:ahLst/>
              <a:cxnLst/>
              <a:rect r="r" b="b" t="t" l="l"/>
              <a:pathLst>
                <a:path h="394970" w="394970">
                  <a:moveTo>
                    <a:pt x="394970" y="0"/>
                  </a:moveTo>
                  <a:lnTo>
                    <a:pt x="0" y="0"/>
                  </a:lnTo>
                  <a:lnTo>
                    <a:pt x="0" y="394970"/>
                  </a:lnTo>
                  <a:lnTo>
                    <a:pt x="394970" y="39497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54" id="54"/>
            <p:cNvSpPr/>
            <p:nvPr/>
          </p:nvSpPr>
          <p:spPr>
            <a:xfrm flipH="false" flipV="false" rot="0">
              <a:off x="1248664" y="1248537"/>
              <a:ext cx="394970" cy="394970"/>
            </a:xfrm>
            <a:custGeom>
              <a:avLst/>
              <a:gdLst/>
              <a:ahLst/>
              <a:cxnLst/>
              <a:rect r="r" b="b" t="t" l="l"/>
              <a:pathLst>
                <a:path h="394970" w="394970">
                  <a:moveTo>
                    <a:pt x="394970" y="394970"/>
                  </a:moveTo>
                  <a:lnTo>
                    <a:pt x="394970" y="0"/>
                  </a:lnTo>
                  <a:lnTo>
                    <a:pt x="0" y="39497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55" id="55"/>
            <p:cNvSpPr/>
            <p:nvPr/>
          </p:nvSpPr>
          <p:spPr>
            <a:xfrm flipH="false" flipV="false" rot="0">
              <a:off x="853694" y="1248537"/>
              <a:ext cx="394970" cy="394970"/>
            </a:xfrm>
            <a:custGeom>
              <a:avLst/>
              <a:gdLst/>
              <a:ahLst/>
              <a:cxnLst/>
              <a:rect r="r" b="b" t="t" l="l"/>
              <a:pathLst>
                <a:path h="394970" w="394970">
                  <a:moveTo>
                    <a:pt x="394843" y="394970"/>
                  </a:moveTo>
                  <a:lnTo>
                    <a:pt x="394843" y="0"/>
                  </a:lnTo>
                  <a:lnTo>
                    <a:pt x="0" y="0"/>
                  </a:lnTo>
                  <a:cubicBezTo>
                    <a:pt x="0" y="218059"/>
                    <a:pt x="176784" y="394970"/>
                    <a:pt x="394970" y="394970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56" id="56"/>
            <p:cNvSpPr/>
            <p:nvPr/>
          </p:nvSpPr>
          <p:spPr>
            <a:xfrm flipH="false" flipV="false" rot="0">
              <a:off x="1347343" y="952119"/>
              <a:ext cx="197612" cy="197612"/>
            </a:xfrm>
            <a:custGeom>
              <a:avLst/>
              <a:gdLst/>
              <a:ahLst/>
              <a:cxnLst/>
              <a:rect r="r" b="b" t="t" l="l"/>
              <a:pathLst>
                <a:path h="197612" w="197612">
                  <a:moveTo>
                    <a:pt x="98806" y="197612"/>
                  </a:moveTo>
                  <a:cubicBezTo>
                    <a:pt x="153289" y="197612"/>
                    <a:pt x="197612" y="153416"/>
                    <a:pt x="197612" y="98806"/>
                  </a:cubicBezTo>
                  <a:cubicBezTo>
                    <a:pt x="197612" y="44196"/>
                    <a:pt x="153416" y="0"/>
                    <a:pt x="98806" y="0"/>
                  </a:cubicBezTo>
                  <a:cubicBezTo>
                    <a:pt x="44196" y="0"/>
                    <a:pt x="0" y="44196"/>
                    <a:pt x="0" y="98806"/>
                  </a:cubicBezTo>
                  <a:cubicBezTo>
                    <a:pt x="0" y="153416"/>
                    <a:pt x="44196" y="197612"/>
                    <a:pt x="98806" y="197612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57" id="57"/>
            <p:cNvSpPr/>
            <p:nvPr/>
          </p:nvSpPr>
          <p:spPr>
            <a:xfrm flipH="false" flipV="false" rot="0">
              <a:off x="853694" y="63500"/>
              <a:ext cx="789940" cy="789940"/>
            </a:xfrm>
            <a:custGeom>
              <a:avLst/>
              <a:gdLst/>
              <a:ahLst/>
              <a:cxnLst/>
              <a:rect r="r" b="b" t="t" l="l"/>
              <a:pathLst>
                <a:path h="789940" w="789940">
                  <a:moveTo>
                    <a:pt x="0" y="789940"/>
                  </a:moveTo>
                  <a:lnTo>
                    <a:pt x="789940" y="789940"/>
                  </a:lnTo>
                  <a:lnTo>
                    <a:pt x="7899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58" id="58"/>
            <p:cNvSpPr/>
            <p:nvPr/>
          </p:nvSpPr>
          <p:spPr>
            <a:xfrm flipH="false" flipV="false" rot="0">
              <a:off x="853694" y="458470"/>
              <a:ext cx="394970" cy="394970"/>
            </a:xfrm>
            <a:custGeom>
              <a:avLst/>
              <a:gdLst/>
              <a:ahLst/>
              <a:cxnLst/>
              <a:rect r="r" b="b" t="t" l="l"/>
              <a:pathLst>
                <a:path h="394970" w="394970">
                  <a:moveTo>
                    <a:pt x="0" y="0"/>
                  </a:moveTo>
                  <a:cubicBezTo>
                    <a:pt x="0" y="218186"/>
                    <a:pt x="176784" y="394970"/>
                    <a:pt x="394970" y="394970"/>
                  </a:cubicBezTo>
                  <a:cubicBezTo>
                    <a:pt x="394970" y="176784"/>
                    <a:pt x="218186" y="0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59" id="59"/>
            <p:cNvSpPr/>
            <p:nvPr/>
          </p:nvSpPr>
          <p:spPr>
            <a:xfrm flipH="false" flipV="false" rot="0">
              <a:off x="853694" y="63500"/>
              <a:ext cx="394970" cy="394970"/>
            </a:xfrm>
            <a:custGeom>
              <a:avLst/>
              <a:gdLst/>
              <a:ahLst/>
              <a:cxnLst/>
              <a:rect r="r" b="b" t="t" l="l"/>
              <a:pathLst>
                <a:path h="394970" w="394970">
                  <a:moveTo>
                    <a:pt x="394970" y="0"/>
                  </a:moveTo>
                  <a:cubicBezTo>
                    <a:pt x="176784" y="0"/>
                    <a:pt x="0" y="176784"/>
                    <a:pt x="0" y="394970"/>
                  </a:cubicBezTo>
                  <a:cubicBezTo>
                    <a:pt x="218186" y="394970"/>
                    <a:pt x="394970" y="218186"/>
                    <a:pt x="394970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60" id="60"/>
            <p:cNvSpPr/>
            <p:nvPr/>
          </p:nvSpPr>
          <p:spPr>
            <a:xfrm flipH="false" flipV="false" rot="0">
              <a:off x="1248664" y="458470"/>
              <a:ext cx="394970" cy="394970"/>
            </a:xfrm>
            <a:custGeom>
              <a:avLst/>
              <a:gdLst/>
              <a:ahLst/>
              <a:cxnLst/>
              <a:rect r="r" b="b" t="t" l="l"/>
              <a:pathLst>
                <a:path h="394970" w="394970">
                  <a:moveTo>
                    <a:pt x="0" y="0"/>
                  </a:moveTo>
                  <a:cubicBezTo>
                    <a:pt x="0" y="218186"/>
                    <a:pt x="176784" y="394970"/>
                    <a:pt x="394970" y="394970"/>
                  </a:cubicBezTo>
                  <a:cubicBezTo>
                    <a:pt x="394970" y="176784"/>
                    <a:pt x="218186" y="0"/>
                    <a:pt x="0" y="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61" id="61"/>
            <p:cNvSpPr/>
            <p:nvPr/>
          </p:nvSpPr>
          <p:spPr>
            <a:xfrm flipH="false" flipV="false" rot="0">
              <a:off x="1248664" y="63500"/>
              <a:ext cx="394970" cy="394970"/>
            </a:xfrm>
            <a:custGeom>
              <a:avLst/>
              <a:gdLst/>
              <a:ahLst/>
              <a:cxnLst/>
              <a:rect r="r" b="b" t="t" l="l"/>
              <a:pathLst>
                <a:path h="394970" w="394970">
                  <a:moveTo>
                    <a:pt x="394970" y="0"/>
                  </a:moveTo>
                  <a:cubicBezTo>
                    <a:pt x="176784" y="0"/>
                    <a:pt x="0" y="176784"/>
                    <a:pt x="0" y="394970"/>
                  </a:cubicBezTo>
                  <a:cubicBezTo>
                    <a:pt x="218186" y="394970"/>
                    <a:pt x="394970" y="218186"/>
                    <a:pt x="394970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62" id="62"/>
            <p:cNvSpPr/>
            <p:nvPr/>
          </p:nvSpPr>
          <p:spPr>
            <a:xfrm flipH="false" flipV="false" rot="0">
              <a:off x="1643634" y="853440"/>
              <a:ext cx="789940" cy="790067"/>
            </a:xfrm>
            <a:custGeom>
              <a:avLst/>
              <a:gdLst/>
              <a:ahLst/>
              <a:cxnLst/>
              <a:rect r="r" b="b" t="t" l="l"/>
              <a:pathLst>
                <a:path h="790067" w="789940">
                  <a:moveTo>
                    <a:pt x="0" y="790067"/>
                  </a:moveTo>
                  <a:lnTo>
                    <a:pt x="789939" y="790067"/>
                  </a:lnTo>
                  <a:lnTo>
                    <a:pt x="7899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63" id="63"/>
            <p:cNvSpPr/>
            <p:nvPr/>
          </p:nvSpPr>
          <p:spPr>
            <a:xfrm flipH="false" flipV="false" rot="0">
              <a:off x="1643634" y="853440"/>
              <a:ext cx="789940" cy="789940"/>
            </a:xfrm>
            <a:custGeom>
              <a:avLst/>
              <a:gdLst/>
              <a:ahLst/>
              <a:cxnLst/>
              <a:rect r="r" b="b" t="t" l="l"/>
              <a:pathLst>
                <a:path h="789940" w="789940">
                  <a:moveTo>
                    <a:pt x="789939" y="0"/>
                  </a:moveTo>
                  <a:cubicBezTo>
                    <a:pt x="353695" y="0"/>
                    <a:pt x="0" y="353695"/>
                    <a:pt x="0" y="789940"/>
                  </a:cubicBezTo>
                  <a:cubicBezTo>
                    <a:pt x="436244" y="789940"/>
                    <a:pt x="789939" y="436245"/>
                    <a:pt x="789939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64" id="64"/>
            <p:cNvSpPr/>
            <p:nvPr/>
          </p:nvSpPr>
          <p:spPr>
            <a:xfrm flipH="false" flipV="false" rot="0">
              <a:off x="1643634" y="853567"/>
              <a:ext cx="789940" cy="789940"/>
            </a:xfrm>
            <a:custGeom>
              <a:avLst/>
              <a:gdLst/>
              <a:ahLst/>
              <a:cxnLst/>
              <a:rect r="r" b="b" t="t" l="l"/>
              <a:pathLst>
                <a:path h="789940" w="789940">
                  <a:moveTo>
                    <a:pt x="0" y="789940"/>
                  </a:moveTo>
                  <a:lnTo>
                    <a:pt x="789939" y="0"/>
                  </a:lnTo>
                  <a:cubicBezTo>
                    <a:pt x="789939" y="436245"/>
                    <a:pt x="436245" y="789940"/>
                    <a:pt x="0" y="789940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65" id="65"/>
            <p:cNvSpPr/>
            <p:nvPr/>
          </p:nvSpPr>
          <p:spPr>
            <a:xfrm flipH="false" flipV="false" rot="0">
              <a:off x="63500" y="63500"/>
              <a:ext cx="789940" cy="789940"/>
            </a:xfrm>
            <a:custGeom>
              <a:avLst/>
              <a:gdLst/>
              <a:ahLst/>
              <a:cxnLst/>
              <a:rect r="r" b="b" t="t" l="l"/>
              <a:pathLst>
                <a:path h="789940" w="789940">
                  <a:moveTo>
                    <a:pt x="0" y="789940"/>
                  </a:moveTo>
                  <a:lnTo>
                    <a:pt x="789940" y="789940"/>
                  </a:lnTo>
                  <a:lnTo>
                    <a:pt x="7899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66" id="66"/>
            <p:cNvSpPr/>
            <p:nvPr/>
          </p:nvSpPr>
          <p:spPr>
            <a:xfrm flipH="false" flipV="false" rot="0">
              <a:off x="63500" y="63627"/>
              <a:ext cx="789940" cy="789940"/>
            </a:xfrm>
            <a:custGeom>
              <a:avLst/>
              <a:gdLst/>
              <a:ahLst/>
              <a:cxnLst/>
              <a:rect r="r" b="b" t="t" l="l"/>
              <a:pathLst>
                <a:path h="789940" w="789940">
                  <a:moveTo>
                    <a:pt x="789940" y="789940"/>
                  </a:moveTo>
                  <a:lnTo>
                    <a:pt x="789940" y="0"/>
                  </a:lnTo>
                  <a:cubicBezTo>
                    <a:pt x="353695" y="0"/>
                    <a:pt x="0" y="353695"/>
                    <a:pt x="0" y="78994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67" id="67"/>
            <p:cNvSpPr/>
            <p:nvPr/>
          </p:nvSpPr>
          <p:spPr>
            <a:xfrm flipH="false" flipV="false" rot="0">
              <a:off x="258318" y="258445"/>
              <a:ext cx="595122" cy="595122"/>
            </a:xfrm>
            <a:custGeom>
              <a:avLst/>
              <a:gdLst/>
              <a:ahLst/>
              <a:cxnLst/>
              <a:rect r="r" b="b" t="t" l="l"/>
              <a:pathLst>
                <a:path h="595122" w="595122">
                  <a:moveTo>
                    <a:pt x="595122" y="595122"/>
                  </a:moveTo>
                  <a:lnTo>
                    <a:pt x="595122" y="0"/>
                  </a:lnTo>
                  <a:cubicBezTo>
                    <a:pt x="266446" y="0"/>
                    <a:pt x="0" y="266446"/>
                    <a:pt x="0" y="595122"/>
                  </a:cubicBez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68" id="68"/>
            <p:cNvSpPr/>
            <p:nvPr/>
          </p:nvSpPr>
          <p:spPr>
            <a:xfrm flipH="false" flipV="false" rot="0">
              <a:off x="458470" y="458597"/>
              <a:ext cx="394970" cy="394970"/>
            </a:xfrm>
            <a:custGeom>
              <a:avLst/>
              <a:gdLst/>
              <a:ahLst/>
              <a:cxnLst/>
              <a:rect r="r" b="b" t="t" l="l"/>
              <a:pathLst>
                <a:path h="394970" w="394970">
                  <a:moveTo>
                    <a:pt x="394970" y="394970"/>
                  </a:moveTo>
                  <a:lnTo>
                    <a:pt x="394970" y="0"/>
                  </a:lnTo>
                  <a:cubicBezTo>
                    <a:pt x="176784" y="0"/>
                    <a:pt x="0" y="176784"/>
                    <a:pt x="0" y="394970"/>
                  </a:cubicBezTo>
                  <a:close/>
                </a:path>
              </a:pathLst>
            </a:custGeom>
            <a:solidFill>
              <a:srgbClr val="00D073"/>
            </a:solidFill>
          </p:spPr>
        </p:sp>
      </p:grpSp>
      <p:sp>
        <p:nvSpPr>
          <p:cNvPr name="TextBox 69" id="69"/>
          <p:cNvSpPr txBox="true"/>
          <p:nvPr/>
        </p:nvSpPr>
        <p:spPr>
          <a:xfrm rot="0">
            <a:off x="2522553" y="3871684"/>
            <a:ext cx="1872244" cy="1037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23"/>
              </a:lnSpc>
            </a:pPr>
            <a:r>
              <a:rPr lang="en-US" b="true" sz="1231">
                <a:solidFill>
                  <a:srgbClr val="1275AB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2.</a:t>
            </a:r>
            <a:r>
              <a:rPr lang="en-US" b="true" sz="1231">
                <a:solidFill>
                  <a:srgbClr val="1275AB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4" action="ppaction://hlinksldjump"/>
              </a:rPr>
              <a:t>GESTÃO ESTRATÉGICA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Governança e Gestão 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Mapa</a:t>
            </a:r>
            <a:r>
              <a:rPr lang="en-US" sz="1100" u="none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 Estratégico 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Modelo de Negócio 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6" action="ppaction://hlinksldjump"/>
              </a:rPr>
              <a:t>Ambiente Externo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2522553" y="2090214"/>
            <a:ext cx="3039485" cy="693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88"/>
              </a:lnSpc>
            </a:pPr>
            <a:r>
              <a:rPr lang="en-US" b="true" sz="1230">
                <a:solidFill>
                  <a:srgbClr val="008939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7" action="ppaction://hlinksldjump"/>
              </a:rPr>
              <a:t>MENSAGEM DA PRESIDENTE </a:t>
            </a:r>
          </a:p>
          <a:p>
            <a:pPr algn="l">
              <a:lnSpc>
                <a:spcPts val="2988"/>
              </a:lnSpc>
            </a:pPr>
            <a:r>
              <a:rPr lang="en-US" b="true" sz="1230">
                <a:solidFill>
                  <a:srgbClr val="004855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8" action="ppaction://hlinksldjump"/>
              </a:rPr>
              <a:t> </a:t>
            </a:r>
            <a:r>
              <a:rPr lang="en-US" b="true" sz="1230">
                <a:solidFill>
                  <a:srgbClr val="004855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VISÃO</a:t>
            </a:r>
            <a:r>
              <a:rPr lang="en-US" sz="1230">
                <a:solidFill>
                  <a:srgbClr val="004855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b="true" sz="1230">
                <a:solidFill>
                  <a:srgbClr val="004855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8" action="ppaction://hlinksldjump"/>
              </a:rPr>
              <a:t>GERAL DA ORGANIZAÇÃO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22553" y="5036544"/>
            <a:ext cx="1644053" cy="340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7"/>
              </a:lnSpc>
            </a:pPr>
            <a:r>
              <a:rPr lang="en-US" b="true" sz="1231">
                <a:solidFill>
                  <a:srgbClr val="0F8B4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3.</a:t>
            </a:r>
            <a:r>
              <a:rPr lang="en-US" b="true" sz="1231">
                <a:solidFill>
                  <a:srgbClr val="0F8B46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9" action="ppaction://hlinksldjump"/>
              </a:rPr>
              <a:t>GESTÃO DE RISCOS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22553" y="5437080"/>
            <a:ext cx="2793057" cy="339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7"/>
              </a:lnSpc>
            </a:pPr>
            <a:r>
              <a:rPr lang="en-US" b="true" sz="1231">
                <a:solidFill>
                  <a:srgbClr val="004855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4.PRINCIPAIS ATRIBUIÇÕES DO CRMV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5722925" y="2024359"/>
            <a:ext cx="178603" cy="1490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23"/>
              </a:lnSpc>
            </a:pPr>
            <a:r>
              <a:rPr lang="en-US" b="true" sz="1230" spc="247">
                <a:solidFill>
                  <a:srgbClr val="008939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7" action="ppaction://hlinksldjump"/>
              </a:rPr>
              <a:t> 5 </a:t>
            </a:r>
            <a:r>
              <a:rPr lang="en-US" b="true" sz="1230" spc="247">
                <a:solidFill>
                  <a:srgbClr val="004855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8" action="ppaction://hlinksldjump"/>
              </a:rPr>
              <a:t> </a:t>
            </a:r>
          </a:p>
          <a:p>
            <a:pPr algn="just">
              <a:lnSpc>
                <a:spcPts val="2203"/>
              </a:lnSpc>
            </a:pPr>
            <a:r>
              <a:rPr lang="en-US" b="true" sz="1230" spc="247">
                <a:solidFill>
                  <a:srgbClr val="004855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8" action="ppaction://hlinksldjump"/>
              </a:rPr>
              <a:t>6</a:t>
            </a:r>
            <a:r>
              <a:rPr lang="en-US" sz="1230" spc="247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8" action="ppaction://hlinksldjump"/>
              </a:rPr>
              <a:t> </a:t>
            </a:r>
            <a:r>
              <a:rPr lang="en-US" sz="1230" spc="247" u="none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230" spc="247" u="none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6</a:t>
            </a:r>
            <a:r>
              <a:rPr lang="en-US" sz="1230" spc="247" u="none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7</a:t>
            </a:r>
            <a:r>
              <a:rPr lang="en-US" sz="1230" spc="247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0" action="ppaction://hlinksldjump"/>
              </a:rPr>
              <a:t>8 </a:t>
            </a:r>
            <a:r>
              <a:rPr lang="en-US" sz="1230" spc="247" u="none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5716610" y="3856374"/>
            <a:ext cx="126802" cy="223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63"/>
              </a:lnSpc>
            </a:pPr>
            <a:r>
              <a:rPr lang="en-US" b="true" sz="1331">
                <a:solidFill>
                  <a:srgbClr val="1275AB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4" action="ppaction://hlinksldjump"/>
              </a:rPr>
              <a:t>1</a:t>
            </a:r>
            <a:r>
              <a:rPr lang="en-US" sz="1331">
                <a:solidFill>
                  <a:srgbClr val="1275AB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5670547" y="5036544"/>
            <a:ext cx="230981" cy="339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7"/>
              </a:lnSpc>
            </a:pPr>
            <a:r>
              <a:rPr lang="en-US" b="true" sz="1231">
                <a:solidFill>
                  <a:srgbClr val="0F8B46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9" action="ppaction://hlinksldjump"/>
              </a:rPr>
              <a:t> 2</a:t>
            </a:r>
            <a:r>
              <a:rPr lang="en-US" b="true" sz="1231">
                <a:solidFill>
                  <a:srgbClr val="0F8B4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0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5722925" y="5437080"/>
            <a:ext cx="185589" cy="339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7"/>
              </a:lnSpc>
            </a:pPr>
            <a:r>
              <a:rPr lang="en-US" b="true" sz="1231">
                <a:solidFill>
                  <a:srgbClr val="004855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23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6664500" y="2204333"/>
            <a:ext cx="2944968" cy="1875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23"/>
              </a:lnSpc>
            </a:pPr>
            <a:r>
              <a:rPr lang="en-US" b="true" sz="1231">
                <a:solidFill>
                  <a:srgbClr val="1275AB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5.</a:t>
            </a:r>
            <a:r>
              <a:rPr lang="en-US" b="true" sz="1231">
                <a:solidFill>
                  <a:srgbClr val="1275AB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11" action="ppaction://hlinksldjump"/>
              </a:rPr>
              <a:t>AÇÕES DESENVOLVIDAS</a:t>
            </a:r>
          </a:p>
          <a:p>
            <a:pPr algn="l">
              <a:lnSpc>
                <a:spcPts val="1690"/>
              </a:lnSpc>
            </a:pPr>
            <a:r>
              <a:rPr lang="en-US" b="true" sz="1100">
                <a:solidFill>
                  <a:srgbClr val="423F4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Fiscalização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1" action="ppaction://hlinksldjump"/>
              </a:rPr>
              <a:t>Atuação do Plenário em 202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Articulações com órgãos públicos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2" action="ppaction://hlinksldjump"/>
              </a:rPr>
              <a:t>Comunicação 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Campanhas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Gestão de Pessoas 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3" action="ppaction://hlinksldjump"/>
              </a:rPr>
              <a:t>Gestão de Licitações/Contratos 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4" action="ppaction://hlinksldjump"/>
              </a:rPr>
              <a:t>Gestão de Tecnologia da Informação 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6664500" y="4370584"/>
            <a:ext cx="2725074" cy="197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7"/>
              </a:lnSpc>
            </a:pPr>
            <a:r>
              <a:rPr lang="en-US" b="true" sz="1231">
                <a:solidFill>
                  <a:srgbClr val="0F8B46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15" action="ppaction://hlinksldjump"/>
              </a:rPr>
              <a:t>6.INFORMAÇÕES ORÇAMENTÁRIAS,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6824586" y="4563351"/>
            <a:ext cx="2099329" cy="197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7"/>
              </a:lnSpc>
            </a:pPr>
            <a:r>
              <a:rPr lang="en-US" b="true" sz="1231">
                <a:solidFill>
                  <a:srgbClr val="0F8B46"/>
                </a:solidFill>
                <a:latin typeface="Proxima Nova Bold"/>
                <a:ea typeface="Proxima Nova Bold"/>
                <a:cs typeface="Proxima Nova Bold"/>
                <a:sym typeface="Proxima Nova Bold"/>
                <a:hlinkClick r:id="rId15" action="ppaction://hlinksldjump"/>
              </a:rPr>
              <a:t> FINANCEIRAS E CONTÁBEIS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9766973" y="2204333"/>
            <a:ext cx="191872" cy="1875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23"/>
              </a:lnSpc>
            </a:pPr>
            <a:r>
              <a:rPr lang="en-US" b="true" sz="1231">
                <a:solidFill>
                  <a:srgbClr val="1275AB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25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26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1" action="ppaction://hlinksldjump"/>
              </a:rPr>
              <a:t> 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6" action="ppaction://hlinksldjump"/>
              </a:rPr>
              <a:t>2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728 31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33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40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44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3" action="ppaction://hlinksldjump"/>
              </a:rPr>
              <a:t> 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46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9776393" y="4351534"/>
            <a:ext cx="188416" cy="206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23"/>
              </a:lnSpc>
            </a:pPr>
            <a:r>
              <a:rPr lang="en-US" b="true" sz="1231">
                <a:solidFill>
                  <a:srgbClr val="0F8B4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49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5723011" y="4127973"/>
            <a:ext cx="240802" cy="901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844"/>
              </a:lnSpc>
            </a:pPr>
            <a:r>
              <a:rPr lang="en-US" sz="12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1</a:t>
            </a:r>
            <a:r>
              <a:rPr lang="en-US" sz="12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lang="en-US" sz="12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 </a:t>
            </a:r>
            <a:r>
              <a:rPr lang="en-US" sz="1200" u="none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 15 </a:t>
            </a:r>
            <a:r>
              <a:rPr lang="en-US" sz="12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 1</a:t>
            </a:r>
            <a:r>
              <a:rPr lang="en-US" sz="12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8</a:t>
            </a:r>
            <a:r>
              <a:rPr lang="en-US" sz="12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 </a:t>
            </a:r>
            <a:r>
              <a:rPr lang="en-US" sz="12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6" action="ppaction://hlinksldjump"/>
              </a:rPr>
              <a:t> </a:t>
            </a:r>
            <a:r>
              <a:rPr lang="en-US" sz="12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19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6664500" y="4810058"/>
            <a:ext cx="2256768" cy="1055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7" action="ppaction://hlinksldjump"/>
              </a:rPr>
              <a:t>Gestão Orçamentária 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8" action="ppaction://hlinksldjump"/>
              </a:rPr>
              <a:t>Gestão de Custos 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9" action="ppaction://hlinksldjump"/>
              </a:rPr>
              <a:t>Gestão Patrimonial e Infraestrutura 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20" action="ppaction://hlinksldjump"/>
              </a:rPr>
              <a:t>Resultados Financeiros 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21" action="ppaction://hlinksldjump"/>
              </a:rPr>
              <a:t>Demonstrações Contábeis 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9766973" y="4810058"/>
            <a:ext cx="170517" cy="1029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50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7" action="ppaction://hlinksldjump"/>
              </a:rPr>
              <a:t> 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5962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19" action="ppaction://hlinksldjump"/>
              </a:rPr>
              <a:t> 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20" action="ppaction://hlinksldjump"/>
              </a:rPr>
              <a:t>6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465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2238004" y="1371400"/>
            <a:ext cx="1431379" cy="454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b="true" sz="2564" spc="-2">
                <a:solidFill>
                  <a:srgbClr val="39393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Sumário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2586057" y="2880424"/>
            <a:ext cx="3039485" cy="610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  <a:hlinkClick r:id="rId8" action="ppaction://hlinksldjump"/>
              </a:rPr>
              <a:t>Sobre o</a:t>
            </a: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 CRMV-AP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Comissões técnicas</a:t>
            </a:r>
          </a:p>
          <a:p>
            <a:pPr algn="l">
              <a:lnSpc>
                <a:spcPts val="1690"/>
              </a:lnSpc>
            </a:pPr>
            <a:r>
              <a:rPr lang="en-US" sz="1100">
                <a:solidFill>
                  <a:srgbClr val="423F40"/>
                </a:solidFill>
                <a:latin typeface="Proxima Nova"/>
                <a:ea typeface="Proxima Nova"/>
                <a:cs typeface="Proxima Nova"/>
                <a:sym typeface="Proxima Nova"/>
              </a:rPr>
              <a:t>Organograma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7006" y="1736421"/>
            <a:ext cx="45187" cy="181318"/>
            <a:chOff x="0" y="0"/>
            <a:chExt cx="45187" cy="18131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891001" y="1736421"/>
            <a:ext cx="45187" cy="181318"/>
            <a:chOff x="0" y="0"/>
            <a:chExt cx="45187" cy="18131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996585" y="1736421"/>
            <a:ext cx="45187" cy="181318"/>
            <a:chOff x="0" y="0"/>
            <a:chExt cx="45187" cy="18131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-63503" y="-63484"/>
            <a:ext cx="10819000" cy="1090755"/>
            <a:chOff x="0" y="0"/>
            <a:chExt cx="10819003" cy="109075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3500" y="63500"/>
              <a:ext cx="10692003" cy="240284"/>
            </a:xfrm>
            <a:custGeom>
              <a:avLst/>
              <a:gdLst/>
              <a:ahLst/>
              <a:cxnLst/>
              <a:rect r="r" b="b" t="t" l="l"/>
              <a:pathLst>
                <a:path h="240284" w="10692003">
                  <a:moveTo>
                    <a:pt x="0" y="240284"/>
                  </a:moveTo>
                  <a:lnTo>
                    <a:pt x="10692003" y="240284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035667" y="303911"/>
              <a:ext cx="719836" cy="723011"/>
            </a:xfrm>
            <a:custGeom>
              <a:avLst/>
              <a:gdLst/>
              <a:ahLst/>
              <a:cxnLst/>
              <a:rect r="r" b="b" t="t" l="l"/>
              <a:pathLst>
                <a:path h="723011" w="719836">
                  <a:moveTo>
                    <a:pt x="0" y="723010"/>
                  </a:moveTo>
                  <a:lnTo>
                    <a:pt x="719836" y="723010"/>
                  </a:lnTo>
                  <a:lnTo>
                    <a:pt x="7198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8589391" y="303911"/>
              <a:ext cx="723011" cy="723011"/>
            </a:xfrm>
            <a:custGeom>
              <a:avLst/>
              <a:gdLst/>
              <a:ahLst/>
              <a:cxnLst/>
              <a:rect r="r" b="b" t="t" l="l"/>
              <a:pathLst>
                <a:path h="723011" w="723011">
                  <a:moveTo>
                    <a:pt x="0" y="0"/>
                  </a:moveTo>
                  <a:lnTo>
                    <a:pt x="723011" y="0"/>
                  </a:lnTo>
                  <a:lnTo>
                    <a:pt x="723011" y="723010"/>
                  </a:lnTo>
                  <a:lnTo>
                    <a:pt x="0" y="72301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8589391" y="303784"/>
              <a:ext cx="723011" cy="723138"/>
            </a:xfrm>
            <a:custGeom>
              <a:avLst/>
              <a:gdLst/>
              <a:ahLst/>
              <a:cxnLst/>
              <a:rect r="r" b="b" t="t" l="l"/>
              <a:pathLst>
                <a:path h="723138" w="723011">
                  <a:moveTo>
                    <a:pt x="0" y="0"/>
                  </a:moveTo>
                  <a:lnTo>
                    <a:pt x="723011" y="0"/>
                  </a:lnTo>
                  <a:lnTo>
                    <a:pt x="723011" y="723137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589391" y="303784"/>
              <a:ext cx="723011" cy="361569"/>
            </a:xfrm>
            <a:custGeom>
              <a:avLst/>
              <a:gdLst/>
              <a:ahLst/>
              <a:cxnLst/>
              <a:rect r="r" b="b" t="t" l="l"/>
              <a:pathLst>
                <a:path h="361569" w="723011">
                  <a:moveTo>
                    <a:pt x="0" y="0"/>
                  </a:moveTo>
                  <a:lnTo>
                    <a:pt x="723011" y="0"/>
                  </a:lnTo>
                  <a:lnTo>
                    <a:pt x="361442" y="361569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8589391" y="303784"/>
              <a:ext cx="352298" cy="176149"/>
            </a:xfrm>
            <a:custGeom>
              <a:avLst/>
              <a:gdLst/>
              <a:ahLst/>
              <a:cxnLst/>
              <a:rect r="r" b="b" t="t" l="l"/>
              <a:pathLst>
                <a:path h="176149" w="352298">
                  <a:moveTo>
                    <a:pt x="0" y="0"/>
                  </a:moveTo>
                  <a:lnTo>
                    <a:pt x="352298" y="0"/>
                  </a:lnTo>
                  <a:lnTo>
                    <a:pt x="176149" y="176149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0247249" y="515620"/>
              <a:ext cx="508254" cy="511302"/>
            </a:xfrm>
            <a:custGeom>
              <a:avLst/>
              <a:gdLst/>
              <a:ahLst/>
              <a:cxnLst/>
              <a:rect r="r" b="b" t="t" l="l"/>
              <a:pathLst>
                <a:path h="511302" w="508254">
                  <a:moveTo>
                    <a:pt x="299720" y="0"/>
                  </a:moveTo>
                  <a:lnTo>
                    <a:pt x="0" y="299593"/>
                  </a:lnTo>
                  <a:cubicBezTo>
                    <a:pt x="54102" y="353822"/>
                    <a:pt x="87630" y="428625"/>
                    <a:pt x="87630" y="511301"/>
                  </a:cubicBezTo>
                  <a:lnTo>
                    <a:pt x="508254" y="511301"/>
                  </a:lnTo>
                  <a:lnTo>
                    <a:pt x="508254" y="442594"/>
                  </a:lnTo>
                  <a:cubicBezTo>
                    <a:pt x="491998" y="270383"/>
                    <a:pt x="415290" y="115697"/>
                    <a:pt x="299720" y="0"/>
                  </a:cubicBez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0035540" y="815213"/>
              <a:ext cx="299339" cy="211709"/>
            </a:xfrm>
            <a:custGeom>
              <a:avLst/>
              <a:gdLst/>
              <a:ahLst/>
              <a:cxnLst/>
              <a:rect r="r" b="b" t="t" l="l"/>
              <a:pathLst>
                <a:path h="211709" w="299339">
                  <a:moveTo>
                    <a:pt x="0" y="211708"/>
                  </a:moveTo>
                  <a:lnTo>
                    <a:pt x="211709" y="0"/>
                  </a:lnTo>
                  <a:cubicBezTo>
                    <a:pt x="265811" y="54229"/>
                    <a:pt x="299339" y="129031"/>
                    <a:pt x="299339" y="211708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0035540" y="303784"/>
              <a:ext cx="511302" cy="511429"/>
            </a:xfrm>
            <a:custGeom>
              <a:avLst/>
              <a:gdLst/>
              <a:ahLst/>
              <a:cxnLst/>
              <a:rect r="r" b="b" t="t" l="l"/>
              <a:pathLst>
                <a:path h="511429" w="511302">
                  <a:moveTo>
                    <a:pt x="0" y="423799"/>
                  </a:moveTo>
                  <a:lnTo>
                    <a:pt x="0" y="0"/>
                  </a:lnTo>
                  <a:cubicBezTo>
                    <a:pt x="199771" y="0"/>
                    <a:pt x="380492" y="80899"/>
                    <a:pt x="511302" y="211836"/>
                  </a:cubicBezTo>
                  <a:lnTo>
                    <a:pt x="211836" y="511429"/>
                  </a:lnTo>
                  <a:cubicBezTo>
                    <a:pt x="157734" y="457327"/>
                    <a:pt x="82804" y="423799"/>
                    <a:pt x="127" y="423799"/>
                  </a:cubicBezTo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0035540" y="727583"/>
              <a:ext cx="211709" cy="299339"/>
            </a:xfrm>
            <a:custGeom>
              <a:avLst/>
              <a:gdLst/>
              <a:ahLst/>
              <a:cxnLst/>
              <a:rect r="r" b="b" t="t" l="l"/>
              <a:pathLst>
                <a:path h="299339" w="211709">
                  <a:moveTo>
                    <a:pt x="0" y="299338"/>
                  </a:moveTo>
                  <a:lnTo>
                    <a:pt x="0" y="0"/>
                  </a:lnTo>
                  <a:cubicBezTo>
                    <a:pt x="82677" y="0"/>
                    <a:pt x="157607" y="33528"/>
                    <a:pt x="211709" y="8763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9402953" y="-418846"/>
              <a:ext cx="632714" cy="1446148"/>
            </a:xfrm>
            <a:custGeom>
              <a:avLst/>
              <a:gdLst/>
              <a:ahLst/>
              <a:cxnLst/>
              <a:rect r="r" b="b" t="t" l="l"/>
              <a:pathLst>
                <a:path h="1446148" w="632714">
                  <a:moveTo>
                    <a:pt x="632714" y="723011"/>
                  </a:moveTo>
                  <a:lnTo>
                    <a:pt x="542290" y="723011"/>
                  </a:lnTo>
                  <a:lnTo>
                    <a:pt x="542290" y="1446148"/>
                  </a:lnTo>
                  <a:lnTo>
                    <a:pt x="632714" y="1446148"/>
                  </a:lnTo>
                  <a:close/>
                  <a:moveTo>
                    <a:pt x="451994" y="1446148"/>
                  </a:moveTo>
                  <a:lnTo>
                    <a:pt x="361570" y="1446148"/>
                  </a:lnTo>
                  <a:lnTo>
                    <a:pt x="451994" y="1446148"/>
                  </a:lnTo>
                  <a:close/>
                  <a:moveTo>
                    <a:pt x="0" y="1446148"/>
                  </a:moveTo>
                  <a:lnTo>
                    <a:pt x="90424" y="1446148"/>
                  </a:lnTo>
                  <a:lnTo>
                    <a:pt x="90424" y="723011"/>
                  </a:lnTo>
                  <a:lnTo>
                    <a:pt x="0" y="723011"/>
                  </a:lnTo>
                  <a:close/>
                  <a:moveTo>
                    <a:pt x="271145" y="0"/>
                  </a:moveTo>
                  <a:lnTo>
                    <a:pt x="180721" y="0"/>
                  </a:lnTo>
                  <a:lnTo>
                    <a:pt x="180721" y="1446148"/>
                  </a:lnTo>
                  <a:lnTo>
                    <a:pt x="271145" y="1446148"/>
                  </a:lnTo>
                  <a:close/>
                </a:path>
              </a:pathLst>
            </a:custGeom>
            <a:solidFill>
              <a:srgbClr val="014B59"/>
            </a:solid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9655188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92004" y="6929123"/>
            <a:ext cx="1550594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AÇÕES DESENVOLVIDAS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76065" y="1698321"/>
            <a:ext cx="1472059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Conformidade legal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060126" y="1698321"/>
            <a:ext cx="1316534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Força de trabalho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06996" y="2123669"/>
            <a:ext cx="2916822" cy="4002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 conformidade legal das contratações de funcionários pelo CFMV está baseada no Decreto Federal nº 64.704/69, que regula o exercício da profissão de médico--veterinário e dos Conselhos de Medicina Veterinária, e no seu art. 15 prevê que “os Conselhos de Medicina Veterinária funcionarão com quadro de pessoal próprio, regido pela Consolidação das Leis do Trabalho”. </a:t>
            </a:r>
          </a:p>
          <a:p>
            <a:pPr algn="just">
              <a:lnSpc>
                <a:spcPts val="1500"/>
              </a:lnSpc>
            </a:pPr>
            <a:r>
              <a:rPr lang="en-US" sz="1200" b="true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Ainda, sobre a seleção de pessoal, vale destacar a Resolução CFMV nº 1632/2024, no seu art. 2º. “O ingresso em cargos efetivos no Sistema CFMV/CRMVs dar-se-á mediante aprovação em concurso público que compreenderá, no mínimo, a avaliação por provas ou provas e títulos, em conformidade com os princípios da impessoalidade, publicidade, isonomia e eficiência”.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4060126" y="2123669"/>
            <a:ext cx="2916822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Agente de Fiscalização – 2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Agente Administrativo – 2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7212120" y="2123669"/>
            <a:ext cx="2916822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Agente de Fiscalização – 2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Agente Administrativo – 2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801005" y="746027"/>
            <a:ext cx="2590949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GESTÃO DE PESSOAS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168467" y="1722337"/>
            <a:ext cx="2408783" cy="190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78"/>
              </a:lnSpc>
            </a:pPr>
            <a:r>
              <a:rPr lang="en-US" b="true" sz="1127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Distribuição de pessoal por categoria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219049" y="3245920"/>
            <a:ext cx="267576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5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392967" y="1219800"/>
            <a:ext cx="285233" cy="1978819"/>
            <a:chOff x="0" y="0"/>
            <a:chExt cx="286626" cy="19884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159639" cy="159766"/>
            </a:xfrm>
            <a:custGeom>
              <a:avLst/>
              <a:gdLst/>
              <a:ahLst/>
              <a:cxnLst/>
              <a:rect r="r" b="b" t="t" l="l"/>
              <a:pathLst>
                <a:path h="159766" w="159639">
                  <a:moveTo>
                    <a:pt x="159639" y="79883"/>
                  </a:moveTo>
                  <a:cubicBezTo>
                    <a:pt x="159639" y="123952"/>
                    <a:pt x="123952" y="159767"/>
                    <a:pt x="79756" y="159767"/>
                  </a:cubicBezTo>
                  <a:cubicBezTo>
                    <a:pt x="35560" y="159767"/>
                    <a:pt x="0" y="123952"/>
                    <a:pt x="0" y="79883"/>
                  </a:cubicBezTo>
                  <a:cubicBezTo>
                    <a:pt x="0" y="35814"/>
                    <a:pt x="35687" y="0"/>
                    <a:pt x="79756" y="0"/>
                  </a:cubicBezTo>
                  <a:cubicBezTo>
                    <a:pt x="123825" y="0"/>
                    <a:pt x="159639" y="35687"/>
                    <a:pt x="159639" y="79883"/>
                  </a:cubicBezTo>
                </a:path>
              </a:pathLst>
            </a:custGeom>
            <a:solidFill>
              <a:srgbClr val="1F73A5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347346"/>
              <a:ext cx="159639" cy="159766"/>
            </a:xfrm>
            <a:custGeom>
              <a:avLst/>
              <a:gdLst/>
              <a:ahLst/>
              <a:cxnLst/>
              <a:rect r="r" b="b" t="t" l="l"/>
              <a:pathLst>
                <a:path h="159766" w="159639">
                  <a:moveTo>
                    <a:pt x="159639" y="79883"/>
                  </a:moveTo>
                  <a:cubicBezTo>
                    <a:pt x="159639" y="123952"/>
                    <a:pt x="123952" y="159766"/>
                    <a:pt x="79756" y="159766"/>
                  </a:cubicBezTo>
                  <a:cubicBezTo>
                    <a:pt x="35560" y="159766"/>
                    <a:pt x="0" y="123952"/>
                    <a:pt x="0" y="79883"/>
                  </a:cubicBezTo>
                  <a:cubicBezTo>
                    <a:pt x="0" y="35814"/>
                    <a:pt x="35687" y="0"/>
                    <a:pt x="79756" y="0"/>
                  </a:cubicBezTo>
                  <a:cubicBezTo>
                    <a:pt x="123825" y="0"/>
                    <a:pt x="159639" y="35687"/>
                    <a:pt x="159639" y="79883"/>
                  </a:cubicBezTo>
                </a:path>
              </a:pathLst>
            </a:custGeom>
            <a:solidFill>
              <a:srgbClr val="0F903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500" y="631192"/>
              <a:ext cx="159639" cy="159766"/>
            </a:xfrm>
            <a:custGeom>
              <a:avLst/>
              <a:gdLst/>
              <a:ahLst/>
              <a:cxnLst/>
              <a:rect r="r" b="b" t="t" l="l"/>
              <a:pathLst>
                <a:path h="159766" w="159639">
                  <a:moveTo>
                    <a:pt x="159639" y="79883"/>
                  </a:moveTo>
                  <a:cubicBezTo>
                    <a:pt x="159639" y="123952"/>
                    <a:pt x="123952" y="159766"/>
                    <a:pt x="79756" y="159766"/>
                  </a:cubicBezTo>
                  <a:cubicBezTo>
                    <a:pt x="35560" y="159766"/>
                    <a:pt x="0" y="123952"/>
                    <a:pt x="0" y="79883"/>
                  </a:cubicBezTo>
                  <a:cubicBezTo>
                    <a:pt x="0" y="35814"/>
                    <a:pt x="35687" y="0"/>
                    <a:pt x="79756" y="0"/>
                  </a:cubicBezTo>
                  <a:cubicBezTo>
                    <a:pt x="123825" y="0"/>
                    <a:pt x="159639" y="35687"/>
                    <a:pt x="159639" y="79883"/>
                  </a:cubicBezTo>
                </a:path>
              </a:pathLst>
            </a:custGeom>
            <a:solidFill>
              <a:srgbClr val="004A57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915164"/>
              <a:ext cx="159639" cy="159766"/>
            </a:xfrm>
            <a:custGeom>
              <a:avLst/>
              <a:gdLst/>
              <a:ahLst/>
              <a:cxnLst/>
              <a:rect r="r" b="b" t="t" l="l"/>
              <a:pathLst>
                <a:path h="159766" w="159639">
                  <a:moveTo>
                    <a:pt x="159639" y="79883"/>
                  </a:moveTo>
                  <a:cubicBezTo>
                    <a:pt x="159639" y="123953"/>
                    <a:pt x="123952" y="159767"/>
                    <a:pt x="79756" y="159767"/>
                  </a:cubicBezTo>
                  <a:cubicBezTo>
                    <a:pt x="35560" y="159767"/>
                    <a:pt x="0" y="123953"/>
                    <a:pt x="0" y="79883"/>
                  </a:cubicBezTo>
                  <a:cubicBezTo>
                    <a:pt x="0" y="35814"/>
                    <a:pt x="35687" y="0"/>
                    <a:pt x="79756" y="0"/>
                  </a:cubicBezTo>
                  <a:cubicBezTo>
                    <a:pt x="123825" y="0"/>
                    <a:pt x="159639" y="35687"/>
                    <a:pt x="159639" y="79883"/>
                  </a:cubicBezTo>
                </a:path>
              </a:pathLst>
            </a:custGeom>
            <a:solidFill>
              <a:srgbClr val="56B0C2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1199010"/>
              <a:ext cx="159639" cy="159766"/>
            </a:xfrm>
            <a:custGeom>
              <a:avLst/>
              <a:gdLst/>
              <a:ahLst/>
              <a:cxnLst/>
              <a:rect r="r" b="b" t="t" l="l"/>
              <a:pathLst>
                <a:path h="159766" w="159639">
                  <a:moveTo>
                    <a:pt x="159639" y="79883"/>
                  </a:moveTo>
                  <a:cubicBezTo>
                    <a:pt x="159639" y="123952"/>
                    <a:pt x="123952" y="159766"/>
                    <a:pt x="79756" y="159766"/>
                  </a:cubicBezTo>
                  <a:cubicBezTo>
                    <a:pt x="35560" y="159766"/>
                    <a:pt x="0" y="123952"/>
                    <a:pt x="0" y="79883"/>
                  </a:cubicBezTo>
                  <a:cubicBezTo>
                    <a:pt x="0" y="35814"/>
                    <a:pt x="35687" y="0"/>
                    <a:pt x="79756" y="0"/>
                  </a:cubicBezTo>
                  <a:cubicBezTo>
                    <a:pt x="123825" y="0"/>
                    <a:pt x="159639" y="35687"/>
                    <a:pt x="159639" y="79883"/>
                  </a:cubicBezTo>
                </a:path>
              </a:pathLst>
            </a:custGeom>
            <a:solidFill>
              <a:srgbClr val="F0E10E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3500" y="1481459"/>
              <a:ext cx="159639" cy="159766"/>
            </a:xfrm>
            <a:custGeom>
              <a:avLst/>
              <a:gdLst/>
              <a:ahLst/>
              <a:cxnLst/>
              <a:rect r="r" b="b" t="t" l="l"/>
              <a:pathLst>
                <a:path h="159766" w="159639">
                  <a:moveTo>
                    <a:pt x="159639" y="79883"/>
                  </a:moveTo>
                  <a:cubicBezTo>
                    <a:pt x="159639" y="123952"/>
                    <a:pt x="123952" y="159766"/>
                    <a:pt x="79756" y="159766"/>
                  </a:cubicBezTo>
                  <a:cubicBezTo>
                    <a:pt x="35560" y="159766"/>
                    <a:pt x="0" y="123952"/>
                    <a:pt x="0" y="79883"/>
                  </a:cubicBezTo>
                  <a:cubicBezTo>
                    <a:pt x="0" y="35814"/>
                    <a:pt x="35687" y="0"/>
                    <a:pt x="79756" y="0"/>
                  </a:cubicBezTo>
                  <a:cubicBezTo>
                    <a:pt x="123825" y="0"/>
                    <a:pt x="159639" y="35687"/>
                    <a:pt x="159639" y="79883"/>
                  </a:cubicBezTo>
                </a:path>
              </a:pathLst>
            </a:custGeom>
            <a:solidFill>
              <a:srgbClr val="77AE4D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1765304"/>
              <a:ext cx="159639" cy="159766"/>
            </a:xfrm>
            <a:custGeom>
              <a:avLst/>
              <a:gdLst/>
              <a:ahLst/>
              <a:cxnLst/>
              <a:rect r="r" b="b" t="t" l="l"/>
              <a:pathLst>
                <a:path h="159766" w="159639">
                  <a:moveTo>
                    <a:pt x="159639" y="79884"/>
                  </a:moveTo>
                  <a:cubicBezTo>
                    <a:pt x="159639" y="123953"/>
                    <a:pt x="123952" y="159767"/>
                    <a:pt x="79756" y="159767"/>
                  </a:cubicBezTo>
                  <a:cubicBezTo>
                    <a:pt x="35560" y="159767"/>
                    <a:pt x="0" y="123953"/>
                    <a:pt x="0" y="79884"/>
                  </a:cubicBezTo>
                  <a:cubicBezTo>
                    <a:pt x="0" y="35814"/>
                    <a:pt x="35687" y="0"/>
                    <a:pt x="79756" y="0"/>
                  </a:cubicBezTo>
                  <a:cubicBezTo>
                    <a:pt x="123825" y="0"/>
                    <a:pt x="159639" y="35687"/>
                    <a:pt x="159639" y="79884"/>
                  </a:cubicBezTo>
                </a:path>
              </a:pathLst>
            </a:custGeom>
            <a:solidFill>
              <a:srgbClr val="3F569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-63503" y="-63503"/>
            <a:ext cx="10819000" cy="6534998"/>
          </a:xfrm>
          <a:custGeom>
            <a:avLst/>
            <a:gdLst/>
            <a:ahLst/>
            <a:cxnLst/>
            <a:rect r="r" b="b" t="t" l="l"/>
            <a:pathLst>
              <a:path h="6534998" w="10819000">
                <a:moveTo>
                  <a:pt x="0" y="0"/>
                </a:moveTo>
                <a:lnTo>
                  <a:pt x="10819000" y="0"/>
                </a:lnTo>
                <a:lnTo>
                  <a:pt x="10819000" y="6534998"/>
                </a:lnTo>
                <a:lnTo>
                  <a:pt x="0" y="6534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661341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44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11454" y="4342095"/>
            <a:ext cx="861622" cy="215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2"/>
              </a:lnSpc>
            </a:pPr>
            <a:r>
              <a:rPr lang="en-US" sz="785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Superior completo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25815" y="4593126"/>
            <a:ext cx="948976" cy="215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2"/>
              </a:lnSpc>
            </a:pPr>
            <a:r>
              <a:rPr lang="en-US" sz="785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Superior incompleto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83644" y="4844167"/>
            <a:ext cx="1094089" cy="215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2"/>
              </a:lnSpc>
            </a:pPr>
            <a:r>
              <a:rPr lang="en-US" sz="785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Ensino médio completo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76646" y="5095199"/>
            <a:ext cx="693325" cy="215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2"/>
              </a:lnSpc>
            </a:pPr>
            <a:r>
              <a:rPr lang="en-US" sz="785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Pós graduação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21505" y="5346240"/>
            <a:ext cx="443570" cy="215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2"/>
              </a:lnSpc>
            </a:pPr>
            <a:r>
              <a:rPr lang="en-US" sz="785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Mestrado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65469" y="5597271"/>
            <a:ext cx="500720" cy="215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2"/>
              </a:lnSpc>
            </a:pPr>
            <a:r>
              <a:rPr lang="en-US" sz="785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Doutorado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98005" y="5848302"/>
            <a:ext cx="1181433" cy="215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2"/>
              </a:lnSpc>
            </a:pPr>
            <a:r>
              <a:rPr lang="en-US" sz="785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Ensino médio incompleto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046961" y="4605938"/>
            <a:ext cx="186700" cy="215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1"/>
              </a:lnSpc>
            </a:pPr>
            <a:r>
              <a:rPr lang="en-US" sz="785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18%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889741" y="4856578"/>
            <a:ext cx="185080" cy="215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1"/>
              </a:lnSpc>
            </a:pPr>
            <a:r>
              <a:rPr lang="en-US" sz="785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13%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890246" y="5106714"/>
            <a:ext cx="185585" cy="215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1"/>
              </a:lnSpc>
            </a:pPr>
            <a:r>
              <a:rPr lang="en-US" sz="785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12%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918946" y="4434259"/>
            <a:ext cx="204597" cy="129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9"/>
              </a:lnSpc>
            </a:pPr>
            <a:r>
              <a:rPr lang="en-US" sz="785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50%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42987" y="3970230"/>
            <a:ext cx="2498779" cy="191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78"/>
              </a:lnSpc>
            </a:pPr>
            <a:r>
              <a:rPr lang="en-US" sz="1127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Distribuição de pessoal por formação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97074" y="710394"/>
            <a:ext cx="3409312" cy="191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78"/>
              </a:lnSpc>
            </a:pPr>
            <a:r>
              <a:rPr lang="en-US" sz="1127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Distribuição de pessoal por tempo de serviço (anos)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213338" y="3970230"/>
            <a:ext cx="2334758" cy="191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78"/>
              </a:lnSpc>
            </a:pPr>
            <a:r>
              <a:rPr lang="en-US" sz="1127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Distribuição de pessoal por gênero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909520" y="710394"/>
            <a:ext cx="3116609" cy="191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78"/>
              </a:lnSpc>
            </a:pPr>
            <a:r>
              <a:rPr lang="en-US" sz="1127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Distribuição de pessoal por idade (faixa etária)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99661" y="6328220"/>
            <a:ext cx="598999" cy="153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3"/>
              </a:lnSpc>
            </a:pPr>
            <a:r>
              <a:rPr lang="en-US" sz="88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Figura 29 -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044597" y="3995738"/>
            <a:ext cx="599113" cy="153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3"/>
              </a:lnSpc>
            </a:pPr>
            <a:r>
              <a:rPr lang="en-US" sz="88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Figura 28 -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245142" y="6328220"/>
            <a:ext cx="599218" cy="153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3"/>
              </a:lnSpc>
            </a:pPr>
            <a:r>
              <a:rPr lang="en-US" sz="88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Figura 30 -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986905" y="6340421"/>
            <a:ext cx="1910210" cy="153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3"/>
              </a:lnSpc>
            </a:pPr>
            <a:r>
              <a:rPr lang="en-US" sz="88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Distribuição de pessoal por formação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618983" y="3427219"/>
            <a:ext cx="2279675" cy="153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3"/>
              </a:lnSpc>
            </a:pPr>
            <a:r>
              <a:rPr lang="en-US" sz="88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Distribuição de pessoal por tempo de serviço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832616" y="6340421"/>
            <a:ext cx="1767535" cy="153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3"/>
              </a:lnSpc>
            </a:pPr>
            <a:r>
              <a:rPr lang="en-US" sz="88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Distribuição de pessoal por gênero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723884" y="1201179"/>
            <a:ext cx="278521" cy="7949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2"/>
              </a:lnSpc>
            </a:pPr>
            <a:r>
              <a:rPr lang="en-US" b="true" sz="1004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1-5 6-10</a:t>
            </a:r>
          </a:p>
          <a:p>
            <a:pPr algn="l">
              <a:lnSpc>
                <a:spcPts val="2449"/>
              </a:lnSpc>
            </a:pPr>
            <a:r>
              <a:rPr lang="en-US" b="true" sz="1004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11-15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2601730" y="1220229"/>
            <a:ext cx="751475" cy="22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87"/>
              </a:lnSpc>
            </a:pPr>
            <a:r>
              <a:rPr lang="en-US" b="true" sz="1004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4 servidores-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944974" y="4588412"/>
            <a:ext cx="747722" cy="1139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9"/>
              </a:lnSpc>
            </a:pPr>
            <a:r>
              <a:rPr lang="en-US" sz="1226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Masculino</a:t>
            </a:r>
          </a:p>
          <a:p>
            <a:pPr algn="l">
              <a:lnSpc>
                <a:spcPts val="2680"/>
              </a:lnSpc>
            </a:pPr>
            <a:r>
              <a:rPr lang="en-US" sz="2741">
                <a:solidFill>
                  <a:srgbClr val="1F73A5"/>
                </a:solidFill>
                <a:latin typeface="Proxima Nova"/>
                <a:ea typeface="Proxima Nova"/>
                <a:cs typeface="Proxima Nova"/>
                <a:sym typeface="Proxima Nova"/>
              </a:rPr>
              <a:t>75</a:t>
            </a:r>
            <a:r>
              <a:rPr lang="en-US" sz="2741">
                <a:solidFill>
                  <a:srgbClr val="1F73A5"/>
                </a:solidFill>
                <a:latin typeface="Proxima Nova"/>
                <a:ea typeface="Proxima Nova"/>
                <a:cs typeface="Proxima Nova"/>
                <a:sym typeface="Proxima Nova"/>
              </a:rPr>
              <a:t>%</a:t>
            </a:r>
          </a:p>
          <a:p>
            <a:pPr algn="l">
              <a:lnSpc>
                <a:spcPts val="3066"/>
              </a:lnSpc>
            </a:pPr>
            <a:r>
              <a:rPr lang="en-US" sz="1226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Feminino</a:t>
            </a:r>
          </a:p>
          <a:p>
            <a:pPr algn="l">
              <a:lnSpc>
                <a:spcPts val="1370"/>
              </a:lnSpc>
            </a:pPr>
            <a:r>
              <a:rPr lang="en-US" sz="2741">
                <a:solidFill>
                  <a:srgbClr val="178E55"/>
                </a:solidFill>
                <a:latin typeface="Proxima Nova"/>
                <a:ea typeface="Proxima Nova"/>
                <a:cs typeface="Proxima Nova"/>
                <a:sym typeface="Proxima Nova"/>
              </a:rPr>
              <a:t>25</a:t>
            </a:r>
            <a:r>
              <a:rPr lang="en-US" sz="2741">
                <a:solidFill>
                  <a:srgbClr val="178E55"/>
                </a:solidFill>
                <a:latin typeface="Proxima Nova"/>
                <a:ea typeface="Proxima Nova"/>
                <a:cs typeface="Proxima Nova"/>
                <a:sym typeface="Proxima Nova"/>
              </a:rPr>
              <a:t>%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CAP. 5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SUMÁRIO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601730" y="1495927"/>
            <a:ext cx="751475" cy="22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87"/>
              </a:lnSpc>
            </a:pPr>
            <a:r>
              <a:rPr lang="en-US" b="true" sz="1004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0 -------------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2592376" y="1771625"/>
            <a:ext cx="751475" cy="22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87"/>
              </a:lnSpc>
            </a:pPr>
            <a:r>
              <a:rPr lang="en-US" b="true" sz="1004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0 -------------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5535686" y="2961037"/>
            <a:ext cx="1009065" cy="242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2"/>
              </a:lnSpc>
            </a:pPr>
            <a:r>
              <a:rPr lang="en-US" b="true" sz="1004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25 a 30 anos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707318" y="2961037"/>
            <a:ext cx="1009065" cy="242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2"/>
              </a:lnSpc>
            </a:pPr>
            <a:r>
              <a:rPr lang="en-US" b="true" sz="1004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3 Servidores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5535686" y="3198354"/>
            <a:ext cx="1009065" cy="242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2"/>
              </a:lnSpc>
            </a:pPr>
            <a:r>
              <a:rPr lang="en-US" b="true" sz="1004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31 a 35 anos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6707318" y="3198354"/>
            <a:ext cx="1009065" cy="242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2"/>
              </a:lnSpc>
            </a:pPr>
            <a:r>
              <a:rPr lang="en-US" b="true" sz="1004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1 Servidora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851560" y="5093379"/>
            <a:ext cx="2984583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Superior completo: 4  •  Pós‑graduação: 3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63503" y="-63484"/>
            <a:ext cx="10819000" cy="1224686"/>
            <a:chOff x="0" y="0"/>
            <a:chExt cx="10819003" cy="122468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903206" y="308864"/>
              <a:ext cx="852297" cy="852296"/>
            </a:xfrm>
            <a:custGeom>
              <a:avLst/>
              <a:gdLst/>
              <a:ahLst/>
              <a:cxnLst/>
              <a:rect r="r" b="b" t="t" l="l"/>
              <a:pathLst>
                <a:path h="852296" w="852297">
                  <a:moveTo>
                    <a:pt x="0" y="852295"/>
                  </a:moveTo>
                  <a:lnTo>
                    <a:pt x="852297" y="852295"/>
                  </a:lnTo>
                  <a:lnTo>
                    <a:pt x="8522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903079" y="308864"/>
              <a:ext cx="852297" cy="852296"/>
            </a:xfrm>
            <a:custGeom>
              <a:avLst/>
              <a:gdLst/>
              <a:ahLst/>
              <a:cxnLst/>
              <a:rect r="r" b="b" t="t" l="l"/>
              <a:pathLst>
                <a:path h="852296" w="852297">
                  <a:moveTo>
                    <a:pt x="0" y="852295"/>
                  </a:moveTo>
                  <a:lnTo>
                    <a:pt x="852297" y="852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903079" y="735075"/>
              <a:ext cx="852297" cy="426084"/>
            </a:xfrm>
            <a:custGeom>
              <a:avLst/>
              <a:gdLst/>
              <a:ahLst/>
              <a:cxnLst/>
              <a:rect r="r" b="b" t="t" l="l"/>
              <a:pathLst>
                <a:path h="426084" w="852297">
                  <a:moveTo>
                    <a:pt x="0" y="426084"/>
                  </a:moveTo>
                  <a:lnTo>
                    <a:pt x="852297" y="426084"/>
                  </a:lnTo>
                  <a:lnTo>
                    <a:pt x="426212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340213" y="953515"/>
              <a:ext cx="415290" cy="207645"/>
            </a:xfrm>
            <a:custGeom>
              <a:avLst/>
              <a:gdLst/>
              <a:ahLst/>
              <a:cxnLst/>
              <a:rect r="r" b="b" t="t" l="l"/>
              <a:pathLst>
                <a:path h="207645" w="415290">
                  <a:moveTo>
                    <a:pt x="207645" y="0"/>
                  </a:moveTo>
                  <a:lnTo>
                    <a:pt x="0" y="207644"/>
                  </a:lnTo>
                  <a:lnTo>
                    <a:pt x="415290" y="207644"/>
                  </a:lnTo>
                  <a:lnTo>
                    <a:pt x="207645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9659941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44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624572" y="4397631"/>
            <a:ext cx="207169" cy="120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"/>
              </a:lnSpc>
            </a:pPr>
            <a:r>
              <a:rPr lang="en-US" b="true" sz="661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2024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986845" y="4397631"/>
            <a:ext cx="208112" cy="120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"/>
              </a:lnSpc>
            </a:pPr>
            <a:r>
              <a:rPr lang="en-US" b="true" sz="661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2025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349529" y="4397631"/>
            <a:ext cx="208112" cy="120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"/>
              </a:lnSpc>
            </a:pPr>
            <a:r>
              <a:rPr lang="en-US" b="true" sz="661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2026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714822" y="4397631"/>
            <a:ext cx="202711" cy="120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"/>
              </a:lnSpc>
            </a:pPr>
            <a:r>
              <a:rPr lang="en-US" b="true" sz="661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2027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074905" y="4397631"/>
            <a:ext cx="207940" cy="120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"/>
              </a:lnSpc>
            </a:pPr>
            <a:r>
              <a:rPr lang="en-US" b="true" sz="661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2028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435246" y="4397631"/>
            <a:ext cx="208112" cy="120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"/>
              </a:lnSpc>
            </a:pPr>
            <a:r>
              <a:rPr lang="en-US" b="true" sz="661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2029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797929" y="4397631"/>
            <a:ext cx="208026" cy="120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"/>
              </a:lnSpc>
            </a:pPr>
            <a:r>
              <a:rPr lang="en-US" b="true" sz="661">
                <a:solidFill>
                  <a:srgbClr val="41423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2030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633268" y="3179393"/>
            <a:ext cx="93762" cy="19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24"/>
              </a:lnSpc>
            </a:pPr>
            <a:r>
              <a:rPr lang="en-US" b="true" sz="1160">
                <a:solidFill>
                  <a:srgbClr val="41423E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4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355769" y="3597812"/>
            <a:ext cx="71289" cy="19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24"/>
              </a:lnSpc>
            </a:pPr>
            <a:r>
              <a:rPr lang="en-US" b="true" sz="1160">
                <a:solidFill>
                  <a:srgbClr val="41423E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86758" y="2683054"/>
            <a:ext cx="345577" cy="231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6"/>
              </a:lnSpc>
            </a:pPr>
            <a:r>
              <a:rPr lang="en-US" sz="830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Efetivo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36781" y="2948649"/>
            <a:ext cx="702554" cy="231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6"/>
              </a:lnSpc>
            </a:pPr>
            <a:r>
              <a:rPr lang="en-US" sz="830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Comissionado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88457" y="3214245"/>
            <a:ext cx="547840" cy="231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6"/>
              </a:lnSpc>
            </a:pPr>
            <a:r>
              <a:rPr lang="en-US" sz="830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Estagiários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61486" y="3479840"/>
            <a:ext cx="1085345" cy="231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6"/>
              </a:lnSpc>
            </a:pPr>
            <a:r>
              <a:rPr lang="en-US" sz="830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Efetivo/Comissionado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56000" y="3745435"/>
            <a:ext cx="1090946" cy="231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6"/>
              </a:lnSpc>
            </a:pPr>
            <a:r>
              <a:rPr lang="en-US" sz="830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Cedido/Comissionado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100959" y="3227380"/>
            <a:ext cx="195815" cy="231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29"/>
              </a:lnSpc>
            </a:pPr>
            <a:r>
              <a:rPr lang="en-US" sz="83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13%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061925" y="3492060"/>
            <a:ext cx="196348" cy="231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29"/>
              </a:lnSpc>
            </a:pPr>
            <a:r>
              <a:rPr lang="en-US" sz="83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12%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078613" y="2683054"/>
            <a:ext cx="241995" cy="230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29"/>
              </a:lnSpc>
            </a:pPr>
            <a:r>
              <a:rPr lang="en-US" sz="830">
                <a:solidFill>
                  <a:srgbClr val="41423E"/>
                </a:solidFill>
                <a:latin typeface="Proxima Nova"/>
                <a:ea typeface="Proxima Nova"/>
                <a:cs typeface="Proxima Nova"/>
                <a:sym typeface="Proxima Nova"/>
              </a:rPr>
              <a:t>100%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859615" y="2692532"/>
            <a:ext cx="216360" cy="231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6"/>
              </a:lnSpc>
            </a:pPr>
            <a:r>
              <a:rPr lang="en-US" sz="83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40%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588239" y="2962242"/>
            <a:ext cx="214855" cy="231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6"/>
              </a:lnSpc>
            </a:pPr>
            <a:r>
              <a:rPr lang="en-US" sz="83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30%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88898" y="2152474"/>
            <a:ext cx="2823270" cy="190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78"/>
              </a:lnSpc>
            </a:pPr>
            <a:r>
              <a:rPr lang="en-US" sz="1127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Distribuição de pessoal por vínculo no CRMV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494736" y="4600075"/>
            <a:ext cx="598313" cy="153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3"/>
              </a:lnSpc>
            </a:pPr>
            <a:r>
              <a:rPr lang="en-US" sz="88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Figura 34 -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081314" y="4612267"/>
            <a:ext cx="2089861" cy="153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3"/>
              </a:lnSpc>
            </a:pPr>
            <a:r>
              <a:rPr lang="en-US" sz="88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Projeção de perda de pessoal a cada ano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558753" y="2023467"/>
            <a:ext cx="4361059" cy="90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47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Em relação à projeção de empregados com condições de aposentadoria, o gráfico a seguir mostra o número de colaboradores em 2024 (8 funcionários ativos) e a projeção de perda de pessoal a cada ano, caso não fosse planejado provimento por meio de concurso: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5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6986845" y="3345352"/>
            <a:ext cx="90339" cy="19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24"/>
              </a:lnSpc>
            </a:pPr>
            <a:r>
              <a:rPr lang="en-US" b="true" sz="1160">
                <a:solidFill>
                  <a:srgbClr val="41423E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2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7722333" y="3610032"/>
            <a:ext cx="71289" cy="19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24"/>
              </a:lnSpc>
            </a:pPr>
            <a:r>
              <a:rPr lang="en-US" b="true" sz="1160">
                <a:solidFill>
                  <a:srgbClr val="41423E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1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8088896" y="3610032"/>
            <a:ext cx="71289" cy="19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24"/>
              </a:lnSpc>
            </a:pPr>
            <a:r>
              <a:rPr lang="en-US" b="true" sz="1160">
                <a:solidFill>
                  <a:srgbClr val="41423E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1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8468013" y="3653533"/>
            <a:ext cx="71289" cy="19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24"/>
              </a:lnSpc>
            </a:pPr>
            <a:r>
              <a:rPr lang="en-US" b="true" sz="1160">
                <a:solidFill>
                  <a:srgbClr val="41423E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1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8797929" y="3683084"/>
            <a:ext cx="71289" cy="19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24"/>
              </a:lnSpc>
            </a:pPr>
            <a:r>
              <a:rPr lang="en-US" b="true" sz="1160">
                <a:solidFill>
                  <a:srgbClr val="41423E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1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7006" y="864003"/>
            <a:ext cx="45187" cy="181318"/>
            <a:chOff x="0" y="0"/>
            <a:chExt cx="45187" cy="18131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07006" y="1734144"/>
            <a:ext cx="45187" cy="181318"/>
            <a:chOff x="0" y="0"/>
            <a:chExt cx="45187" cy="18131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-63503" y="-63484"/>
            <a:ext cx="10819000" cy="1045502"/>
            <a:chOff x="0" y="0"/>
            <a:chExt cx="10819003" cy="104550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837420" y="63881"/>
              <a:ext cx="918083" cy="918083"/>
            </a:xfrm>
            <a:custGeom>
              <a:avLst/>
              <a:gdLst/>
              <a:ahLst/>
              <a:cxnLst/>
              <a:rect r="r" b="b" t="t" l="l"/>
              <a:pathLst>
                <a:path h="918083" w="918083">
                  <a:moveTo>
                    <a:pt x="0" y="918083"/>
                  </a:moveTo>
                  <a:lnTo>
                    <a:pt x="918082" y="918083"/>
                  </a:lnTo>
                  <a:lnTo>
                    <a:pt x="9180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837420" y="63881"/>
              <a:ext cx="918083" cy="918083"/>
            </a:xfrm>
            <a:custGeom>
              <a:avLst/>
              <a:gdLst/>
              <a:ahLst/>
              <a:cxnLst/>
              <a:rect r="r" b="b" t="t" l="l"/>
              <a:pathLst>
                <a:path h="918083" w="918083">
                  <a:moveTo>
                    <a:pt x="0" y="918083"/>
                  </a:moveTo>
                  <a:lnTo>
                    <a:pt x="918082" y="9180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837420" y="522986"/>
              <a:ext cx="918083" cy="458978"/>
            </a:xfrm>
            <a:custGeom>
              <a:avLst/>
              <a:gdLst/>
              <a:ahLst/>
              <a:cxnLst/>
              <a:rect r="r" b="b" t="t" l="l"/>
              <a:pathLst>
                <a:path h="458978" w="918083">
                  <a:moveTo>
                    <a:pt x="0" y="458978"/>
                  </a:moveTo>
                  <a:lnTo>
                    <a:pt x="918082" y="458978"/>
                  </a:lnTo>
                  <a:lnTo>
                    <a:pt x="458978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308209" y="758317"/>
              <a:ext cx="447294" cy="223647"/>
            </a:xfrm>
            <a:custGeom>
              <a:avLst/>
              <a:gdLst/>
              <a:ahLst/>
              <a:cxnLst/>
              <a:rect r="r" b="b" t="t" l="l"/>
              <a:pathLst>
                <a:path h="223647" w="447294">
                  <a:moveTo>
                    <a:pt x="0" y="223647"/>
                  </a:moveTo>
                  <a:lnTo>
                    <a:pt x="447294" y="223647"/>
                  </a:lnTo>
                  <a:lnTo>
                    <a:pt x="223647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919210" y="63500"/>
              <a:ext cx="803275" cy="918083"/>
            </a:xfrm>
            <a:custGeom>
              <a:avLst/>
              <a:gdLst/>
              <a:ahLst/>
              <a:cxnLst/>
              <a:rect r="r" b="b" t="t" l="l"/>
              <a:pathLst>
                <a:path h="918083" w="803275">
                  <a:moveTo>
                    <a:pt x="688467" y="918083"/>
                  </a:moveTo>
                  <a:lnTo>
                    <a:pt x="803275" y="918083"/>
                  </a:lnTo>
                  <a:lnTo>
                    <a:pt x="803275" y="0"/>
                  </a:lnTo>
                  <a:lnTo>
                    <a:pt x="688467" y="0"/>
                  </a:lnTo>
                  <a:close/>
                  <a:moveTo>
                    <a:pt x="458978" y="0"/>
                  </a:moveTo>
                  <a:lnTo>
                    <a:pt x="573787" y="0"/>
                  </a:lnTo>
                  <a:lnTo>
                    <a:pt x="458978" y="0"/>
                  </a:lnTo>
                  <a:close/>
                  <a:moveTo>
                    <a:pt x="229489" y="0"/>
                  </a:moveTo>
                  <a:lnTo>
                    <a:pt x="344297" y="0"/>
                  </a:lnTo>
                  <a:lnTo>
                    <a:pt x="229489" y="0"/>
                  </a:lnTo>
                  <a:close/>
                  <a:moveTo>
                    <a:pt x="0" y="0"/>
                  </a:moveTo>
                  <a:lnTo>
                    <a:pt x="1148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9661893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47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76065" y="1696044"/>
            <a:ext cx="1574006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Despesas de Pessoal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76065" y="791023"/>
            <a:ext cx="1867198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Trilhas de Aprendizagem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29599" y="2260883"/>
            <a:ext cx="8854897" cy="4764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2025, as despesas com pessoal e encargos sociais do CRMV-AP totalizaram R$ 176.196,13, representando aproximadamente 36,63% da despesa total do exercício, que foi de R$ 480.904,48. Esse percentual evidencia que os gastos com pessoal constituem a principal rubrica de despesa da autarquia, característica comum em entidades públicas de pequeno porte, cuja atuação depende diretamente da força de trabalho.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estrutura funcional do Conselho é composta por 4 servidores, com remuneração padronizada, composta por salário base de R$ 2.310,00 acrescido de função gratificada de R$ 550,00, totalizando R$ 3.614,00 líquidos mensais por servidor, admitindo-se variações pontuais em razão de benefícios, como auxílio-saúde diferenciado para dependentes.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análise da despesa demonstra compatibilidade entre o número reduzido de servidores e o montante total despendido, indicando ausência de excessos ou distorções na folha de pagamento. Observa-se, ainda, que parte relevante dessas despesas decorre de encargos obrigatórios, inerentes à legislação trabalhista e previdenciária.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Destaca-se que, ao longo do exercício, foram adotadas medidas de racionalização administrativa, como a exoneração de cargos estratégicos e a absorção de determinadas funções pelo Conselho Federal de Medicina Veterinária (CFMV), o que contribuiu para a contenção do crescimento das despesas de pessoal.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Sob a ótica da auditoria, o percentual de comprometimento da despesa com pessoal mantém-se em patamar considerado adequado para a natureza e porte da entidade, não comprometendo a sustentabilidade financeira do Conselho nem a execução de suas atividades finalísticas.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conclui-se que o CRMV-AP apresenta gestão equilibrada das despesas de pessoal, com estrutura enxuta, controle de gastos e aderência aos princípios da economicidade, eficiência e responsabilidade fiscal.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806996" y="1251252"/>
            <a:ext cx="2928947" cy="192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Texto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5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7766" y="2193067"/>
            <a:ext cx="45187" cy="181318"/>
            <a:chOff x="0" y="0"/>
            <a:chExt cx="45187" cy="18131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63503" y="-63484"/>
            <a:ext cx="10819000" cy="1375553"/>
            <a:chOff x="0" y="0"/>
            <a:chExt cx="10819003" cy="13755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857740" y="306070"/>
              <a:ext cx="897763" cy="1005713"/>
            </a:xfrm>
            <a:custGeom>
              <a:avLst/>
              <a:gdLst/>
              <a:ahLst/>
              <a:cxnLst/>
              <a:rect r="r" b="b" t="t" l="l"/>
              <a:pathLst>
                <a:path h="1005713" w="897763">
                  <a:moveTo>
                    <a:pt x="0" y="1005713"/>
                  </a:moveTo>
                  <a:lnTo>
                    <a:pt x="897763" y="1005713"/>
                  </a:lnTo>
                  <a:lnTo>
                    <a:pt x="8977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857740" y="414020"/>
              <a:ext cx="897763" cy="897763"/>
            </a:xfrm>
            <a:custGeom>
              <a:avLst/>
              <a:gdLst/>
              <a:ahLst/>
              <a:cxnLst/>
              <a:rect r="r" b="b" t="t" l="l"/>
              <a:pathLst>
                <a:path h="897763" w="897763">
                  <a:moveTo>
                    <a:pt x="0" y="897763"/>
                  </a:moveTo>
                  <a:lnTo>
                    <a:pt x="897763" y="897763"/>
                  </a:lnTo>
                  <a:lnTo>
                    <a:pt x="897763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0023856" y="580136"/>
              <a:ext cx="731647" cy="731647"/>
            </a:xfrm>
            <a:custGeom>
              <a:avLst/>
              <a:gdLst/>
              <a:ahLst/>
              <a:cxnLst/>
              <a:rect r="r" b="b" t="t" l="l"/>
              <a:pathLst>
                <a:path h="731647" w="731647">
                  <a:moveTo>
                    <a:pt x="731647" y="0"/>
                  </a:moveTo>
                  <a:lnTo>
                    <a:pt x="0" y="731647"/>
                  </a:lnTo>
                  <a:lnTo>
                    <a:pt x="85344" y="731647"/>
                  </a:lnTo>
                  <a:lnTo>
                    <a:pt x="731647" y="85344"/>
                  </a:lnTo>
                  <a:lnTo>
                    <a:pt x="731647" y="0"/>
                  </a:lnTo>
                  <a:close/>
                  <a:moveTo>
                    <a:pt x="731647" y="251460"/>
                  </a:moveTo>
                  <a:lnTo>
                    <a:pt x="251460" y="731647"/>
                  </a:lnTo>
                  <a:lnTo>
                    <a:pt x="336804" y="731647"/>
                  </a:lnTo>
                  <a:lnTo>
                    <a:pt x="731647" y="336804"/>
                  </a:lnTo>
                  <a:lnTo>
                    <a:pt x="731647" y="251460"/>
                  </a:lnTo>
                  <a:close/>
                  <a:moveTo>
                    <a:pt x="731647" y="502920"/>
                  </a:moveTo>
                  <a:lnTo>
                    <a:pt x="502793" y="731647"/>
                  </a:lnTo>
                  <a:lnTo>
                    <a:pt x="588137" y="731647"/>
                  </a:lnTo>
                  <a:lnTo>
                    <a:pt x="731647" y="588264"/>
                  </a:lnTo>
                  <a:lnTo>
                    <a:pt x="731647" y="5029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8348980" y="809117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127" y="0"/>
                  </a:moveTo>
                  <a:lnTo>
                    <a:pt x="502920" y="0"/>
                  </a:lnTo>
                  <a:lnTo>
                    <a:pt x="502920" y="502920"/>
                  </a:lnTo>
                  <a:lnTo>
                    <a:pt x="0" y="50292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846187" y="306197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0" y="0"/>
                  </a:moveTo>
                  <a:lnTo>
                    <a:pt x="502920" y="0"/>
                  </a:lnTo>
                  <a:lnTo>
                    <a:pt x="502920" y="502920"/>
                  </a:lnTo>
                  <a:lnTo>
                    <a:pt x="0" y="50292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846187" y="306197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0" y="0"/>
                  </a:moveTo>
                  <a:lnTo>
                    <a:pt x="502920" y="0"/>
                  </a:lnTo>
                  <a:lnTo>
                    <a:pt x="0" y="50292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846187" y="809244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0" y="0"/>
                  </a:moveTo>
                  <a:lnTo>
                    <a:pt x="502920" y="0"/>
                  </a:lnTo>
                  <a:lnTo>
                    <a:pt x="502920" y="502920"/>
                  </a:lnTo>
                  <a:cubicBezTo>
                    <a:pt x="225171" y="502920"/>
                    <a:pt x="0" y="277749"/>
                    <a:pt x="0" y="0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8474710" y="431927"/>
              <a:ext cx="251460" cy="251460"/>
            </a:xfrm>
            <a:custGeom>
              <a:avLst/>
              <a:gdLst/>
              <a:ahLst/>
              <a:cxnLst/>
              <a:rect r="r" b="b" t="t" l="l"/>
              <a:pathLst>
                <a:path h="251460" w="251460">
                  <a:moveTo>
                    <a:pt x="0" y="125730"/>
                  </a:moveTo>
                  <a:cubicBezTo>
                    <a:pt x="0" y="56261"/>
                    <a:pt x="56261" y="0"/>
                    <a:pt x="125730" y="0"/>
                  </a:cubicBezTo>
                  <a:cubicBezTo>
                    <a:pt x="195199" y="0"/>
                    <a:pt x="251460" y="56261"/>
                    <a:pt x="251460" y="125730"/>
                  </a:cubicBezTo>
                  <a:cubicBezTo>
                    <a:pt x="251460" y="195199"/>
                    <a:pt x="195199" y="251460"/>
                    <a:pt x="125730" y="251460"/>
                  </a:cubicBezTo>
                  <a:cubicBezTo>
                    <a:pt x="56261" y="251460"/>
                    <a:pt x="0" y="195199"/>
                    <a:pt x="0" y="125730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851900" y="306197"/>
              <a:ext cx="1005840" cy="1005840"/>
            </a:xfrm>
            <a:custGeom>
              <a:avLst/>
              <a:gdLst/>
              <a:ahLst/>
              <a:cxnLst/>
              <a:rect r="r" b="b" t="t" l="l"/>
              <a:pathLst>
                <a:path h="1005840" w="1005840">
                  <a:moveTo>
                    <a:pt x="0" y="0"/>
                  </a:moveTo>
                  <a:lnTo>
                    <a:pt x="1005840" y="0"/>
                  </a:lnTo>
                  <a:lnTo>
                    <a:pt x="1005840" y="1005840"/>
                  </a:lnTo>
                  <a:lnTo>
                    <a:pt x="0" y="100584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851900" y="809117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502920" y="502920"/>
                  </a:moveTo>
                  <a:cubicBezTo>
                    <a:pt x="225171" y="502920"/>
                    <a:pt x="0" y="277749"/>
                    <a:pt x="0" y="0"/>
                  </a:cubicBezTo>
                  <a:cubicBezTo>
                    <a:pt x="277749" y="0"/>
                    <a:pt x="502920" y="225171"/>
                    <a:pt x="502920" y="50292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354820" y="809117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502920" y="0"/>
                  </a:moveTo>
                  <a:cubicBezTo>
                    <a:pt x="502920" y="277749"/>
                    <a:pt x="277749" y="502920"/>
                    <a:pt x="0" y="502920"/>
                  </a:cubicBezTo>
                  <a:cubicBezTo>
                    <a:pt x="0" y="225171"/>
                    <a:pt x="225171" y="0"/>
                    <a:pt x="502920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8851900" y="306197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502920" y="502920"/>
                  </a:moveTo>
                  <a:cubicBezTo>
                    <a:pt x="225171" y="502920"/>
                    <a:pt x="0" y="277749"/>
                    <a:pt x="0" y="0"/>
                  </a:cubicBezTo>
                  <a:cubicBezTo>
                    <a:pt x="277749" y="0"/>
                    <a:pt x="502920" y="225171"/>
                    <a:pt x="502920" y="502920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354820" y="306197"/>
              <a:ext cx="502920" cy="502920"/>
            </a:xfrm>
            <a:custGeom>
              <a:avLst/>
              <a:gdLst/>
              <a:ahLst/>
              <a:cxnLst/>
              <a:rect r="r" b="b" t="t" l="l"/>
              <a:pathLst>
                <a:path h="502920" w="502920">
                  <a:moveTo>
                    <a:pt x="502920" y="0"/>
                  </a:moveTo>
                  <a:cubicBezTo>
                    <a:pt x="502920" y="277749"/>
                    <a:pt x="277749" y="502920"/>
                    <a:pt x="0" y="502920"/>
                  </a:cubicBezTo>
                  <a:cubicBezTo>
                    <a:pt x="0" y="225171"/>
                    <a:pt x="225171" y="0"/>
                    <a:pt x="502920" y="0"/>
                  </a:cubicBezTo>
                </a:path>
              </a:pathLst>
            </a:custGeom>
            <a:solidFill>
              <a:srgbClr val="DFFFFF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661198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48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90231" y="2154967"/>
            <a:ext cx="1472059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Conformidade legal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97766" y="2521997"/>
            <a:ext cx="2884418" cy="4002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06"/>
              </a:lnSpc>
            </a:pPr>
            <a:r>
              <a:rPr lang="en-US" sz="123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gestão de licitações e contratos do CRMV-AP é realizada em estrita conformidade com a legislação vigente aplicável à Administração Pública, em especial a Lei nº 14.133/2021 (Nova Lei de Licitações e Contratos Administrativos), bem como demais normas complementares e orientações dos órgãos de controle.</a:t>
            </a:r>
          </a:p>
          <a:p>
            <a:pPr algn="just">
              <a:lnSpc>
                <a:spcPts val="1606"/>
              </a:lnSpc>
            </a:pPr>
          </a:p>
          <a:p>
            <a:pPr algn="just">
              <a:lnSpc>
                <a:spcPts val="1606"/>
              </a:lnSpc>
            </a:pPr>
            <a:r>
              <a:rPr lang="en-US" sz="123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Os processos licitatórios e contratações diretas são conduzidos com observância aos princípios da legalidade, impessoalidade, moralidade, publicidade, eficiência e economicidade, assegurando a correta aplicação dos recursos públicos e a transparência dos atos administrativos.</a:t>
            </a:r>
          </a:p>
          <a:p>
            <a:pPr algn="just">
              <a:lnSpc>
                <a:spcPts val="1606"/>
              </a:lnSpc>
            </a:pPr>
          </a:p>
          <a:p>
            <a:pPr algn="just">
              <a:lnSpc>
                <a:spcPts val="1606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790870" y="6965861"/>
            <a:ext cx="1564186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AÇÕES DESENVOLVIDAS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03758" y="1251842"/>
            <a:ext cx="4707582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GESTÃO DE LICITAÇÕES E CONTRATOS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5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20360" y="1801739"/>
            <a:ext cx="800993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CRMV/AP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903518" y="2521997"/>
            <a:ext cx="2884964" cy="3202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06"/>
              </a:lnSpc>
            </a:pPr>
            <a:r>
              <a:rPr lang="en-US" sz="123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 Conselho adota procedimentos formais para planejamento das contratações, instrução processual, análise jurídica quando cabível, e fiscalização da execução contratual, garantindo o cumprimento das obrigações pactuadas e a adequada prestação dos serviços contratados.</a:t>
            </a:r>
          </a:p>
          <a:p>
            <a:pPr algn="just">
              <a:lnSpc>
                <a:spcPts val="1606"/>
              </a:lnSpc>
            </a:pPr>
          </a:p>
          <a:p>
            <a:pPr algn="just">
              <a:lnSpc>
                <a:spcPts val="1606"/>
              </a:lnSpc>
            </a:pPr>
            <a:r>
              <a:rPr lang="en-US" sz="123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Destaca-se ainda a adoção de práticas de controle interno, com registros documentais, acompanhamento sistemático dos contratos vigentes e observância ao</a:t>
            </a:r>
            <a:r>
              <a:rPr lang="en-US" sz="123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s requisitos legais para contratações diretas, quando aplicáveis, tais como dispensa e inexigibilidade.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935629" y="2521997"/>
            <a:ext cx="2884964" cy="1202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06"/>
              </a:lnSpc>
            </a:pPr>
            <a:r>
              <a:rPr lang="en-US" sz="123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o CRMV-AP reafirma seu compromisso com a gestão responsável e transparente das licitações e contratos, assegurando conformidade legal, eficiência administrativa e</a:t>
            </a:r>
            <a:r>
              <a:rPr lang="en-US" sz="123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 integridade na aplicação dos recursos públicos.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1005" y="954014"/>
            <a:ext cx="45187" cy="181318"/>
            <a:chOff x="0" y="0"/>
            <a:chExt cx="45187" cy="18131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5416401" y="954014"/>
            <a:ext cx="45187" cy="156124"/>
            <a:chOff x="0" y="0"/>
            <a:chExt cx="45187" cy="15612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212" cy="156083"/>
            </a:xfrm>
            <a:custGeom>
              <a:avLst/>
              <a:gdLst/>
              <a:ahLst/>
              <a:cxnLst/>
              <a:rect r="r" b="b" t="t" l="l"/>
              <a:pathLst>
                <a:path h="156083" w="45212">
                  <a:moveTo>
                    <a:pt x="45212" y="0"/>
                  </a:moveTo>
                  <a:lnTo>
                    <a:pt x="0" y="0"/>
                  </a:lnTo>
                  <a:lnTo>
                    <a:pt x="0" y="156083"/>
                  </a:lnTo>
                  <a:lnTo>
                    <a:pt x="45212" y="156083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10"/>
            <a:ext cx="10692003" cy="242516"/>
            <a:chOff x="0" y="0"/>
            <a:chExt cx="10692003" cy="2425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10"/>
            <a:ext cx="10692003" cy="242516"/>
            <a:chOff x="0" y="0"/>
            <a:chExt cx="10692003" cy="2425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152496" y="5603653"/>
            <a:ext cx="1603000" cy="871395"/>
            <a:chOff x="0" y="0"/>
            <a:chExt cx="1602994" cy="87139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0" y="63500"/>
              <a:ext cx="742821" cy="742822"/>
            </a:xfrm>
            <a:custGeom>
              <a:avLst/>
              <a:gdLst/>
              <a:ahLst/>
              <a:cxnLst/>
              <a:rect r="r" b="b" t="t" l="l"/>
              <a:pathLst>
                <a:path h="742822" w="742821">
                  <a:moveTo>
                    <a:pt x="0" y="742822"/>
                  </a:moveTo>
                  <a:lnTo>
                    <a:pt x="742821" y="742822"/>
                  </a:lnTo>
                  <a:lnTo>
                    <a:pt x="7428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63500"/>
              <a:ext cx="371347" cy="742822"/>
            </a:xfrm>
            <a:custGeom>
              <a:avLst/>
              <a:gdLst/>
              <a:ahLst/>
              <a:cxnLst/>
              <a:rect r="r" b="b" t="t" l="l"/>
              <a:pathLst>
                <a:path h="742822" w="371347">
                  <a:moveTo>
                    <a:pt x="371347" y="742822"/>
                  </a:moveTo>
                  <a:lnTo>
                    <a:pt x="371347" y="0"/>
                  </a:lnTo>
                  <a:lnTo>
                    <a:pt x="0" y="0"/>
                  </a:lnTo>
                  <a:lnTo>
                    <a:pt x="0" y="371347"/>
                  </a:lnTo>
                  <a:cubicBezTo>
                    <a:pt x="0" y="576452"/>
                    <a:pt x="166242" y="742822"/>
                    <a:pt x="371347" y="742822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535812" y="63500"/>
              <a:ext cx="371474" cy="371348"/>
            </a:xfrm>
            <a:custGeom>
              <a:avLst/>
              <a:gdLst/>
              <a:ahLst/>
              <a:cxnLst/>
              <a:rect r="r" b="b" t="t" l="l"/>
              <a:pathLst>
                <a:path h="371348" w="371474">
                  <a:moveTo>
                    <a:pt x="371474" y="0"/>
                  </a:moveTo>
                  <a:lnTo>
                    <a:pt x="0" y="0"/>
                  </a:lnTo>
                  <a:cubicBezTo>
                    <a:pt x="0" y="205105"/>
                    <a:pt x="166242" y="371347"/>
                    <a:pt x="371347" y="371347"/>
                  </a:cubicBez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177160" y="436498"/>
              <a:ext cx="362330" cy="362331"/>
            </a:xfrm>
            <a:custGeom>
              <a:avLst/>
              <a:gdLst/>
              <a:ahLst/>
              <a:cxnLst/>
              <a:rect r="r" b="b" t="t" l="l"/>
              <a:pathLst>
                <a:path h="362331" w="362330">
                  <a:moveTo>
                    <a:pt x="0" y="0"/>
                  </a:moveTo>
                  <a:lnTo>
                    <a:pt x="362331" y="362331"/>
                  </a:lnTo>
                  <a:lnTo>
                    <a:pt x="362331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805686" y="436498"/>
              <a:ext cx="371474" cy="371348"/>
            </a:xfrm>
            <a:custGeom>
              <a:avLst/>
              <a:gdLst/>
              <a:ahLst/>
              <a:cxnLst/>
              <a:rect r="r" b="b" t="t" l="l"/>
              <a:pathLst>
                <a:path h="371348" w="371474">
                  <a:moveTo>
                    <a:pt x="0" y="0"/>
                  </a:moveTo>
                  <a:lnTo>
                    <a:pt x="371474" y="0"/>
                  </a:lnTo>
                  <a:lnTo>
                    <a:pt x="371474" y="371348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906651" y="65151"/>
              <a:ext cx="371347" cy="371347"/>
            </a:xfrm>
            <a:custGeom>
              <a:avLst/>
              <a:gdLst/>
              <a:ahLst/>
              <a:cxnLst/>
              <a:rect r="r" b="b" t="t" l="l"/>
              <a:pathLst>
                <a:path h="371347" w="371347">
                  <a:moveTo>
                    <a:pt x="0" y="0"/>
                  </a:moveTo>
                  <a:lnTo>
                    <a:pt x="371347" y="0"/>
                  </a:lnTo>
                  <a:lnTo>
                    <a:pt x="371347" y="371347"/>
                  </a:lnTo>
                  <a:close/>
                </a:path>
              </a:pathLst>
            </a:custGeom>
            <a:solidFill>
              <a:srgbClr val="014B59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4126659" y="2239049"/>
            <a:ext cx="6025343" cy="3235709"/>
          </a:xfrm>
          <a:custGeom>
            <a:avLst/>
            <a:gdLst/>
            <a:ahLst/>
            <a:cxnLst/>
            <a:rect r="r" b="b" t="t" l="l"/>
            <a:pathLst>
              <a:path h="3235709" w="6025343">
                <a:moveTo>
                  <a:pt x="0" y="0"/>
                </a:moveTo>
                <a:lnTo>
                  <a:pt x="6025343" y="0"/>
                </a:lnTo>
                <a:lnTo>
                  <a:pt x="6025343" y="3235709"/>
                </a:lnTo>
                <a:lnTo>
                  <a:pt x="0" y="32357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9653083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50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70064" y="881024"/>
            <a:ext cx="2232571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Modalidades de Contratações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585431" y="881024"/>
            <a:ext cx="3387179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Portal Transparência - Licitações e Contratos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56000" y="2229524"/>
            <a:ext cx="3160214" cy="4056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20"/>
              </a:lnSpc>
            </a:pPr>
            <a:r>
              <a:rPr lang="en-US" sz="1216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2025, as contratações realizadas pelo CRMV-AP concentraram-se na modalidade de dispensa de licitação, totalizando três processos, todos enquadrados nessa forma de contratação.</a:t>
            </a:r>
          </a:p>
          <a:p>
            <a:pPr algn="just">
              <a:lnSpc>
                <a:spcPts val="1520"/>
              </a:lnSpc>
            </a:pPr>
          </a:p>
          <a:p>
            <a:pPr algn="just">
              <a:lnSpc>
                <a:spcPts val="1520"/>
              </a:lnSpc>
            </a:pPr>
            <a:r>
              <a:rPr lang="en-US" sz="1216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adoção da dispensa de licitação decorreu da adequação às hipóteses legais previstas na Lei nº 14.133/2021, especialmente em razão dos limites de valor estabelecidos para contratações de menor vulto, o que conferiu maior celeridade e eficiência aos procedimentos administrativos.</a:t>
            </a:r>
          </a:p>
          <a:p>
            <a:pPr algn="just">
              <a:lnSpc>
                <a:spcPts val="1520"/>
              </a:lnSpc>
            </a:pPr>
          </a:p>
          <a:p>
            <a:pPr algn="just">
              <a:lnSpc>
                <a:spcPts val="1520"/>
              </a:lnSpc>
            </a:pPr>
            <a:r>
              <a:rPr lang="en-US" sz="1216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Ressalta-se que as contratações foram conduzidas em conformidade com os princípios da legalidade, economicidade e transparência, assegurando o atendimento das demandas institucionais de forma ágil e eficaz.</a:t>
            </a:r>
          </a:p>
          <a:p>
            <a:pPr algn="just">
              <a:lnSpc>
                <a:spcPts val="1520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5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6009" y="1767219"/>
            <a:ext cx="45187" cy="181318"/>
            <a:chOff x="0" y="0"/>
            <a:chExt cx="45187" cy="18131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56009" y="3990640"/>
            <a:ext cx="45187" cy="181318"/>
            <a:chOff x="0" y="0"/>
            <a:chExt cx="45187" cy="18131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923999" y="1767219"/>
            <a:ext cx="45187" cy="181318"/>
            <a:chOff x="0" y="0"/>
            <a:chExt cx="45187" cy="18131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63503" y="-63484"/>
            <a:ext cx="10819000" cy="1502045"/>
            <a:chOff x="0" y="0"/>
            <a:chExt cx="10819003" cy="150204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8490966" y="306323"/>
              <a:ext cx="1132332" cy="1132203"/>
            </a:xfrm>
            <a:custGeom>
              <a:avLst/>
              <a:gdLst/>
              <a:ahLst/>
              <a:cxnLst/>
              <a:rect r="r" b="b" t="t" l="l"/>
              <a:pathLst>
                <a:path h="1132203" w="1132332">
                  <a:moveTo>
                    <a:pt x="0" y="0"/>
                  </a:moveTo>
                  <a:lnTo>
                    <a:pt x="1132333" y="0"/>
                  </a:lnTo>
                  <a:lnTo>
                    <a:pt x="1132333" y="1132204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8677910" y="306323"/>
              <a:ext cx="945388" cy="945259"/>
            </a:xfrm>
            <a:custGeom>
              <a:avLst/>
              <a:gdLst/>
              <a:ahLst/>
              <a:cxnLst/>
              <a:rect r="r" b="b" t="t" l="l"/>
              <a:pathLst>
                <a:path h="945259" w="945388">
                  <a:moveTo>
                    <a:pt x="945388" y="283083"/>
                  </a:moveTo>
                  <a:lnTo>
                    <a:pt x="662305" y="0"/>
                  </a:lnTo>
                  <a:lnTo>
                    <a:pt x="566293" y="0"/>
                  </a:lnTo>
                  <a:lnTo>
                    <a:pt x="945388" y="379095"/>
                  </a:lnTo>
                  <a:close/>
                  <a:moveTo>
                    <a:pt x="945388" y="96012"/>
                  </a:moveTo>
                  <a:lnTo>
                    <a:pt x="849249" y="96012"/>
                  </a:lnTo>
                  <a:lnTo>
                    <a:pt x="945388" y="192151"/>
                  </a:lnTo>
                  <a:close/>
                  <a:moveTo>
                    <a:pt x="945388" y="758316"/>
                  </a:moveTo>
                  <a:lnTo>
                    <a:pt x="379222" y="0"/>
                  </a:lnTo>
                  <a:lnTo>
                    <a:pt x="283210" y="0"/>
                  </a:lnTo>
                  <a:lnTo>
                    <a:pt x="945388" y="662177"/>
                  </a:lnTo>
                  <a:close/>
                  <a:moveTo>
                    <a:pt x="945388" y="945260"/>
                  </a:moveTo>
                  <a:lnTo>
                    <a:pt x="96139" y="0"/>
                  </a:lnTo>
                  <a:lnTo>
                    <a:pt x="0" y="0"/>
                  </a:lnTo>
                  <a:lnTo>
                    <a:pt x="945261" y="9452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623171" y="306069"/>
              <a:ext cx="1132332" cy="1132203"/>
            </a:xfrm>
            <a:custGeom>
              <a:avLst/>
              <a:gdLst/>
              <a:ahLst/>
              <a:cxnLst/>
              <a:rect r="r" b="b" t="t" l="l"/>
              <a:pathLst>
                <a:path h="1132203" w="1132332">
                  <a:moveTo>
                    <a:pt x="0" y="1132203"/>
                  </a:moveTo>
                  <a:lnTo>
                    <a:pt x="1132332" y="1132203"/>
                  </a:lnTo>
                  <a:lnTo>
                    <a:pt x="11323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189337" y="306069"/>
              <a:ext cx="566166" cy="566165"/>
            </a:xfrm>
            <a:custGeom>
              <a:avLst/>
              <a:gdLst/>
              <a:ahLst/>
              <a:cxnLst/>
              <a:rect r="r" b="b" t="t" l="l"/>
              <a:pathLst>
                <a:path h="566165" w="566166">
                  <a:moveTo>
                    <a:pt x="0" y="0"/>
                  </a:moveTo>
                  <a:cubicBezTo>
                    <a:pt x="0" y="312674"/>
                    <a:pt x="253492" y="566165"/>
                    <a:pt x="566166" y="566165"/>
                  </a:cubicBezTo>
                  <a:lnTo>
                    <a:pt x="566166" y="564134"/>
                  </a:lnTo>
                  <a:cubicBezTo>
                    <a:pt x="565023" y="252476"/>
                    <a:pt x="312039" y="127"/>
                    <a:pt x="0" y="127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623171" y="305942"/>
              <a:ext cx="566166" cy="566165"/>
            </a:xfrm>
            <a:custGeom>
              <a:avLst/>
              <a:gdLst/>
              <a:ahLst/>
              <a:cxnLst/>
              <a:rect r="r" b="b" t="t" l="l"/>
              <a:pathLst>
                <a:path h="566165" w="566166">
                  <a:moveTo>
                    <a:pt x="0" y="566165"/>
                  </a:moveTo>
                  <a:cubicBezTo>
                    <a:pt x="0" y="253492"/>
                    <a:pt x="253492" y="0"/>
                    <a:pt x="566166" y="0"/>
                  </a:cubicBezTo>
                  <a:cubicBezTo>
                    <a:pt x="566166" y="312674"/>
                    <a:pt x="312674" y="566165"/>
                    <a:pt x="0" y="566165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0189337" y="872107"/>
              <a:ext cx="566166" cy="566165"/>
            </a:xfrm>
            <a:custGeom>
              <a:avLst/>
              <a:gdLst/>
              <a:ahLst/>
              <a:cxnLst/>
              <a:rect r="r" b="b" t="t" l="l"/>
              <a:pathLst>
                <a:path h="566165" w="566166">
                  <a:moveTo>
                    <a:pt x="0" y="0"/>
                  </a:moveTo>
                  <a:cubicBezTo>
                    <a:pt x="0" y="312674"/>
                    <a:pt x="253492" y="566165"/>
                    <a:pt x="566166" y="566165"/>
                  </a:cubicBezTo>
                  <a:lnTo>
                    <a:pt x="566166" y="564134"/>
                  </a:lnTo>
                  <a:cubicBezTo>
                    <a:pt x="565023" y="252476"/>
                    <a:pt x="312039" y="127"/>
                    <a:pt x="0" y="127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623171" y="872107"/>
              <a:ext cx="566166" cy="566165"/>
            </a:xfrm>
            <a:custGeom>
              <a:avLst/>
              <a:gdLst/>
              <a:ahLst/>
              <a:cxnLst/>
              <a:rect r="r" b="b" t="t" l="l"/>
              <a:pathLst>
                <a:path h="566165" w="566166">
                  <a:moveTo>
                    <a:pt x="0" y="566165"/>
                  </a:moveTo>
                  <a:cubicBezTo>
                    <a:pt x="0" y="253492"/>
                    <a:pt x="253492" y="0"/>
                    <a:pt x="566166" y="0"/>
                  </a:cubicBezTo>
                  <a:cubicBezTo>
                    <a:pt x="566166" y="312674"/>
                    <a:pt x="312674" y="566165"/>
                    <a:pt x="0" y="566165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69"/>
                  </a:moveTo>
                  <a:lnTo>
                    <a:pt x="10692003" y="242569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9637138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25058" y="1694229"/>
            <a:ext cx="1472059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Conformidade legal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25058" y="3917631"/>
            <a:ext cx="2154585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Estrutura da TI no  CRMV-AP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093039" y="1694229"/>
            <a:ext cx="1507629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Investimentos em TI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55999" y="4377822"/>
            <a:ext cx="4467692" cy="2478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Atualmente, o CRMV-AP não possui um setor de Tecnologia da Informação formalmente estruturado. As demandas relacionadas à TI são atendidas de forma pontual, conforme a necessidade administrativa, com suporte básico para manutenção dos sistemas utilizados pelo Conselho.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Os sistemas utilizados concentram-se no apoio às atividades administrativas, financeiras e de registro profissional, sendo essenciais para o funcionamento das rotinas institucionais. A infraestrutura tecnológica do CRMV-AP é limitada, contando com equipamentos básicos para execução das atividades administrativas. Não há, até o momento, estrutura própria robusta de servidores ou ambiente tecnológico avançado.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755999" y="2154458"/>
            <a:ext cx="4089831" cy="1208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83"/>
              </a:lnSpc>
            </a:pPr>
            <a:r>
              <a:rPr lang="en-US" sz="1266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 CRMV-AP observa as diretrizes estabelecidas pelo Sistema CFMV/CRMVs e pelos órgãos de controle no que se refere à gestão da Tecnologia da Informação, buscando alinhar seus processos às boas práticas aplicáveis à Administração Pública, mesmo diante de limitações estruturais.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62000" y="762724"/>
            <a:ext cx="5238750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72A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GESTÃO DE TECNOLOGIA DA INFORMAÇÃO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5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660979" y="2108043"/>
            <a:ext cx="4294948" cy="2080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37"/>
              </a:lnSpc>
            </a:pPr>
            <a:r>
              <a:rPr lang="en-US" sz="130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2025, não foram realizados investimentos significativos na área de Tecnologia da Informação.</a:t>
            </a:r>
          </a:p>
          <a:p>
            <a:pPr algn="just">
              <a:lnSpc>
                <a:spcPts val="1637"/>
              </a:lnSpc>
            </a:pPr>
            <a:r>
              <a:rPr lang="en-US" sz="130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Entretanto, encontra-se previsto para o exercício subsequente o planejamento e a contratação de investimentos voltados à aquisição de equipamentos e melhoria da infraestrutura tecnológica, com o objetivo de modernizar os serviços, garantir maior segurança da informação e aumentar a eficiência operacional do CRMV-AP.</a:t>
            </a:r>
          </a:p>
          <a:p>
            <a:pPr algn="just">
              <a:lnSpc>
                <a:spcPts val="1637"/>
              </a:lnSpc>
            </a:pP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5999" y="2159975"/>
            <a:ext cx="4356002" cy="900008"/>
            <a:chOff x="0" y="0"/>
            <a:chExt cx="4355998" cy="9000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55973" cy="900049"/>
            </a:xfrm>
            <a:custGeom>
              <a:avLst/>
              <a:gdLst/>
              <a:ahLst/>
              <a:cxnLst/>
              <a:rect r="r" b="b" t="t" l="l"/>
              <a:pathLst>
                <a:path h="900049" w="4355973">
                  <a:moveTo>
                    <a:pt x="449961" y="0"/>
                  </a:moveTo>
                  <a:cubicBezTo>
                    <a:pt x="201422" y="0"/>
                    <a:pt x="0" y="201422"/>
                    <a:pt x="0" y="449961"/>
                  </a:cubicBezTo>
                  <a:cubicBezTo>
                    <a:pt x="0" y="698500"/>
                    <a:pt x="201422" y="900049"/>
                    <a:pt x="449961" y="900049"/>
                  </a:cubicBezTo>
                  <a:lnTo>
                    <a:pt x="3906012" y="900049"/>
                  </a:lnTo>
                  <a:cubicBezTo>
                    <a:pt x="4154551" y="900049"/>
                    <a:pt x="4355973" y="698500"/>
                    <a:pt x="4355973" y="450088"/>
                  </a:cubicBezTo>
                  <a:cubicBezTo>
                    <a:pt x="4355973" y="201676"/>
                    <a:pt x="4154551" y="0"/>
                    <a:pt x="3906012" y="0"/>
                  </a:cubicBez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55999" y="3206934"/>
            <a:ext cx="4356002" cy="900008"/>
            <a:chOff x="0" y="0"/>
            <a:chExt cx="4355998" cy="90001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355973" cy="900049"/>
            </a:xfrm>
            <a:custGeom>
              <a:avLst/>
              <a:gdLst/>
              <a:ahLst/>
              <a:cxnLst/>
              <a:rect r="r" b="b" t="t" l="l"/>
              <a:pathLst>
                <a:path h="900049" w="4355973">
                  <a:moveTo>
                    <a:pt x="449961" y="0"/>
                  </a:moveTo>
                  <a:cubicBezTo>
                    <a:pt x="201422" y="0"/>
                    <a:pt x="0" y="201422"/>
                    <a:pt x="0" y="449961"/>
                  </a:cubicBezTo>
                  <a:cubicBezTo>
                    <a:pt x="0" y="698500"/>
                    <a:pt x="201422" y="900049"/>
                    <a:pt x="449961" y="900049"/>
                  </a:cubicBezTo>
                  <a:lnTo>
                    <a:pt x="3906012" y="900049"/>
                  </a:lnTo>
                  <a:cubicBezTo>
                    <a:pt x="4154551" y="900049"/>
                    <a:pt x="4355973" y="698500"/>
                    <a:pt x="4355973" y="450088"/>
                  </a:cubicBezTo>
                  <a:cubicBezTo>
                    <a:pt x="4355973" y="201676"/>
                    <a:pt x="4154551" y="0"/>
                    <a:pt x="3906012" y="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755999" y="4260161"/>
            <a:ext cx="4356002" cy="900008"/>
            <a:chOff x="0" y="0"/>
            <a:chExt cx="4355998" cy="90001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355973" cy="900049"/>
            </a:xfrm>
            <a:custGeom>
              <a:avLst/>
              <a:gdLst/>
              <a:ahLst/>
              <a:cxnLst/>
              <a:rect r="r" b="b" t="t" l="l"/>
              <a:pathLst>
                <a:path h="900049" w="4355973">
                  <a:moveTo>
                    <a:pt x="449961" y="0"/>
                  </a:moveTo>
                  <a:cubicBezTo>
                    <a:pt x="201422" y="0"/>
                    <a:pt x="0" y="201549"/>
                    <a:pt x="0" y="449961"/>
                  </a:cubicBezTo>
                  <a:cubicBezTo>
                    <a:pt x="0" y="698373"/>
                    <a:pt x="201422" y="900049"/>
                    <a:pt x="449961" y="900049"/>
                  </a:cubicBezTo>
                  <a:lnTo>
                    <a:pt x="3906012" y="900049"/>
                  </a:lnTo>
                  <a:cubicBezTo>
                    <a:pt x="4154551" y="900049"/>
                    <a:pt x="4355973" y="698500"/>
                    <a:pt x="4355973" y="450088"/>
                  </a:cubicBezTo>
                  <a:cubicBezTo>
                    <a:pt x="4355973" y="201676"/>
                    <a:pt x="4154551" y="0"/>
                    <a:pt x="3906012" y="0"/>
                  </a:cubicBez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5399999" y="2265350"/>
            <a:ext cx="2101625" cy="1258186"/>
            <a:chOff x="0" y="0"/>
            <a:chExt cx="2101621" cy="12581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01596" cy="1258189"/>
            </a:xfrm>
            <a:custGeom>
              <a:avLst/>
              <a:gdLst/>
              <a:ahLst/>
              <a:cxnLst/>
              <a:rect r="r" b="b" t="t" l="l"/>
              <a:pathLst>
                <a:path h="1258189" w="2101596">
                  <a:moveTo>
                    <a:pt x="0" y="1258189"/>
                  </a:moveTo>
                  <a:lnTo>
                    <a:pt x="2101596" y="1258189"/>
                  </a:lnTo>
                  <a:lnTo>
                    <a:pt x="21015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5399999" y="3664277"/>
            <a:ext cx="2101625" cy="1258205"/>
            <a:chOff x="0" y="0"/>
            <a:chExt cx="2101621" cy="125820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01596" cy="1258189"/>
            </a:xfrm>
            <a:custGeom>
              <a:avLst/>
              <a:gdLst/>
              <a:ahLst/>
              <a:cxnLst/>
              <a:rect r="r" b="b" t="t" l="l"/>
              <a:pathLst>
                <a:path h="1258189" w="2101596">
                  <a:moveTo>
                    <a:pt x="0" y="1258189"/>
                  </a:moveTo>
                  <a:lnTo>
                    <a:pt x="2101596" y="1258189"/>
                  </a:lnTo>
                  <a:lnTo>
                    <a:pt x="21015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343093" y="6742414"/>
            <a:ext cx="7955204" cy="569585"/>
            <a:chOff x="0" y="0"/>
            <a:chExt cx="7955204" cy="5695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092573" y="63500"/>
              <a:ext cx="799211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1">
                  <a:moveTo>
                    <a:pt x="577849" y="442595"/>
                  </a:moveTo>
                  <a:lnTo>
                    <a:pt x="221233" y="442595"/>
                  </a:lnTo>
                  <a:cubicBezTo>
                    <a:pt x="99059" y="442595"/>
                    <a:pt x="0" y="343535"/>
                    <a:pt x="0" y="221361"/>
                  </a:cubicBezTo>
                  <a:cubicBezTo>
                    <a:pt x="0" y="99187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3500" y="276860"/>
              <a:ext cx="6913755" cy="31242"/>
            </a:xfrm>
            <a:custGeom>
              <a:avLst/>
              <a:gdLst/>
              <a:ahLst/>
              <a:cxnLst/>
              <a:rect r="r" b="b" t="t" l="l"/>
              <a:pathLst>
                <a:path h="31242" w="6913755">
                  <a:moveTo>
                    <a:pt x="6898135" y="0"/>
                  </a:moveTo>
                  <a:cubicBezTo>
                    <a:pt x="6906771" y="0"/>
                    <a:pt x="6913756" y="6985"/>
                    <a:pt x="6913756" y="15621"/>
                  </a:cubicBezTo>
                  <a:cubicBezTo>
                    <a:pt x="6913756" y="24257"/>
                    <a:pt x="6906771" y="31242"/>
                    <a:pt x="6898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-63503" y="-63484"/>
            <a:ext cx="10819000" cy="5049469"/>
            <a:chOff x="0" y="0"/>
            <a:chExt cx="10819003" cy="504946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0" y="869442"/>
              <a:ext cx="0" cy="2667"/>
            </a:xfrm>
            <a:custGeom>
              <a:avLst/>
              <a:gdLst/>
              <a:ahLst/>
              <a:cxnLst/>
              <a:rect r="r" b="b" t="t" l="l"/>
              <a:pathLst>
                <a:path h="2667" w="0">
                  <a:moveTo>
                    <a:pt x="0" y="0"/>
                  </a:moveTo>
                  <a:lnTo>
                    <a:pt x="0" y="2667"/>
                  </a:lnTo>
                  <a:cubicBezTo>
                    <a:pt x="0" y="1778"/>
                    <a:pt x="0" y="889"/>
                    <a:pt x="0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3500" y="1435608"/>
              <a:ext cx="0" cy="2667"/>
            </a:xfrm>
            <a:custGeom>
              <a:avLst/>
              <a:gdLst/>
              <a:ahLst/>
              <a:cxnLst/>
              <a:rect r="r" b="b" t="t" l="l"/>
              <a:pathLst>
                <a:path h="2667" w="0">
                  <a:moveTo>
                    <a:pt x="0" y="0"/>
                  </a:moveTo>
                  <a:lnTo>
                    <a:pt x="0" y="2667"/>
                  </a:lnTo>
                  <a:cubicBezTo>
                    <a:pt x="0" y="1778"/>
                    <a:pt x="0" y="889"/>
                    <a:pt x="0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713722" y="306070"/>
              <a:ext cx="1041781" cy="4467606"/>
            </a:xfrm>
            <a:custGeom>
              <a:avLst/>
              <a:gdLst/>
              <a:ahLst/>
              <a:cxnLst/>
              <a:rect r="r" b="b" t="t" l="l"/>
              <a:pathLst>
                <a:path h="4467606" w="1041781">
                  <a:moveTo>
                    <a:pt x="0" y="4467606"/>
                  </a:moveTo>
                  <a:lnTo>
                    <a:pt x="1041781" y="4467606"/>
                  </a:lnTo>
                  <a:lnTo>
                    <a:pt x="10417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555480" y="306070"/>
              <a:ext cx="1200023" cy="4365625"/>
            </a:xfrm>
            <a:custGeom>
              <a:avLst/>
              <a:gdLst/>
              <a:ahLst/>
              <a:cxnLst/>
              <a:rect r="r" b="b" t="t" l="l"/>
              <a:pathLst>
                <a:path h="4365625" w="1200023">
                  <a:moveTo>
                    <a:pt x="0" y="4365625"/>
                  </a:moveTo>
                  <a:lnTo>
                    <a:pt x="1200023" y="4365625"/>
                  </a:lnTo>
                  <a:lnTo>
                    <a:pt x="12000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819531" y="927481"/>
              <a:ext cx="45212" cy="351409"/>
            </a:xfrm>
            <a:custGeom>
              <a:avLst/>
              <a:gdLst/>
              <a:ahLst/>
              <a:cxnLst/>
              <a:rect r="r" b="b" t="t" l="l"/>
              <a:pathLst>
                <a:path h="351409" w="45212">
                  <a:moveTo>
                    <a:pt x="45212" y="0"/>
                  </a:moveTo>
                  <a:lnTo>
                    <a:pt x="0" y="0"/>
                  </a:lnTo>
                  <a:lnTo>
                    <a:pt x="0" y="351409"/>
                  </a:lnTo>
                  <a:lnTo>
                    <a:pt x="45212" y="351409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0129520" y="306324"/>
              <a:ext cx="625983" cy="625983"/>
            </a:xfrm>
            <a:custGeom>
              <a:avLst/>
              <a:gdLst/>
              <a:ahLst/>
              <a:cxnLst/>
              <a:rect r="r" b="b" t="t" l="l"/>
              <a:pathLst>
                <a:path h="625983" w="625983">
                  <a:moveTo>
                    <a:pt x="0" y="625983"/>
                  </a:moveTo>
                  <a:lnTo>
                    <a:pt x="625982" y="625983"/>
                  </a:lnTo>
                  <a:lnTo>
                    <a:pt x="6259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0129520" y="306324"/>
              <a:ext cx="625983" cy="625983"/>
            </a:xfrm>
            <a:custGeom>
              <a:avLst/>
              <a:gdLst/>
              <a:ahLst/>
              <a:cxnLst/>
              <a:rect r="r" b="b" t="t" l="l"/>
              <a:pathLst>
                <a:path h="625983" w="625983">
                  <a:moveTo>
                    <a:pt x="0" y="0"/>
                  </a:moveTo>
                  <a:lnTo>
                    <a:pt x="0" y="625983"/>
                  </a:lnTo>
                  <a:lnTo>
                    <a:pt x="625982" y="625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0129520" y="619252"/>
              <a:ext cx="625983" cy="313055"/>
            </a:xfrm>
            <a:custGeom>
              <a:avLst/>
              <a:gdLst/>
              <a:ahLst/>
              <a:cxnLst/>
              <a:rect r="r" b="b" t="t" l="l"/>
              <a:pathLst>
                <a:path h="313055" w="625983">
                  <a:moveTo>
                    <a:pt x="313055" y="0"/>
                  </a:moveTo>
                  <a:lnTo>
                    <a:pt x="0" y="313055"/>
                  </a:lnTo>
                  <a:lnTo>
                    <a:pt x="625982" y="313055"/>
                  </a:lnTo>
                  <a:lnTo>
                    <a:pt x="313055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0450576" y="779780"/>
              <a:ext cx="305054" cy="152527"/>
            </a:xfrm>
            <a:custGeom>
              <a:avLst/>
              <a:gdLst/>
              <a:ahLst/>
              <a:cxnLst/>
              <a:rect r="r" b="b" t="t" l="l"/>
              <a:pathLst>
                <a:path h="152527" w="305054">
                  <a:moveTo>
                    <a:pt x="0" y="152527"/>
                  </a:moveTo>
                  <a:lnTo>
                    <a:pt x="305054" y="152527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9503410" y="-320040"/>
              <a:ext cx="547624" cy="1251966"/>
            </a:xfrm>
            <a:custGeom>
              <a:avLst/>
              <a:gdLst/>
              <a:ahLst/>
              <a:cxnLst/>
              <a:rect r="r" b="b" t="t" l="l"/>
              <a:pathLst>
                <a:path h="1251966" w="547624">
                  <a:moveTo>
                    <a:pt x="0" y="1251966"/>
                  </a:moveTo>
                  <a:lnTo>
                    <a:pt x="78232" y="1251966"/>
                  </a:lnTo>
                  <a:lnTo>
                    <a:pt x="78232" y="625983"/>
                  </a:lnTo>
                  <a:lnTo>
                    <a:pt x="0" y="625983"/>
                  </a:lnTo>
                  <a:close/>
                  <a:moveTo>
                    <a:pt x="156464" y="625983"/>
                  </a:moveTo>
                  <a:lnTo>
                    <a:pt x="234696" y="625983"/>
                  </a:lnTo>
                  <a:lnTo>
                    <a:pt x="156464" y="625983"/>
                  </a:lnTo>
                  <a:close/>
                  <a:moveTo>
                    <a:pt x="547624" y="0"/>
                  </a:moveTo>
                  <a:lnTo>
                    <a:pt x="469392" y="0"/>
                  </a:lnTo>
                  <a:lnTo>
                    <a:pt x="469392" y="1251966"/>
                  </a:lnTo>
                  <a:lnTo>
                    <a:pt x="547624" y="1251966"/>
                  </a:lnTo>
                  <a:close/>
                  <a:moveTo>
                    <a:pt x="313055" y="1251966"/>
                  </a:moveTo>
                  <a:lnTo>
                    <a:pt x="391287" y="1251966"/>
                  </a:lnTo>
                  <a:lnTo>
                    <a:pt x="391287" y="625983"/>
                  </a:lnTo>
                  <a:lnTo>
                    <a:pt x="313055" y="625983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7699883" y="2328799"/>
              <a:ext cx="2101597" cy="1258189"/>
            </a:xfrm>
            <a:custGeom>
              <a:avLst/>
              <a:gdLst/>
              <a:ahLst/>
              <a:cxnLst/>
              <a:rect r="r" b="b" t="t" l="l"/>
              <a:pathLst>
                <a:path h="1258189" w="2101597">
                  <a:moveTo>
                    <a:pt x="0" y="1258189"/>
                  </a:moveTo>
                  <a:lnTo>
                    <a:pt x="2101596" y="1258189"/>
                  </a:lnTo>
                  <a:lnTo>
                    <a:pt x="21015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7699883" y="3727831"/>
              <a:ext cx="2101597" cy="1258189"/>
            </a:xfrm>
            <a:custGeom>
              <a:avLst/>
              <a:gdLst/>
              <a:ahLst/>
              <a:cxnLst/>
              <a:rect r="r" b="b" t="t" l="l"/>
              <a:pathLst>
                <a:path h="1258189" w="2101597">
                  <a:moveTo>
                    <a:pt x="0" y="1258189"/>
                  </a:moveTo>
                  <a:lnTo>
                    <a:pt x="2101596" y="1258189"/>
                  </a:lnTo>
                  <a:lnTo>
                    <a:pt x="2101596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7255" t="-296285" r="-99289" b="-5042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0256012" y="3889883"/>
              <a:ext cx="298704" cy="298704"/>
            </a:xfrm>
            <a:custGeom>
              <a:avLst/>
              <a:gdLst/>
              <a:ahLst/>
              <a:cxnLst/>
              <a:rect r="r" b="b" t="t" l="l"/>
              <a:pathLst>
                <a:path h="298704" w="298704">
                  <a:moveTo>
                    <a:pt x="149352" y="0"/>
                  </a:moveTo>
                  <a:cubicBezTo>
                    <a:pt x="66929" y="0"/>
                    <a:pt x="0" y="66929"/>
                    <a:pt x="0" y="149352"/>
                  </a:cubicBezTo>
                  <a:cubicBezTo>
                    <a:pt x="0" y="231775"/>
                    <a:pt x="66929" y="298704"/>
                    <a:pt x="149352" y="298704"/>
                  </a:cubicBezTo>
                  <a:cubicBezTo>
                    <a:pt x="231775" y="298704"/>
                    <a:pt x="298704" y="231775"/>
                    <a:pt x="298704" y="149352"/>
                  </a:cubicBezTo>
                  <a:cubicBezTo>
                    <a:pt x="298704" y="66929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0256012" y="3489578"/>
              <a:ext cx="298704" cy="298704"/>
            </a:xfrm>
            <a:custGeom>
              <a:avLst/>
              <a:gdLst/>
              <a:ahLst/>
              <a:cxnLst/>
              <a:rect r="r" b="b" t="t" l="l"/>
              <a:pathLst>
                <a:path h="298704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5"/>
                    <a:pt x="66929" y="298704"/>
                    <a:pt x="149352" y="298704"/>
                  </a:cubicBezTo>
                  <a:cubicBezTo>
                    <a:pt x="231775" y="298704"/>
                    <a:pt x="298704" y="231775"/>
                    <a:pt x="298704" y="149353"/>
                  </a:cubicBezTo>
                  <a:cubicBezTo>
                    <a:pt x="298704" y="66929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0323576" y="3967861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2954"/>
                  </a:moveTo>
                  <a:cubicBezTo>
                    <a:pt x="163576" y="17272"/>
                    <a:pt x="160020" y="20828"/>
                    <a:pt x="155702" y="20828"/>
                  </a:cubicBezTo>
                  <a:lnTo>
                    <a:pt x="47625" y="20828"/>
                  </a:lnTo>
                  <a:cubicBezTo>
                    <a:pt x="43307" y="20828"/>
                    <a:pt x="39751" y="17272"/>
                    <a:pt x="39751" y="12954"/>
                  </a:cubicBezTo>
                  <a:cubicBezTo>
                    <a:pt x="39751" y="8636"/>
                    <a:pt x="43307" y="5080"/>
                    <a:pt x="47625" y="5080"/>
                  </a:cubicBezTo>
                  <a:lnTo>
                    <a:pt x="155829" y="5080"/>
                  </a:lnTo>
                  <a:cubicBezTo>
                    <a:pt x="160147" y="5080"/>
                    <a:pt x="163703" y="8636"/>
                    <a:pt x="163703" y="12954"/>
                  </a:cubicBezTo>
                  <a:moveTo>
                    <a:pt x="155829" y="44069"/>
                  </a:moveTo>
                  <a:lnTo>
                    <a:pt x="47625" y="44069"/>
                  </a:lnTo>
                  <a:cubicBezTo>
                    <a:pt x="43307" y="44069"/>
                    <a:pt x="39751" y="47625"/>
                    <a:pt x="39751" y="51943"/>
                  </a:cubicBezTo>
                  <a:cubicBezTo>
                    <a:pt x="39751" y="56261"/>
                    <a:pt x="43307" y="59817"/>
                    <a:pt x="47625" y="59817"/>
                  </a:cubicBezTo>
                  <a:lnTo>
                    <a:pt x="155829" y="59817"/>
                  </a:lnTo>
                  <a:cubicBezTo>
                    <a:pt x="160147" y="59817"/>
                    <a:pt x="163703" y="56261"/>
                    <a:pt x="163703" y="51943"/>
                  </a:cubicBezTo>
                  <a:cubicBezTo>
                    <a:pt x="163703" y="47625"/>
                    <a:pt x="160147" y="44069"/>
                    <a:pt x="155829" y="44069"/>
                  </a:cubicBezTo>
                  <a:moveTo>
                    <a:pt x="155829" y="83058"/>
                  </a:moveTo>
                  <a:lnTo>
                    <a:pt x="47625" y="83058"/>
                  </a:lnTo>
                  <a:cubicBezTo>
                    <a:pt x="43307" y="83058"/>
                    <a:pt x="39751" y="86614"/>
                    <a:pt x="39751" y="90932"/>
                  </a:cubicBezTo>
                  <a:cubicBezTo>
                    <a:pt x="39751" y="95250"/>
                    <a:pt x="43307" y="98806"/>
                    <a:pt x="47625" y="98806"/>
                  </a:cubicBezTo>
                  <a:lnTo>
                    <a:pt x="155829" y="98806"/>
                  </a:lnTo>
                  <a:cubicBezTo>
                    <a:pt x="160147" y="98806"/>
                    <a:pt x="163703" y="95250"/>
                    <a:pt x="163703" y="90932"/>
                  </a:cubicBezTo>
                  <a:cubicBezTo>
                    <a:pt x="163703" y="86614"/>
                    <a:pt x="160147" y="83058"/>
                    <a:pt x="155829" y="83058"/>
                  </a:cubicBezTo>
                  <a:moveTo>
                    <a:pt x="155829" y="122047"/>
                  </a:moveTo>
                  <a:lnTo>
                    <a:pt x="47625" y="122047"/>
                  </a:lnTo>
                  <a:cubicBezTo>
                    <a:pt x="43307" y="122047"/>
                    <a:pt x="39751" y="125603"/>
                    <a:pt x="39751" y="129921"/>
                  </a:cubicBezTo>
                  <a:cubicBezTo>
                    <a:pt x="39751" y="134239"/>
                    <a:pt x="43307" y="137795"/>
                    <a:pt x="47625" y="137795"/>
                  </a:cubicBezTo>
                  <a:lnTo>
                    <a:pt x="155829" y="137795"/>
                  </a:lnTo>
                  <a:cubicBezTo>
                    <a:pt x="160147" y="137795"/>
                    <a:pt x="163703" y="134239"/>
                    <a:pt x="163703" y="129921"/>
                  </a:cubicBezTo>
                  <a:cubicBezTo>
                    <a:pt x="163703" y="125603"/>
                    <a:pt x="160147" y="122047"/>
                    <a:pt x="155829" y="122047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1" y="26162"/>
                    <a:pt x="26162" y="20320"/>
                    <a:pt x="26162" y="13081"/>
                  </a:cubicBezTo>
                  <a:cubicBezTo>
                    <a:pt x="26162" y="5842"/>
                    <a:pt x="20321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1" y="65151"/>
                    <a:pt x="26162" y="59309"/>
                    <a:pt x="26162" y="52070"/>
                  </a:cubicBezTo>
                  <a:cubicBezTo>
                    <a:pt x="26162" y="44831"/>
                    <a:pt x="20321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1" y="104140"/>
                    <a:pt x="26162" y="98298"/>
                    <a:pt x="26162" y="91059"/>
                  </a:cubicBezTo>
                  <a:cubicBezTo>
                    <a:pt x="26162" y="83820"/>
                    <a:pt x="20321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1" y="143002"/>
                    <a:pt x="26162" y="137160"/>
                    <a:pt x="26162" y="129921"/>
                  </a:cubicBezTo>
                  <a:cubicBezTo>
                    <a:pt x="26162" y="122682"/>
                    <a:pt x="20321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0323515" y="3583272"/>
              <a:ext cx="163606" cy="93368"/>
            </a:xfrm>
            <a:custGeom>
              <a:avLst/>
              <a:gdLst/>
              <a:ahLst/>
              <a:cxnLst/>
              <a:rect r="r" b="b" t="t" l="l"/>
              <a:pathLst>
                <a:path h="93368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700"/>
                  </a:lnTo>
                  <a:cubicBezTo>
                    <a:pt x="78801" y="-983"/>
                    <a:pt x="84897" y="-857"/>
                    <a:pt x="89215" y="2827"/>
                  </a:cubicBezTo>
                  <a:lnTo>
                    <a:pt x="160589" y="74200"/>
                  </a:lnTo>
                  <a:cubicBezTo>
                    <a:pt x="161859" y="75725"/>
                    <a:pt x="163256" y="78137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33" id="33"/>
          <p:cNvSpPr/>
          <p:nvPr/>
        </p:nvSpPr>
        <p:spPr>
          <a:xfrm flipH="false" flipV="false" rot="0">
            <a:off x="4499671" y="2265350"/>
            <a:ext cx="6607232" cy="3691791"/>
          </a:xfrm>
          <a:custGeom>
            <a:avLst/>
            <a:gdLst/>
            <a:ahLst/>
            <a:cxnLst/>
            <a:rect r="r" b="b" t="t" l="l"/>
            <a:pathLst>
              <a:path h="3691791" w="6607232">
                <a:moveTo>
                  <a:pt x="0" y="0"/>
                </a:moveTo>
                <a:lnTo>
                  <a:pt x="6607232" y="0"/>
                </a:lnTo>
                <a:lnTo>
                  <a:pt x="6607232" y="3691791"/>
                </a:lnTo>
                <a:lnTo>
                  <a:pt x="0" y="3691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754820" y="1470298"/>
            <a:ext cx="9181180" cy="5129984"/>
          </a:xfrm>
          <a:custGeom>
            <a:avLst/>
            <a:gdLst/>
            <a:ahLst/>
            <a:cxnLst/>
            <a:rect r="r" b="b" t="t" l="l"/>
            <a:pathLst>
              <a:path h="5129984" w="9181180">
                <a:moveTo>
                  <a:pt x="0" y="0"/>
                </a:moveTo>
                <a:lnTo>
                  <a:pt x="9181180" y="0"/>
                </a:lnTo>
                <a:lnTo>
                  <a:pt x="9181180" y="5129984"/>
                </a:lnTo>
                <a:lnTo>
                  <a:pt x="0" y="5129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9681058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25058" y="819598"/>
            <a:ext cx="3182626" cy="3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Principais números do Sistema Unificado de Administração Pública (Suap)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181325" y="4266476"/>
            <a:ext cx="33166" cy="162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0"/>
              </a:lnSpc>
            </a:pPr>
            <a:r>
              <a:rPr lang="en-US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CAP. 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6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1572730"/>
            <a:ext cx="3751002" cy="4889783"/>
            <a:chOff x="0" y="0"/>
            <a:chExt cx="3750996" cy="48897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3624002" cy="4762753"/>
            </a:xfrm>
            <a:custGeom>
              <a:avLst/>
              <a:gdLst/>
              <a:ahLst/>
              <a:cxnLst/>
              <a:rect r="r" b="b" t="t" l="l"/>
              <a:pathLst>
                <a:path h="4762753" w="3624002">
                  <a:moveTo>
                    <a:pt x="1421764" y="0"/>
                  </a:moveTo>
                  <a:cubicBezTo>
                    <a:pt x="1353184" y="0"/>
                    <a:pt x="1283842" y="18161"/>
                    <a:pt x="1220977" y="56261"/>
                  </a:cubicBezTo>
                  <a:lnTo>
                    <a:pt x="0" y="797306"/>
                  </a:lnTo>
                  <a:lnTo>
                    <a:pt x="0" y="2498851"/>
                  </a:lnTo>
                  <a:lnTo>
                    <a:pt x="1260474" y="4576063"/>
                  </a:lnTo>
                  <a:cubicBezTo>
                    <a:pt x="1333372" y="4696332"/>
                    <a:pt x="1461261" y="4762753"/>
                    <a:pt x="1592325" y="4762753"/>
                  </a:cubicBezTo>
                  <a:cubicBezTo>
                    <a:pt x="1660904" y="4762753"/>
                    <a:pt x="1730247" y="4744592"/>
                    <a:pt x="1793111" y="4706492"/>
                  </a:cubicBezTo>
                  <a:lnTo>
                    <a:pt x="3437379" y="3708780"/>
                  </a:lnTo>
                  <a:cubicBezTo>
                    <a:pt x="3620386" y="3597655"/>
                    <a:pt x="3678806" y="3359276"/>
                    <a:pt x="3567681" y="3176142"/>
                  </a:cubicBezTo>
                  <a:lnTo>
                    <a:pt x="1753614" y="186690"/>
                  </a:lnTo>
                  <a:cubicBezTo>
                    <a:pt x="1680716" y="66421"/>
                    <a:pt x="1552828" y="0"/>
                    <a:pt x="1421764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765555" y="194564"/>
              <a:ext cx="2589401" cy="4181220"/>
            </a:xfrm>
            <a:custGeom>
              <a:avLst/>
              <a:gdLst/>
              <a:ahLst/>
              <a:cxnLst/>
              <a:rect r="r" b="b" t="t" l="l"/>
              <a:pathLst>
                <a:path h="4181220" w="2589401">
                  <a:moveTo>
                    <a:pt x="337312" y="0"/>
                  </a:moveTo>
                  <a:cubicBezTo>
                    <a:pt x="151003" y="0"/>
                    <a:pt x="0" y="151003"/>
                    <a:pt x="0" y="337312"/>
                  </a:cubicBezTo>
                  <a:lnTo>
                    <a:pt x="0" y="3843908"/>
                  </a:lnTo>
                  <a:cubicBezTo>
                    <a:pt x="0" y="4030217"/>
                    <a:pt x="151003" y="4181220"/>
                    <a:pt x="337312" y="4181220"/>
                  </a:cubicBezTo>
                  <a:lnTo>
                    <a:pt x="2252089" y="4181220"/>
                  </a:lnTo>
                  <a:cubicBezTo>
                    <a:pt x="2438398" y="4181220"/>
                    <a:pt x="2589401" y="4030217"/>
                    <a:pt x="2589401" y="3843908"/>
                  </a:cubicBezTo>
                  <a:lnTo>
                    <a:pt x="2589401" y="337312"/>
                  </a:lnTo>
                  <a:cubicBezTo>
                    <a:pt x="2589401" y="151003"/>
                    <a:pt x="2438398" y="0"/>
                    <a:pt x="2252089" y="0"/>
                  </a:cubicBezTo>
                  <a:close/>
                </a:path>
              </a:pathLst>
            </a:custGeom>
            <a:solidFill>
              <a:srgbClr val="D2D1CE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13851" y="6742414"/>
            <a:ext cx="9284446" cy="569585"/>
            <a:chOff x="0" y="0"/>
            <a:chExt cx="9284449" cy="5695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8421756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0" y="442595"/>
                  </a:moveTo>
                  <a:lnTo>
                    <a:pt x="221233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9060" y="0"/>
                    <a:pt x="221233" y="0"/>
                  </a:cubicBezTo>
                  <a:lnTo>
                    <a:pt x="799211" y="0"/>
                  </a:lnTo>
                  <a:lnTo>
                    <a:pt x="799211" y="221234"/>
                  </a:lnTo>
                  <a:cubicBezTo>
                    <a:pt x="799211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712974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3500" y="121920"/>
              <a:ext cx="3605278" cy="304800"/>
            </a:xfrm>
            <a:custGeom>
              <a:avLst/>
              <a:gdLst/>
              <a:ahLst/>
              <a:cxnLst/>
              <a:rect r="r" b="b" t="t" l="l"/>
              <a:pathLst>
                <a:path h="304800" w="3605278">
                  <a:moveTo>
                    <a:pt x="0" y="304800"/>
                  </a:moveTo>
                  <a:lnTo>
                    <a:pt x="3605278" y="304800"/>
                  </a:lnTo>
                  <a:lnTo>
                    <a:pt x="36052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283208" y="2339511"/>
            <a:ext cx="3057580" cy="3875351"/>
            <a:chOff x="0" y="0"/>
            <a:chExt cx="4076773" cy="516713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076773" cy="5167122"/>
            </a:xfrm>
            <a:custGeom>
              <a:avLst/>
              <a:gdLst/>
              <a:ahLst/>
              <a:cxnLst/>
              <a:rect r="r" b="b" t="t" l="l"/>
              <a:pathLst>
                <a:path h="5167122" w="4076773">
                  <a:moveTo>
                    <a:pt x="2249" y="0"/>
                  </a:moveTo>
                  <a:cubicBezTo>
                    <a:pt x="750" y="13716"/>
                    <a:pt x="0" y="27686"/>
                    <a:pt x="0" y="41783"/>
                  </a:cubicBezTo>
                  <a:lnTo>
                    <a:pt x="0" y="4717415"/>
                  </a:lnTo>
                  <a:cubicBezTo>
                    <a:pt x="0" y="4965827"/>
                    <a:pt x="237834" y="5167122"/>
                    <a:pt x="531003" y="5167122"/>
                  </a:cubicBezTo>
                  <a:lnTo>
                    <a:pt x="3545770" y="5167122"/>
                  </a:lnTo>
                  <a:cubicBezTo>
                    <a:pt x="3839089" y="5167122"/>
                    <a:pt x="4076773" y="4965827"/>
                    <a:pt x="4076773" y="4717415"/>
                  </a:cubicBezTo>
                  <a:lnTo>
                    <a:pt x="4076773" y="41783"/>
                  </a:lnTo>
                  <a:cubicBezTo>
                    <a:pt x="4076773" y="27686"/>
                    <a:pt x="4076023" y="13716"/>
                    <a:pt x="4074523" y="0"/>
                  </a:cubicBezTo>
                  <a:close/>
                </a:path>
              </a:pathLst>
            </a:custGeom>
            <a:blipFill>
              <a:blip r:embed="rId2"/>
              <a:stretch>
                <a:fillRect l="-52599" t="-19775" r="-75257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0"/>
            <a:ext cx="4274944" cy="2737256"/>
            <a:chOff x="0" y="0"/>
            <a:chExt cx="4274947" cy="273725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274986" cy="2716022"/>
            </a:xfrm>
            <a:custGeom>
              <a:avLst/>
              <a:gdLst/>
              <a:ahLst/>
              <a:cxnLst/>
              <a:rect r="r" b="b" t="t" l="l"/>
              <a:pathLst>
                <a:path h="2716022" w="4274986">
                  <a:moveTo>
                    <a:pt x="0" y="0"/>
                  </a:moveTo>
                  <a:lnTo>
                    <a:pt x="0" y="2716022"/>
                  </a:lnTo>
                  <a:lnTo>
                    <a:pt x="3940687" y="1967865"/>
                  </a:lnTo>
                  <a:cubicBezTo>
                    <a:pt x="4163572" y="1925574"/>
                    <a:pt x="4310003" y="1710563"/>
                    <a:pt x="4267712" y="1487678"/>
                  </a:cubicBezTo>
                  <a:lnTo>
                    <a:pt x="3985263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325128" y="5330638"/>
            <a:ext cx="2189798" cy="492662"/>
            <a:chOff x="0" y="0"/>
            <a:chExt cx="2189798" cy="49265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0" y="175387"/>
              <a:ext cx="2062734" cy="253746"/>
            </a:xfrm>
            <a:custGeom>
              <a:avLst/>
              <a:gdLst/>
              <a:ahLst/>
              <a:cxnLst/>
              <a:rect r="r" b="b" t="t" l="l"/>
              <a:pathLst>
                <a:path h="253746" w="2062734">
                  <a:moveTo>
                    <a:pt x="0" y="253746"/>
                  </a:moveTo>
                  <a:lnTo>
                    <a:pt x="2062734" y="253746"/>
                  </a:lnTo>
                  <a:lnTo>
                    <a:pt x="20627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A8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966214" y="63500"/>
              <a:ext cx="159131" cy="113411"/>
            </a:xfrm>
            <a:custGeom>
              <a:avLst/>
              <a:gdLst/>
              <a:ahLst/>
              <a:cxnLst/>
              <a:rect r="r" b="b" t="t" l="l"/>
              <a:pathLst>
                <a:path h="113411" w="159131">
                  <a:moveTo>
                    <a:pt x="0" y="0"/>
                  </a:moveTo>
                  <a:lnTo>
                    <a:pt x="0" y="113411"/>
                  </a:lnTo>
                  <a:lnTo>
                    <a:pt x="159131" y="113411"/>
                  </a:lnTo>
                </a:path>
              </a:pathLst>
            </a:custGeom>
            <a:solidFill>
              <a:srgbClr val="0072A8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-63503" y="6639868"/>
            <a:ext cx="8422005" cy="762124"/>
            <a:chOff x="0" y="0"/>
            <a:chExt cx="8422005" cy="76212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306069" y="379478"/>
              <a:ext cx="7052440" cy="31242"/>
            </a:xfrm>
            <a:custGeom>
              <a:avLst/>
              <a:gdLst/>
              <a:ahLst/>
              <a:cxnLst/>
              <a:rect r="r" b="b" t="t" l="l"/>
              <a:pathLst>
                <a:path h="31242" w="7052440">
                  <a:moveTo>
                    <a:pt x="7036819" y="0"/>
                  </a:moveTo>
                  <a:cubicBezTo>
                    <a:pt x="7045455" y="0"/>
                    <a:pt x="7052439" y="6985"/>
                    <a:pt x="7052439" y="15621"/>
                  </a:cubicBezTo>
                  <a:cubicBezTo>
                    <a:pt x="7052439" y="24257"/>
                    <a:pt x="7045455" y="31242"/>
                    <a:pt x="703681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98373" y="63627"/>
              <a:ext cx="635000" cy="635003"/>
            </a:xfrm>
            <a:custGeom>
              <a:avLst/>
              <a:gdLst/>
              <a:ahLst/>
              <a:cxnLst/>
              <a:rect r="r" b="b" t="t" l="l"/>
              <a:pathLst>
                <a:path h="635003" w="635000">
                  <a:moveTo>
                    <a:pt x="635001" y="0"/>
                  </a:moveTo>
                  <a:lnTo>
                    <a:pt x="0" y="0"/>
                  </a:lnTo>
                  <a:lnTo>
                    <a:pt x="0" y="635004"/>
                  </a:lnTo>
                  <a:lnTo>
                    <a:pt x="635001" y="635004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98373" y="381129"/>
              <a:ext cx="317500" cy="317502"/>
            </a:xfrm>
            <a:custGeom>
              <a:avLst/>
              <a:gdLst/>
              <a:ahLst/>
              <a:cxnLst/>
              <a:rect r="r" b="b" t="t" l="l"/>
              <a:pathLst>
                <a:path h="317502" w="317500">
                  <a:moveTo>
                    <a:pt x="0" y="0"/>
                  </a:moveTo>
                  <a:cubicBezTo>
                    <a:pt x="0" y="175388"/>
                    <a:pt x="142113" y="317502"/>
                    <a:pt x="317500" y="317502"/>
                  </a:cubicBezTo>
                  <a:cubicBezTo>
                    <a:pt x="317500" y="142114"/>
                    <a:pt x="175387" y="0"/>
                    <a:pt x="0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98373" y="63627"/>
              <a:ext cx="317500" cy="317502"/>
            </a:xfrm>
            <a:custGeom>
              <a:avLst/>
              <a:gdLst/>
              <a:ahLst/>
              <a:cxnLst/>
              <a:rect r="r" b="b" t="t" l="l"/>
              <a:pathLst>
                <a:path h="317502" w="317500">
                  <a:moveTo>
                    <a:pt x="317500" y="0"/>
                  </a:moveTo>
                  <a:cubicBezTo>
                    <a:pt x="142113" y="0"/>
                    <a:pt x="0" y="142114"/>
                    <a:pt x="0" y="317502"/>
                  </a:cubicBezTo>
                  <a:cubicBezTo>
                    <a:pt x="175387" y="317502"/>
                    <a:pt x="317500" y="175388"/>
                    <a:pt x="317500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015873" y="381129"/>
              <a:ext cx="317500" cy="317502"/>
            </a:xfrm>
            <a:custGeom>
              <a:avLst/>
              <a:gdLst/>
              <a:ahLst/>
              <a:cxnLst/>
              <a:rect r="r" b="b" t="t" l="l"/>
              <a:pathLst>
                <a:path h="317502" w="317500">
                  <a:moveTo>
                    <a:pt x="0" y="0"/>
                  </a:moveTo>
                  <a:cubicBezTo>
                    <a:pt x="0" y="175388"/>
                    <a:pt x="142113" y="317502"/>
                    <a:pt x="317501" y="317502"/>
                  </a:cubicBezTo>
                  <a:cubicBezTo>
                    <a:pt x="317501" y="142114"/>
                    <a:pt x="175387" y="0"/>
                    <a:pt x="0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015873" y="63627"/>
              <a:ext cx="317500" cy="317502"/>
            </a:xfrm>
            <a:custGeom>
              <a:avLst/>
              <a:gdLst/>
              <a:ahLst/>
              <a:cxnLst/>
              <a:rect r="r" b="b" t="t" l="l"/>
              <a:pathLst>
                <a:path h="317502" w="317500">
                  <a:moveTo>
                    <a:pt x="317501" y="0"/>
                  </a:moveTo>
                  <a:cubicBezTo>
                    <a:pt x="142113" y="0"/>
                    <a:pt x="0" y="142114"/>
                    <a:pt x="0" y="317502"/>
                  </a:cubicBezTo>
                  <a:cubicBezTo>
                    <a:pt x="175387" y="317502"/>
                    <a:pt x="317501" y="175388"/>
                    <a:pt x="317501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3500" y="63627"/>
              <a:ext cx="634873" cy="634876"/>
            </a:xfrm>
            <a:custGeom>
              <a:avLst/>
              <a:gdLst/>
              <a:ahLst/>
              <a:cxnLst/>
              <a:rect r="r" b="b" t="t" l="l"/>
              <a:pathLst>
                <a:path h="634876" w="634873">
                  <a:moveTo>
                    <a:pt x="0" y="634876"/>
                  </a:moveTo>
                  <a:lnTo>
                    <a:pt x="634873" y="634876"/>
                  </a:lnTo>
                  <a:lnTo>
                    <a:pt x="6348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63500" y="63500"/>
              <a:ext cx="634873" cy="634876"/>
            </a:xfrm>
            <a:custGeom>
              <a:avLst/>
              <a:gdLst/>
              <a:ahLst/>
              <a:cxnLst/>
              <a:rect r="r" b="b" t="t" l="l"/>
              <a:pathLst>
                <a:path h="634876" w="634873">
                  <a:moveTo>
                    <a:pt x="0" y="0"/>
                  </a:moveTo>
                  <a:lnTo>
                    <a:pt x="0" y="634877"/>
                  </a:lnTo>
                  <a:cubicBezTo>
                    <a:pt x="350647" y="634877"/>
                    <a:pt x="634873" y="350649"/>
                    <a:pt x="634873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63500" y="63500"/>
              <a:ext cx="478282" cy="478284"/>
            </a:xfrm>
            <a:custGeom>
              <a:avLst/>
              <a:gdLst/>
              <a:ahLst/>
              <a:cxnLst/>
              <a:rect r="r" b="b" t="t" l="l"/>
              <a:pathLst>
                <a:path h="478284" w="478282">
                  <a:moveTo>
                    <a:pt x="0" y="0"/>
                  </a:moveTo>
                  <a:lnTo>
                    <a:pt x="0" y="478285"/>
                  </a:lnTo>
                  <a:cubicBezTo>
                    <a:pt x="264160" y="478285"/>
                    <a:pt x="478282" y="264162"/>
                    <a:pt x="478282" y="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3500" y="63500"/>
              <a:ext cx="317500" cy="317502"/>
            </a:xfrm>
            <a:custGeom>
              <a:avLst/>
              <a:gdLst/>
              <a:ahLst/>
              <a:cxnLst/>
              <a:rect r="r" b="b" t="t" l="l"/>
              <a:pathLst>
                <a:path h="317502" w="317500">
                  <a:moveTo>
                    <a:pt x="0" y="127"/>
                  </a:moveTo>
                  <a:lnTo>
                    <a:pt x="0" y="317502"/>
                  </a:lnTo>
                  <a:cubicBezTo>
                    <a:pt x="175260" y="317502"/>
                    <a:pt x="317500" y="175388"/>
                    <a:pt x="317500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6615217" y="-63503"/>
            <a:ext cx="4140289" cy="3984898"/>
            <a:chOff x="0" y="0"/>
            <a:chExt cx="4140289" cy="398489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2031113" y="63500"/>
              <a:ext cx="1022859" cy="1022857"/>
            </a:xfrm>
            <a:custGeom>
              <a:avLst/>
              <a:gdLst/>
              <a:ahLst/>
              <a:cxnLst/>
              <a:rect r="r" b="b" t="t" l="l"/>
              <a:pathLst>
                <a:path h="1022857" w="1022859">
                  <a:moveTo>
                    <a:pt x="0" y="1022857"/>
                  </a:moveTo>
                  <a:lnTo>
                    <a:pt x="1022859" y="1022857"/>
                  </a:lnTo>
                  <a:lnTo>
                    <a:pt x="10228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2031113" y="63500"/>
              <a:ext cx="511430" cy="1022857"/>
            </a:xfrm>
            <a:custGeom>
              <a:avLst/>
              <a:gdLst/>
              <a:ahLst/>
              <a:cxnLst/>
              <a:rect r="r" b="b" t="t" l="l"/>
              <a:pathLst>
                <a:path h="1022857" w="511430">
                  <a:moveTo>
                    <a:pt x="0" y="0"/>
                  </a:moveTo>
                  <a:lnTo>
                    <a:pt x="0" y="1022857"/>
                  </a:lnTo>
                  <a:lnTo>
                    <a:pt x="511430" y="511428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2542543" y="63500"/>
              <a:ext cx="511430" cy="1022857"/>
            </a:xfrm>
            <a:custGeom>
              <a:avLst/>
              <a:gdLst/>
              <a:ahLst/>
              <a:cxnLst/>
              <a:rect r="r" b="b" t="t" l="l"/>
              <a:pathLst>
                <a:path h="1022857" w="511430">
                  <a:moveTo>
                    <a:pt x="0" y="0"/>
                  </a:moveTo>
                  <a:lnTo>
                    <a:pt x="0" y="1022857"/>
                  </a:lnTo>
                  <a:lnTo>
                    <a:pt x="511429" y="511428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008254" y="63500"/>
              <a:ext cx="1022859" cy="1022857"/>
            </a:xfrm>
            <a:custGeom>
              <a:avLst/>
              <a:gdLst/>
              <a:ahLst/>
              <a:cxnLst/>
              <a:rect r="r" b="b" t="t" l="l"/>
              <a:pathLst>
                <a:path h="1022857" w="1022859">
                  <a:moveTo>
                    <a:pt x="0" y="1022857"/>
                  </a:moveTo>
                  <a:lnTo>
                    <a:pt x="1022859" y="1022857"/>
                  </a:lnTo>
                  <a:lnTo>
                    <a:pt x="10228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265556" y="320675"/>
              <a:ext cx="508255" cy="508253"/>
            </a:xfrm>
            <a:custGeom>
              <a:avLst/>
              <a:gdLst/>
              <a:ahLst/>
              <a:cxnLst/>
              <a:rect r="r" b="b" t="t" l="l"/>
              <a:pathLst>
                <a:path h="508253" w="508255">
                  <a:moveTo>
                    <a:pt x="254128" y="508253"/>
                  </a:moveTo>
                  <a:cubicBezTo>
                    <a:pt x="113792" y="508253"/>
                    <a:pt x="0" y="394461"/>
                    <a:pt x="0" y="254126"/>
                  </a:cubicBezTo>
                  <a:cubicBezTo>
                    <a:pt x="0" y="113791"/>
                    <a:pt x="113792" y="0"/>
                    <a:pt x="254128" y="0"/>
                  </a:cubicBezTo>
                  <a:cubicBezTo>
                    <a:pt x="394463" y="0"/>
                    <a:pt x="508255" y="113791"/>
                    <a:pt x="508255" y="254126"/>
                  </a:cubicBezTo>
                  <a:cubicBezTo>
                    <a:pt x="508255" y="394461"/>
                    <a:pt x="394463" y="508253"/>
                    <a:pt x="254128" y="508253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1519684" y="63500"/>
              <a:ext cx="511430" cy="511428"/>
            </a:xfrm>
            <a:custGeom>
              <a:avLst/>
              <a:gdLst/>
              <a:ahLst/>
              <a:cxnLst/>
              <a:rect r="r" b="b" t="t" l="l"/>
              <a:pathLst>
                <a:path h="511428" w="511430">
                  <a:moveTo>
                    <a:pt x="0" y="0"/>
                  </a:moveTo>
                  <a:lnTo>
                    <a:pt x="511429" y="511428"/>
                  </a:lnTo>
                  <a:lnTo>
                    <a:pt x="511429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1008381" y="63500"/>
              <a:ext cx="511303" cy="511428"/>
            </a:xfrm>
            <a:custGeom>
              <a:avLst/>
              <a:gdLst/>
              <a:ahLst/>
              <a:cxnLst/>
              <a:rect r="r" b="b" t="t" l="l"/>
              <a:pathLst>
                <a:path h="511428" w="511303">
                  <a:moveTo>
                    <a:pt x="0" y="0"/>
                  </a:moveTo>
                  <a:lnTo>
                    <a:pt x="0" y="511428"/>
                  </a:lnTo>
                  <a:lnTo>
                    <a:pt x="511303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1009143" y="574928"/>
              <a:ext cx="511430" cy="511428"/>
            </a:xfrm>
            <a:custGeom>
              <a:avLst/>
              <a:gdLst/>
              <a:ahLst/>
              <a:cxnLst/>
              <a:rect r="r" b="b" t="t" l="l"/>
              <a:pathLst>
                <a:path h="511428" w="511430">
                  <a:moveTo>
                    <a:pt x="0" y="0"/>
                  </a:moveTo>
                  <a:lnTo>
                    <a:pt x="511430" y="511429"/>
                  </a:lnTo>
                  <a:lnTo>
                    <a:pt x="0" y="511429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1519684" y="574928"/>
              <a:ext cx="511430" cy="511428"/>
            </a:xfrm>
            <a:custGeom>
              <a:avLst/>
              <a:gdLst/>
              <a:ahLst/>
              <a:cxnLst/>
              <a:rect r="r" b="b" t="t" l="l"/>
              <a:pathLst>
                <a:path h="511428" w="511430">
                  <a:moveTo>
                    <a:pt x="0" y="511429"/>
                  </a:moveTo>
                  <a:lnTo>
                    <a:pt x="511429" y="0"/>
                  </a:lnTo>
                  <a:lnTo>
                    <a:pt x="511429" y="511429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3053972" y="63500"/>
              <a:ext cx="1022859" cy="1022857"/>
            </a:xfrm>
            <a:custGeom>
              <a:avLst/>
              <a:gdLst/>
              <a:ahLst/>
              <a:cxnLst/>
              <a:rect r="r" b="b" t="t" l="l"/>
              <a:pathLst>
                <a:path h="1022857" w="1022859">
                  <a:moveTo>
                    <a:pt x="0" y="1022857"/>
                  </a:moveTo>
                  <a:lnTo>
                    <a:pt x="1022859" y="1022857"/>
                  </a:lnTo>
                  <a:lnTo>
                    <a:pt x="10228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3053972" y="63500"/>
              <a:ext cx="1022859" cy="1022857"/>
            </a:xfrm>
            <a:custGeom>
              <a:avLst/>
              <a:gdLst/>
              <a:ahLst/>
              <a:cxnLst/>
              <a:rect r="r" b="b" t="t" l="l"/>
              <a:pathLst>
                <a:path h="1022857" w="1022859">
                  <a:moveTo>
                    <a:pt x="0" y="0"/>
                  </a:moveTo>
                  <a:lnTo>
                    <a:pt x="0" y="1022857"/>
                  </a:lnTo>
                  <a:lnTo>
                    <a:pt x="1022859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3053972" y="63500"/>
              <a:ext cx="511429" cy="1022857"/>
            </a:xfrm>
            <a:custGeom>
              <a:avLst/>
              <a:gdLst/>
              <a:ahLst/>
              <a:cxnLst/>
              <a:rect r="r" b="b" t="t" l="l"/>
              <a:pathLst>
                <a:path h="1022857" w="511429">
                  <a:moveTo>
                    <a:pt x="0" y="0"/>
                  </a:moveTo>
                  <a:lnTo>
                    <a:pt x="0" y="1022857"/>
                  </a:lnTo>
                  <a:lnTo>
                    <a:pt x="511430" y="511428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3053972" y="588009"/>
              <a:ext cx="249174" cy="498347"/>
            </a:xfrm>
            <a:custGeom>
              <a:avLst/>
              <a:gdLst/>
              <a:ahLst/>
              <a:cxnLst/>
              <a:rect r="r" b="b" t="t" l="l"/>
              <a:pathLst>
                <a:path h="498347" w="249174">
                  <a:moveTo>
                    <a:pt x="0" y="498348"/>
                  </a:moveTo>
                  <a:lnTo>
                    <a:pt x="0" y="0"/>
                  </a:lnTo>
                  <a:lnTo>
                    <a:pt x="249174" y="249174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63500" y="63500"/>
              <a:ext cx="944881" cy="944879"/>
            </a:xfrm>
            <a:custGeom>
              <a:avLst/>
              <a:gdLst/>
              <a:ahLst/>
              <a:cxnLst/>
              <a:rect r="r" b="b" t="t" l="l"/>
              <a:pathLst>
                <a:path h="944879" w="944881">
                  <a:moveTo>
                    <a:pt x="865633" y="0"/>
                  </a:moveTo>
                  <a:lnTo>
                    <a:pt x="944881" y="79248"/>
                  </a:lnTo>
                  <a:lnTo>
                    <a:pt x="944881" y="0"/>
                  </a:lnTo>
                  <a:close/>
                  <a:moveTo>
                    <a:pt x="577089" y="0"/>
                  </a:moveTo>
                  <a:lnTo>
                    <a:pt x="944881" y="367791"/>
                  </a:lnTo>
                  <a:lnTo>
                    <a:pt x="944881" y="269875"/>
                  </a:lnTo>
                  <a:lnTo>
                    <a:pt x="675006" y="0"/>
                  </a:lnTo>
                  <a:close/>
                  <a:moveTo>
                    <a:pt x="288544" y="0"/>
                  </a:moveTo>
                  <a:lnTo>
                    <a:pt x="944881" y="656335"/>
                  </a:lnTo>
                  <a:lnTo>
                    <a:pt x="944881" y="558418"/>
                  </a:lnTo>
                  <a:lnTo>
                    <a:pt x="386461" y="0"/>
                  </a:lnTo>
                  <a:close/>
                  <a:moveTo>
                    <a:pt x="0" y="0"/>
                  </a:moveTo>
                  <a:lnTo>
                    <a:pt x="944881" y="944879"/>
                  </a:lnTo>
                  <a:lnTo>
                    <a:pt x="944881" y="846835"/>
                  </a:lnTo>
                  <a:lnTo>
                    <a:pt x="97917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3924558" y="63500"/>
              <a:ext cx="152273" cy="442086"/>
            </a:xfrm>
            <a:custGeom>
              <a:avLst/>
              <a:gdLst/>
              <a:ahLst/>
              <a:cxnLst/>
              <a:rect r="r" b="b" t="t" l="l"/>
              <a:pathLst>
                <a:path h="442086" w="152273">
                  <a:moveTo>
                    <a:pt x="0" y="0"/>
                  </a:moveTo>
                  <a:lnTo>
                    <a:pt x="152273" y="442086"/>
                  </a:lnTo>
                  <a:lnTo>
                    <a:pt x="152273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3577213" y="3618099"/>
              <a:ext cx="298705" cy="298703"/>
            </a:xfrm>
            <a:custGeom>
              <a:avLst/>
              <a:gdLst/>
              <a:ahLst/>
              <a:cxnLst/>
              <a:rect r="r" b="b" t="t" l="l"/>
              <a:pathLst>
                <a:path h="298703" w="298705">
                  <a:moveTo>
                    <a:pt x="149352" y="0"/>
                  </a:moveTo>
                  <a:cubicBezTo>
                    <a:pt x="66929" y="0"/>
                    <a:pt x="0" y="66928"/>
                    <a:pt x="0" y="149352"/>
                  </a:cubicBezTo>
                  <a:cubicBezTo>
                    <a:pt x="0" y="231775"/>
                    <a:pt x="66929" y="298703"/>
                    <a:pt x="149352" y="298703"/>
                  </a:cubicBezTo>
                  <a:cubicBezTo>
                    <a:pt x="231775" y="298703"/>
                    <a:pt x="298704" y="231775"/>
                    <a:pt x="298704" y="149352"/>
                  </a:cubicBezTo>
                  <a:cubicBezTo>
                    <a:pt x="298704" y="66928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3644777" y="3696203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2954"/>
                  </a:moveTo>
                  <a:cubicBezTo>
                    <a:pt x="163576" y="17272"/>
                    <a:pt x="160020" y="20828"/>
                    <a:pt x="155702" y="20828"/>
                  </a:cubicBezTo>
                  <a:lnTo>
                    <a:pt x="47625" y="20828"/>
                  </a:lnTo>
                  <a:cubicBezTo>
                    <a:pt x="43307" y="20828"/>
                    <a:pt x="39751" y="17272"/>
                    <a:pt x="39751" y="12954"/>
                  </a:cubicBezTo>
                  <a:cubicBezTo>
                    <a:pt x="39751" y="8636"/>
                    <a:pt x="43307" y="5080"/>
                    <a:pt x="47625" y="5080"/>
                  </a:cubicBezTo>
                  <a:lnTo>
                    <a:pt x="155829" y="5080"/>
                  </a:lnTo>
                  <a:cubicBezTo>
                    <a:pt x="160147" y="5080"/>
                    <a:pt x="163703" y="8636"/>
                    <a:pt x="163703" y="12954"/>
                  </a:cubicBezTo>
                  <a:moveTo>
                    <a:pt x="155829" y="44069"/>
                  </a:moveTo>
                  <a:lnTo>
                    <a:pt x="47625" y="44069"/>
                  </a:lnTo>
                  <a:cubicBezTo>
                    <a:pt x="43307" y="44069"/>
                    <a:pt x="39751" y="47625"/>
                    <a:pt x="39751" y="51943"/>
                  </a:cubicBezTo>
                  <a:cubicBezTo>
                    <a:pt x="39751" y="56261"/>
                    <a:pt x="43307" y="59817"/>
                    <a:pt x="47625" y="59817"/>
                  </a:cubicBezTo>
                  <a:lnTo>
                    <a:pt x="155829" y="59817"/>
                  </a:lnTo>
                  <a:cubicBezTo>
                    <a:pt x="160147" y="59817"/>
                    <a:pt x="163703" y="56261"/>
                    <a:pt x="163703" y="51943"/>
                  </a:cubicBezTo>
                  <a:cubicBezTo>
                    <a:pt x="163703" y="47625"/>
                    <a:pt x="160147" y="44069"/>
                    <a:pt x="155829" y="44069"/>
                  </a:cubicBezTo>
                  <a:moveTo>
                    <a:pt x="155829" y="83058"/>
                  </a:moveTo>
                  <a:lnTo>
                    <a:pt x="47625" y="83058"/>
                  </a:lnTo>
                  <a:cubicBezTo>
                    <a:pt x="43307" y="83058"/>
                    <a:pt x="39751" y="86614"/>
                    <a:pt x="39751" y="90933"/>
                  </a:cubicBezTo>
                  <a:cubicBezTo>
                    <a:pt x="39751" y="95250"/>
                    <a:pt x="43307" y="98806"/>
                    <a:pt x="47625" y="98806"/>
                  </a:cubicBezTo>
                  <a:lnTo>
                    <a:pt x="155829" y="98806"/>
                  </a:lnTo>
                  <a:cubicBezTo>
                    <a:pt x="160147" y="98806"/>
                    <a:pt x="163703" y="95250"/>
                    <a:pt x="163703" y="90933"/>
                  </a:cubicBezTo>
                  <a:cubicBezTo>
                    <a:pt x="163703" y="86614"/>
                    <a:pt x="160147" y="83058"/>
                    <a:pt x="155829" y="83058"/>
                  </a:cubicBezTo>
                  <a:moveTo>
                    <a:pt x="155829" y="122047"/>
                  </a:moveTo>
                  <a:lnTo>
                    <a:pt x="47625" y="122047"/>
                  </a:lnTo>
                  <a:cubicBezTo>
                    <a:pt x="43307" y="122047"/>
                    <a:pt x="39751" y="125603"/>
                    <a:pt x="39751" y="129921"/>
                  </a:cubicBezTo>
                  <a:cubicBezTo>
                    <a:pt x="39751" y="134239"/>
                    <a:pt x="43307" y="137795"/>
                    <a:pt x="47625" y="137795"/>
                  </a:cubicBezTo>
                  <a:lnTo>
                    <a:pt x="155829" y="137795"/>
                  </a:lnTo>
                  <a:cubicBezTo>
                    <a:pt x="160147" y="137795"/>
                    <a:pt x="163703" y="134239"/>
                    <a:pt x="163703" y="129921"/>
                  </a:cubicBezTo>
                  <a:cubicBezTo>
                    <a:pt x="163703" y="125603"/>
                    <a:pt x="160147" y="122047"/>
                    <a:pt x="155829" y="122047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3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3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5" id="45"/>
          <p:cNvSpPr txBox="true"/>
          <p:nvPr/>
        </p:nvSpPr>
        <p:spPr>
          <a:xfrm rot="0">
            <a:off x="9652387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53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494834" y="5519490"/>
            <a:ext cx="907256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b="true" sz="1200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Suely Renata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3795500" y="1672583"/>
            <a:ext cx="6248501" cy="4513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436"/>
              </a:lnSpc>
            </a:pPr>
          </a:p>
          <a:p>
            <a:pPr algn="just">
              <a:lnSpc>
                <a:spcPts val="1557"/>
              </a:lnSpc>
            </a:pPr>
          </a:p>
          <a:p>
            <a:pPr algn="just">
              <a:lnSpc>
                <a:spcPts val="1557"/>
              </a:lnSpc>
            </a:pPr>
            <a:r>
              <a:rPr lang="en-US" sz="1245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Com o compromisso de zelar pela correta aplicação dos recursos do Conselho Regional de Medicina Veterinária do Estado do Amapá (CRMV-AP), apresentamos as informações financeiras referentes ao exercício de 2025.</a:t>
            </a:r>
          </a:p>
          <a:p>
            <a:pPr algn="just">
              <a:lnSpc>
                <a:spcPts val="1557"/>
              </a:lnSpc>
            </a:pPr>
          </a:p>
          <a:p>
            <a:pPr algn="just">
              <a:lnSpc>
                <a:spcPts val="1557"/>
              </a:lnSpc>
            </a:pPr>
            <a:r>
              <a:rPr lang="en-US" sz="1245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gestão financeira do Conselho tem sido conduzida com base nos princípios da responsabilidade, transparência e eficiência, garantindo que os recursos provenientes das contribuições dos profissionais e dos repasses do Sistema CFMV/CRMVs sejam aplicados de forma criteriosa e alinhada às finalidades institucionais.</a:t>
            </a:r>
          </a:p>
          <a:p>
            <a:pPr algn="just">
              <a:lnSpc>
                <a:spcPts val="1557"/>
              </a:lnSpc>
            </a:pPr>
          </a:p>
          <a:p>
            <a:pPr algn="just">
              <a:lnSpc>
                <a:spcPts val="1557"/>
              </a:lnSpc>
            </a:pPr>
            <a:r>
              <a:rPr lang="en-US" sz="1245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Os dados apresentados neste relatório evidenciam a destinação das receitas em ações estratégicas, com destaque para o fortalecimento das atividades desenvolvidas.</a:t>
            </a:r>
          </a:p>
          <a:p>
            <a:pPr algn="just">
              <a:lnSpc>
                <a:spcPts val="1557"/>
              </a:lnSpc>
            </a:pPr>
          </a:p>
          <a:p>
            <a:pPr algn="just">
              <a:lnSpc>
                <a:spcPts val="1557"/>
              </a:lnSpc>
            </a:pPr>
            <a:r>
              <a:rPr lang="en-US" sz="1245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Reafirmamos, assim, o compromisso desta gestão com a boa governança, a responsabilidade fiscal e a transparência, assegurando que a aplicação dos recursos contribua efetivamente para o fortalecimento institucional do CRMV-AP e para a melhoria dos serviços prestados à sociedade.</a:t>
            </a:r>
          </a:p>
          <a:p>
            <a:pPr algn="just">
              <a:lnSpc>
                <a:spcPts val="1436"/>
              </a:lnSpc>
            </a:pPr>
          </a:p>
          <a:p>
            <a:pPr algn="just">
              <a:lnSpc>
                <a:spcPts val="1436"/>
              </a:lnSpc>
            </a:pPr>
          </a:p>
          <a:p>
            <a:pPr algn="just">
              <a:lnSpc>
                <a:spcPts val="1436"/>
              </a:lnSpc>
            </a:pPr>
          </a:p>
          <a:p>
            <a:pPr algn="just">
              <a:lnSpc>
                <a:spcPts val="1436"/>
              </a:lnSpc>
            </a:pPr>
          </a:p>
          <a:p>
            <a:pPr algn="just">
              <a:lnSpc>
                <a:spcPts val="1436"/>
              </a:lnSpc>
            </a:pPr>
          </a:p>
          <a:p>
            <a:pPr algn="just">
              <a:lnSpc>
                <a:spcPts val="1436"/>
              </a:lnSpc>
            </a:pPr>
          </a:p>
        </p:txBody>
      </p:sp>
      <p:sp>
        <p:nvSpPr>
          <p:cNvPr name="TextBox 48" id="48"/>
          <p:cNvSpPr txBox="true"/>
          <p:nvPr/>
        </p:nvSpPr>
        <p:spPr>
          <a:xfrm rot="0">
            <a:off x="849620" y="950100"/>
            <a:ext cx="2761745" cy="732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2"/>
              </a:lnSpc>
            </a:pPr>
            <a:r>
              <a:rPr lang="en-US" b="true" sz="2742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MENSAGEM DA TESOUREIRA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0152002" y="3881914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-63503"/>
            <a:ext cx="10819000" cy="7687008"/>
            <a:chOff x="0" y="0"/>
            <a:chExt cx="10819003" cy="76870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9499092" y="6869557"/>
              <a:ext cx="799211" cy="442468"/>
            </a:xfrm>
            <a:custGeom>
              <a:avLst/>
              <a:gdLst/>
              <a:ahLst/>
              <a:cxnLst/>
              <a:rect r="r" b="b" t="t" l="l"/>
              <a:pathLst>
                <a:path h="442468" w="799211">
                  <a:moveTo>
                    <a:pt x="577977" y="442468"/>
                  </a:moveTo>
                  <a:lnTo>
                    <a:pt x="221234" y="442468"/>
                  </a:lnTo>
                  <a:cubicBezTo>
                    <a:pt x="99060" y="442468"/>
                    <a:pt x="0" y="343408"/>
                    <a:pt x="0" y="221234"/>
                  </a:cubicBezTo>
                  <a:cubicBezTo>
                    <a:pt x="0" y="99060"/>
                    <a:pt x="99060" y="0"/>
                    <a:pt x="221234" y="0"/>
                  </a:cubicBezTo>
                  <a:lnTo>
                    <a:pt x="799211" y="0"/>
                  </a:lnTo>
                  <a:lnTo>
                    <a:pt x="799211" y="221234"/>
                  </a:lnTo>
                  <a:cubicBezTo>
                    <a:pt x="799211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4790313" y="7082790"/>
              <a:ext cx="4593589" cy="31242"/>
            </a:xfrm>
            <a:custGeom>
              <a:avLst/>
              <a:gdLst/>
              <a:ahLst/>
              <a:cxnLst/>
              <a:rect r="r" b="b" t="t" l="l"/>
              <a:pathLst>
                <a:path h="31242" w="4593589">
                  <a:moveTo>
                    <a:pt x="4577969" y="0"/>
                  </a:moveTo>
                  <a:cubicBezTo>
                    <a:pt x="4586605" y="0"/>
                    <a:pt x="4593589" y="6985"/>
                    <a:pt x="4593589" y="15621"/>
                  </a:cubicBezTo>
                  <a:cubicBezTo>
                    <a:pt x="4593589" y="24257"/>
                    <a:pt x="4586605" y="31242"/>
                    <a:pt x="457796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975481" y="6440424"/>
              <a:ext cx="799211" cy="1183132"/>
            </a:xfrm>
            <a:custGeom>
              <a:avLst/>
              <a:gdLst/>
              <a:ahLst/>
              <a:cxnLst/>
              <a:rect r="r" b="b" t="t" l="l"/>
              <a:pathLst>
                <a:path h="1183132" w="799211">
                  <a:moveTo>
                    <a:pt x="0" y="1183132"/>
                  </a:moveTo>
                  <a:lnTo>
                    <a:pt x="799211" y="1183132"/>
                  </a:lnTo>
                  <a:lnTo>
                    <a:pt x="7992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571746" y="1900047"/>
              <a:ext cx="2887218" cy="161925"/>
            </a:xfrm>
            <a:custGeom>
              <a:avLst/>
              <a:gdLst/>
              <a:ahLst/>
              <a:cxnLst/>
              <a:rect r="r" b="b" t="t" l="l"/>
              <a:pathLst>
                <a:path h="161925" w="2887218">
                  <a:moveTo>
                    <a:pt x="0" y="161925"/>
                  </a:moveTo>
                  <a:lnTo>
                    <a:pt x="2887218" y="161925"/>
                  </a:lnTo>
                  <a:lnTo>
                    <a:pt x="28872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571746" y="2180209"/>
              <a:ext cx="1299718" cy="161925"/>
            </a:xfrm>
            <a:custGeom>
              <a:avLst/>
              <a:gdLst/>
              <a:ahLst/>
              <a:cxnLst/>
              <a:rect r="r" b="b" t="t" l="l"/>
              <a:pathLst>
                <a:path h="161925" w="1299718">
                  <a:moveTo>
                    <a:pt x="0" y="161925"/>
                  </a:moveTo>
                  <a:lnTo>
                    <a:pt x="1299718" y="161925"/>
                  </a:lnTo>
                  <a:lnTo>
                    <a:pt x="12997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4571746" y="2367788"/>
              <a:ext cx="4991481" cy="161925"/>
            </a:xfrm>
            <a:custGeom>
              <a:avLst/>
              <a:gdLst/>
              <a:ahLst/>
              <a:cxnLst/>
              <a:rect r="r" b="b" t="t" l="l"/>
              <a:pathLst>
                <a:path h="161925" w="4991481">
                  <a:moveTo>
                    <a:pt x="0" y="161925"/>
                  </a:moveTo>
                  <a:lnTo>
                    <a:pt x="4991481" y="161925"/>
                  </a:lnTo>
                  <a:lnTo>
                    <a:pt x="49914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3500" y="63500"/>
              <a:ext cx="3911981" cy="7560056"/>
            </a:xfrm>
            <a:custGeom>
              <a:avLst/>
              <a:gdLst/>
              <a:ahLst/>
              <a:cxnLst/>
              <a:rect r="r" b="b" t="t" l="l"/>
              <a:pathLst>
                <a:path h="7560056" w="3911981">
                  <a:moveTo>
                    <a:pt x="0" y="7560056"/>
                  </a:moveTo>
                  <a:lnTo>
                    <a:pt x="3911981" y="7560056"/>
                  </a:lnTo>
                  <a:lnTo>
                    <a:pt x="39119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4558157" y="2964561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63474" y="3618103"/>
              <a:ext cx="2250059" cy="4005453"/>
            </a:xfrm>
            <a:custGeom>
              <a:avLst/>
              <a:gdLst/>
              <a:ahLst/>
              <a:cxnLst/>
              <a:rect r="r" b="b" t="t" l="l"/>
              <a:pathLst>
                <a:path h="4005453" w="2250059">
                  <a:moveTo>
                    <a:pt x="0" y="4005453"/>
                  </a:moveTo>
                  <a:lnTo>
                    <a:pt x="2250059" y="4005453"/>
                  </a:lnTo>
                  <a:lnTo>
                    <a:pt x="22500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3500" y="63500"/>
              <a:ext cx="3591062" cy="3857879"/>
            </a:xfrm>
            <a:custGeom>
              <a:avLst/>
              <a:gdLst/>
              <a:ahLst/>
              <a:cxnLst/>
              <a:rect r="r" b="b" t="t" l="l"/>
              <a:pathLst>
                <a:path h="3857879" w="3591062">
                  <a:moveTo>
                    <a:pt x="0" y="0"/>
                  </a:moveTo>
                  <a:lnTo>
                    <a:pt x="0" y="442087"/>
                  </a:lnTo>
                  <a:lnTo>
                    <a:pt x="1083437" y="3588766"/>
                  </a:lnTo>
                  <a:cubicBezTo>
                    <a:pt x="1140333" y="3753993"/>
                    <a:pt x="1295019" y="3857879"/>
                    <a:pt x="1460500" y="3857879"/>
                  </a:cubicBezTo>
                  <a:cubicBezTo>
                    <a:pt x="1503553" y="3857879"/>
                    <a:pt x="1547368" y="3850894"/>
                    <a:pt x="1590421" y="3836035"/>
                  </a:cubicBezTo>
                  <a:lnTo>
                    <a:pt x="3321939" y="3239897"/>
                  </a:lnTo>
                  <a:cubicBezTo>
                    <a:pt x="3530219" y="3168142"/>
                    <a:pt x="3640963" y="2941193"/>
                    <a:pt x="3569208" y="2732913"/>
                  </a:cubicBezTo>
                  <a:lnTo>
                    <a:pt x="2628265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27532" y="937133"/>
              <a:ext cx="2638679" cy="2688844"/>
            </a:xfrm>
            <a:custGeom>
              <a:avLst/>
              <a:gdLst/>
              <a:ahLst/>
              <a:cxnLst/>
              <a:rect r="r" b="b" t="t" l="l"/>
              <a:pathLst>
                <a:path h="2688844" w="2638679">
                  <a:moveTo>
                    <a:pt x="288036" y="0"/>
                  </a:moveTo>
                  <a:cubicBezTo>
                    <a:pt x="129032" y="0"/>
                    <a:pt x="0" y="128905"/>
                    <a:pt x="0" y="288036"/>
                  </a:cubicBezTo>
                  <a:lnTo>
                    <a:pt x="0" y="2400808"/>
                  </a:lnTo>
                  <a:cubicBezTo>
                    <a:pt x="0" y="2559812"/>
                    <a:pt x="128905" y="2688844"/>
                    <a:pt x="288036" y="2688844"/>
                  </a:cubicBezTo>
                  <a:lnTo>
                    <a:pt x="2350643" y="2688844"/>
                  </a:lnTo>
                  <a:cubicBezTo>
                    <a:pt x="2509774" y="2688844"/>
                    <a:pt x="2638679" y="2559939"/>
                    <a:pt x="2638679" y="2400808"/>
                  </a:cubicBezTo>
                  <a:lnTo>
                    <a:pt x="2638679" y="288036"/>
                  </a:lnTo>
                  <a:cubicBezTo>
                    <a:pt x="2638679" y="129032"/>
                    <a:pt x="2509774" y="0"/>
                    <a:pt x="235064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764134" y="873633"/>
            <a:ext cx="2638549" cy="2688860"/>
            <a:chOff x="0" y="0"/>
            <a:chExt cx="3518065" cy="358514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518154" cy="3585210"/>
            </a:xfrm>
            <a:custGeom>
              <a:avLst/>
              <a:gdLst/>
              <a:ahLst/>
              <a:cxnLst/>
              <a:rect r="r" b="b" t="t" l="l"/>
              <a:pathLst>
                <a:path h="3585210" w="3518154">
                  <a:moveTo>
                    <a:pt x="381000" y="0"/>
                  </a:moveTo>
                  <a:cubicBezTo>
                    <a:pt x="170307" y="1524"/>
                    <a:pt x="0" y="172847"/>
                    <a:pt x="0" y="384048"/>
                  </a:cubicBezTo>
                  <a:lnTo>
                    <a:pt x="0" y="3201162"/>
                  </a:lnTo>
                  <a:cubicBezTo>
                    <a:pt x="0" y="3413252"/>
                    <a:pt x="171958" y="3585210"/>
                    <a:pt x="384048" y="3585210"/>
                  </a:cubicBezTo>
                  <a:lnTo>
                    <a:pt x="3134106" y="3585210"/>
                  </a:lnTo>
                  <a:cubicBezTo>
                    <a:pt x="3346196" y="3585210"/>
                    <a:pt x="3518154" y="3413252"/>
                    <a:pt x="3518154" y="3201162"/>
                  </a:cubicBezTo>
                  <a:lnTo>
                    <a:pt x="3518154" y="384048"/>
                  </a:lnTo>
                  <a:cubicBezTo>
                    <a:pt x="3518154" y="172974"/>
                    <a:pt x="3347847" y="1651"/>
                    <a:pt x="3137154" y="0"/>
                  </a:cubicBezTo>
                  <a:close/>
                </a:path>
              </a:pathLst>
            </a:custGeom>
            <a:blipFill>
              <a:blip r:embed="rId2"/>
              <a:stretch>
                <a:fillRect l="-27332" t="0" r="-27332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276504" y="6619342"/>
            <a:ext cx="7179402" cy="808892"/>
            <a:chOff x="0" y="0"/>
            <a:chExt cx="7179399" cy="80888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3500" y="399923"/>
              <a:ext cx="7052437" cy="31242"/>
            </a:xfrm>
            <a:custGeom>
              <a:avLst/>
              <a:gdLst/>
              <a:ahLst/>
              <a:cxnLst/>
              <a:rect r="r" b="b" t="t" l="l"/>
              <a:pathLst>
                <a:path h="31242" w="7052437">
                  <a:moveTo>
                    <a:pt x="7036816" y="0"/>
                  </a:moveTo>
                  <a:cubicBezTo>
                    <a:pt x="7045452" y="0"/>
                    <a:pt x="7052437" y="6985"/>
                    <a:pt x="7052437" y="15621"/>
                  </a:cubicBezTo>
                  <a:cubicBezTo>
                    <a:pt x="7052437" y="24257"/>
                    <a:pt x="7045452" y="31242"/>
                    <a:pt x="7036816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635506" y="63500"/>
              <a:ext cx="681863" cy="681863"/>
            </a:xfrm>
            <a:custGeom>
              <a:avLst/>
              <a:gdLst/>
              <a:ahLst/>
              <a:cxnLst/>
              <a:rect r="r" b="b" t="t" l="l"/>
              <a:pathLst>
                <a:path h="681863" w="681863">
                  <a:moveTo>
                    <a:pt x="681863" y="681863"/>
                  </a:moveTo>
                  <a:lnTo>
                    <a:pt x="0" y="681863"/>
                  </a:lnTo>
                  <a:lnTo>
                    <a:pt x="0" y="0"/>
                  </a:lnTo>
                  <a:lnTo>
                    <a:pt x="681863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635506" y="63500"/>
              <a:ext cx="681863" cy="681863"/>
            </a:xfrm>
            <a:custGeom>
              <a:avLst/>
              <a:gdLst/>
              <a:ahLst/>
              <a:cxnLst/>
              <a:rect r="r" b="b" t="t" l="l"/>
              <a:pathLst>
                <a:path h="681863" w="681863">
                  <a:moveTo>
                    <a:pt x="0" y="681863"/>
                  </a:moveTo>
                  <a:lnTo>
                    <a:pt x="0" y="0"/>
                  </a:lnTo>
                  <a:lnTo>
                    <a:pt x="681863" y="340995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635506" y="233934"/>
              <a:ext cx="340995" cy="340995"/>
            </a:xfrm>
            <a:custGeom>
              <a:avLst/>
              <a:gdLst/>
              <a:ahLst/>
              <a:cxnLst/>
              <a:rect r="r" b="b" t="t" l="l"/>
              <a:pathLst>
                <a:path h="340995" w="340995">
                  <a:moveTo>
                    <a:pt x="0" y="340995"/>
                  </a:moveTo>
                  <a:lnTo>
                    <a:pt x="0" y="0"/>
                  </a:lnTo>
                  <a:lnTo>
                    <a:pt x="340995" y="170434"/>
                  </a:lnTo>
                  <a:close/>
                </a:path>
              </a:pathLst>
            </a:custGeom>
            <a:solidFill>
              <a:srgbClr val="DFFFFF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8720499" y="179032"/>
            <a:ext cx="2034997" cy="1090022"/>
            <a:chOff x="0" y="0"/>
            <a:chExt cx="2034997" cy="109001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63500" y="63500"/>
              <a:ext cx="963042" cy="963038"/>
            </a:xfrm>
            <a:custGeom>
              <a:avLst/>
              <a:gdLst/>
              <a:ahLst/>
              <a:cxnLst/>
              <a:rect r="r" b="b" t="t" l="l"/>
              <a:pathLst>
                <a:path h="963038" w="963042">
                  <a:moveTo>
                    <a:pt x="0" y="0"/>
                  </a:moveTo>
                  <a:lnTo>
                    <a:pt x="963042" y="0"/>
                  </a:lnTo>
                  <a:lnTo>
                    <a:pt x="963042" y="963037"/>
                  </a:lnTo>
                  <a:lnTo>
                    <a:pt x="0" y="963037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63500" y="63500"/>
              <a:ext cx="481457" cy="963038"/>
            </a:xfrm>
            <a:custGeom>
              <a:avLst/>
              <a:gdLst/>
              <a:ahLst/>
              <a:cxnLst/>
              <a:rect r="r" b="b" t="t" l="l"/>
              <a:pathLst>
                <a:path h="963038" w="481457">
                  <a:moveTo>
                    <a:pt x="0" y="963037"/>
                  </a:moveTo>
                  <a:lnTo>
                    <a:pt x="0" y="0"/>
                  </a:lnTo>
                  <a:lnTo>
                    <a:pt x="481457" y="481455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544957" y="63500"/>
              <a:ext cx="481584" cy="963038"/>
            </a:xfrm>
            <a:custGeom>
              <a:avLst/>
              <a:gdLst/>
              <a:ahLst/>
              <a:cxnLst/>
              <a:rect r="r" b="b" t="t" l="l"/>
              <a:pathLst>
                <a:path h="963038" w="481584">
                  <a:moveTo>
                    <a:pt x="0" y="963037"/>
                  </a:moveTo>
                  <a:lnTo>
                    <a:pt x="0" y="0"/>
                  </a:lnTo>
                  <a:lnTo>
                    <a:pt x="481585" y="481455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026542" y="63500"/>
              <a:ext cx="945008" cy="963038"/>
            </a:xfrm>
            <a:custGeom>
              <a:avLst/>
              <a:gdLst/>
              <a:ahLst/>
              <a:cxnLst/>
              <a:rect r="r" b="b" t="t" l="l"/>
              <a:pathLst>
                <a:path h="963038" w="945008">
                  <a:moveTo>
                    <a:pt x="0" y="963037"/>
                  </a:moveTo>
                  <a:lnTo>
                    <a:pt x="945007" y="963037"/>
                  </a:lnTo>
                  <a:lnTo>
                    <a:pt x="9450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026542" y="63500"/>
              <a:ext cx="945008" cy="963038"/>
            </a:xfrm>
            <a:custGeom>
              <a:avLst/>
              <a:gdLst/>
              <a:ahLst/>
              <a:cxnLst/>
              <a:rect r="r" b="b" t="t" l="l"/>
              <a:pathLst>
                <a:path h="963038" w="945008">
                  <a:moveTo>
                    <a:pt x="0" y="0"/>
                  </a:moveTo>
                  <a:lnTo>
                    <a:pt x="0" y="963037"/>
                  </a:lnTo>
                  <a:lnTo>
                    <a:pt x="945007" y="18034"/>
                  </a:lnTo>
                  <a:lnTo>
                    <a:pt x="945007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026542" y="63500"/>
              <a:ext cx="481457" cy="963038"/>
            </a:xfrm>
            <a:custGeom>
              <a:avLst/>
              <a:gdLst/>
              <a:ahLst/>
              <a:cxnLst/>
              <a:rect r="r" b="b" t="t" l="l"/>
              <a:pathLst>
                <a:path h="963038" w="481457">
                  <a:moveTo>
                    <a:pt x="0" y="963037"/>
                  </a:moveTo>
                  <a:lnTo>
                    <a:pt x="0" y="0"/>
                  </a:lnTo>
                  <a:lnTo>
                    <a:pt x="481457" y="481455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026542" y="557274"/>
              <a:ext cx="234569" cy="469263"/>
            </a:xfrm>
            <a:custGeom>
              <a:avLst/>
              <a:gdLst/>
              <a:ahLst/>
              <a:cxnLst/>
              <a:rect r="r" b="b" t="t" l="l"/>
              <a:pathLst>
                <a:path h="469263" w="234569">
                  <a:moveTo>
                    <a:pt x="0" y="469263"/>
                  </a:moveTo>
                  <a:lnTo>
                    <a:pt x="0" y="0"/>
                  </a:lnTo>
                  <a:lnTo>
                    <a:pt x="234569" y="234695"/>
                  </a:lnTo>
                  <a:close/>
                </a:path>
              </a:pathLst>
            </a:custGeom>
            <a:solidFill>
              <a:srgbClr val="DFFFFF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0128942" y="3491170"/>
            <a:ext cx="425729" cy="425739"/>
            <a:chOff x="0" y="0"/>
            <a:chExt cx="425729" cy="425742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63500" y="63500"/>
              <a:ext cx="298704" cy="298704"/>
            </a:xfrm>
            <a:custGeom>
              <a:avLst/>
              <a:gdLst/>
              <a:ahLst/>
              <a:cxnLst/>
              <a:rect r="r" b="b" t="t" l="l"/>
              <a:pathLst>
                <a:path h="298704" w="298704">
                  <a:moveTo>
                    <a:pt x="149352" y="0"/>
                  </a:moveTo>
                  <a:cubicBezTo>
                    <a:pt x="66929" y="0"/>
                    <a:pt x="0" y="66929"/>
                    <a:pt x="0" y="149352"/>
                  </a:cubicBezTo>
                  <a:cubicBezTo>
                    <a:pt x="0" y="231775"/>
                    <a:pt x="66929" y="298704"/>
                    <a:pt x="149352" y="298704"/>
                  </a:cubicBezTo>
                  <a:cubicBezTo>
                    <a:pt x="231775" y="298704"/>
                    <a:pt x="298704" y="231775"/>
                    <a:pt x="298704" y="149352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31064" y="141351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4211997" y="1632964"/>
            <a:ext cx="5446544" cy="1729999"/>
            <a:chOff x="0" y="0"/>
            <a:chExt cx="1951918" cy="61999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951918" cy="619993"/>
            </a:xfrm>
            <a:custGeom>
              <a:avLst/>
              <a:gdLst/>
              <a:ahLst/>
              <a:cxnLst/>
              <a:rect r="r" b="b" t="t" l="l"/>
              <a:pathLst>
                <a:path h="619993" w="1951918">
                  <a:moveTo>
                    <a:pt x="0" y="0"/>
                  </a:moveTo>
                  <a:lnTo>
                    <a:pt x="1951918" y="0"/>
                  </a:lnTo>
                  <a:lnTo>
                    <a:pt x="1951918" y="619993"/>
                  </a:lnTo>
                  <a:lnTo>
                    <a:pt x="0" y="61999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9525"/>
              <a:ext cx="1951918" cy="6295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4546133" y="1087736"/>
            <a:ext cx="45187" cy="181318"/>
            <a:chOff x="0" y="0"/>
            <a:chExt cx="45187" cy="181318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5212" cy="181356"/>
            </a:xfrm>
            <a:custGeom>
              <a:avLst/>
              <a:gdLst/>
              <a:ahLst/>
              <a:cxnLst/>
              <a:rect r="r" b="b" t="t" l="l"/>
              <a:pathLst>
                <a:path h="181356" w="45212">
                  <a:moveTo>
                    <a:pt x="4521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5212" y="181356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9658540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54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784550" y="1035374"/>
            <a:ext cx="1516559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Conformidade Legal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092310" y="1553846"/>
            <a:ext cx="6036632" cy="5145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 CRMV-AP executa sua gestão orçamentária, financeira e contábil em conformidade com a legislação aplicável à Administração Pública, especialmente a Lei nº 4.320/1964, a Lei Complementar nº 101/2000 (Lei de Responsabilidade Fiscal), bem como as normas emanadas pelo Conselho Federal de Contabilidade (CFC) e pelo Conselho Federal de Medicina Veterinária (CFMV).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execução orçamentária observa os princípios da legalidade, transparência, equilíbrio e responsabilidade fiscal, com registro adequado das receitas e despesas, acompanhamento sistemático da execução e respeito aos limites legais e institucionais.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âmbito financeiro, o Conselho realiza o controle rigoroso das disponibilidades, garantindo a adequada gestão dos recursos públicos, com conciliação bancária, monitoramento de saldos e observância das boas práticas de gestão financeira.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Quanto à contabilidade, os registros são realizados de acordo com as Normas Brasileiras de Contabilidade Aplicadas ao Setor Público (NBC </a:t>
            </a: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TSP), assegurando a fidedignidade das informações, a correta evidenciação dos atos e fatos administrativos e a transparência na prestação de contas.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Destaca-se ainda que o CRMV-AP adota mecanismos de controle interno, com organização documental, rastreabilidade das informações e suporte à tomada de decisão, garantindo integridade, confiabilidade e conformidade dos dados apresentados.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o Conselho reafirma seu compromisso com a gestão responsável dos recursos públicos, assegurando a conformidade legal, a transparência e a eficiência na execução de suas atividades orçamentárias, financeiras e contábeis.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41" id="41"/>
          <p:cNvSpPr txBox="true"/>
          <p:nvPr/>
        </p:nvSpPr>
        <p:spPr>
          <a:xfrm rot="0">
            <a:off x="4784550" y="2372754"/>
            <a:ext cx="33861" cy="88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6"/>
              </a:lnSpc>
            </a:pPr>
            <a:r>
              <a:rPr lang="en-US" sz="1013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49706" y="4650219"/>
            <a:ext cx="2117084" cy="1190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6"/>
              </a:lnSpc>
            </a:pPr>
            <a:r>
              <a:rPr lang="en-US" b="true" sz="11013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6.</a:t>
            </a:r>
          </a:p>
          <a:p>
            <a:pPr algn="l">
              <a:lnSpc>
                <a:spcPts val="3157"/>
              </a:lnSpc>
            </a:pPr>
          </a:p>
          <a:p>
            <a:pPr algn="l">
              <a:lnSpc>
                <a:spcPts val="2668"/>
              </a:lnSpc>
            </a:pPr>
            <a:r>
              <a:rPr lang="en-US" b="true" sz="229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INFORMAÇÕES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2925270" y="5189830"/>
            <a:ext cx="76095" cy="63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6"/>
              </a:lnSpc>
            </a:pPr>
            <a:r>
              <a:rPr lang="en-US" b="true" sz="229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849706" y="5824033"/>
            <a:ext cx="2553757" cy="1001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8"/>
              </a:lnSpc>
            </a:pPr>
            <a:r>
              <a:rPr lang="en-US" b="true" sz="229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ORÇAMENTÁRIAS, FINANCEIRAS E CONTÁBEIS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152002" y="3881914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-63503"/>
            <a:ext cx="4105675" cy="3842033"/>
            <a:chOff x="0" y="0"/>
            <a:chExt cx="4105669" cy="38420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3978689" cy="3215767"/>
            </a:xfrm>
            <a:custGeom>
              <a:avLst/>
              <a:gdLst/>
              <a:ahLst/>
              <a:cxnLst/>
              <a:rect r="r" b="b" t="t" l="l"/>
              <a:pathLst>
                <a:path h="3215767" w="3978689">
                  <a:moveTo>
                    <a:pt x="403225" y="0"/>
                  </a:moveTo>
                  <a:lnTo>
                    <a:pt x="0" y="249555"/>
                  </a:lnTo>
                  <a:lnTo>
                    <a:pt x="0" y="3215767"/>
                  </a:lnTo>
                  <a:lnTo>
                    <a:pt x="3792853" y="868680"/>
                  </a:lnTo>
                  <a:cubicBezTo>
                    <a:pt x="3977003" y="754761"/>
                    <a:pt x="4033900" y="513080"/>
                    <a:pt x="3919980" y="328930"/>
                  </a:cubicBezTo>
                  <a:lnTo>
                    <a:pt x="371640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63500"/>
              <a:ext cx="3615053" cy="2607691"/>
            </a:xfrm>
            <a:custGeom>
              <a:avLst/>
              <a:gdLst/>
              <a:ahLst/>
              <a:cxnLst/>
              <a:rect r="r" b="b" t="t" l="l"/>
              <a:pathLst>
                <a:path h="2607691" w="3615053">
                  <a:moveTo>
                    <a:pt x="0" y="0"/>
                  </a:moveTo>
                  <a:lnTo>
                    <a:pt x="0" y="2607691"/>
                  </a:lnTo>
                  <a:lnTo>
                    <a:pt x="3255009" y="2607691"/>
                  </a:lnTo>
                  <a:cubicBezTo>
                    <a:pt x="3453890" y="2607691"/>
                    <a:pt x="3615053" y="2446528"/>
                    <a:pt x="3615053" y="2247646"/>
                  </a:cubicBezTo>
                  <a:lnTo>
                    <a:pt x="3615053" y="360045"/>
                  </a:lnTo>
                  <a:cubicBezTo>
                    <a:pt x="3615053" y="161163"/>
                    <a:pt x="3453764" y="0"/>
                    <a:pt x="32550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638508" y="6742414"/>
            <a:ext cx="9659788" cy="569585"/>
            <a:chOff x="0" y="0"/>
            <a:chExt cx="9659798" cy="5695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8797168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0" y="442595"/>
                  </a:moveTo>
                  <a:lnTo>
                    <a:pt x="221233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9060" y="0"/>
                    <a:pt x="221233" y="0"/>
                  </a:cubicBezTo>
                  <a:lnTo>
                    <a:pt x="799211" y="0"/>
                  </a:lnTo>
                  <a:lnTo>
                    <a:pt x="799211" y="221234"/>
                  </a:lnTo>
                  <a:cubicBezTo>
                    <a:pt x="799211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453135" y="276860"/>
              <a:ext cx="7228717" cy="31242"/>
            </a:xfrm>
            <a:custGeom>
              <a:avLst/>
              <a:gdLst/>
              <a:ahLst/>
              <a:cxnLst/>
              <a:rect r="r" b="b" t="t" l="l"/>
              <a:pathLst>
                <a:path h="31242" w="7228717">
                  <a:moveTo>
                    <a:pt x="7213096" y="0"/>
                  </a:moveTo>
                  <a:cubicBezTo>
                    <a:pt x="7221732" y="0"/>
                    <a:pt x="7228716" y="6985"/>
                    <a:pt x="7228716" y="15621"/>
                  </a:cubicBezTo>
                  <a:cubicBezTo>
                    <a:pt x="7228716" y="24257"/>
                    <a:pt x="7221732" y="31242"/>
                    <a:pt x="7213096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3500" y="160655"/>
              <a:ext cx="1389635" cy="304800"/>
            </a:xfrm>
            <a:custGeom>
              <a:avLst/>
              <a:gdLst/>
              <a:ahLst/>
              <a:cxnLst/>
              <a:rect r="r" b="b" t="t" l="l"/>
              <a:pathLst>
                <a:path h="304800" w="1389635">
                  <a:moveTo>
                    <a:pt x="0" y="304800"/>
                  </a:moveTo>
                  <a:lnTo>
                    <a:pt x="1389635" y="304800"/>
                  </a:lnTo>
                  <a:lnTo>
                    <a:pt x="13896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2743" y="152743"/>
            <a:ext cx="3431010" cy="2935013"/>
            <a:chOff x="0" y="0"/>
            <a:chExt cx="4443541" cy="380116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443566" cy="3801220"/>
            </a:xfrm>
            <a:custGeom>
              <a:avLst/>
              <a:gdLst/>
              <a:ahLst/>
              <a:cxnLst/>
              <a:rect r="r" b="b" t="t" l="l"/>
              <a:pathLst>
                <a:path h="3801220" w="4443566">
                  <a:moveTo>
                    <a:pt x="0" y="0"/>
                  </a:moveTo>
                  <a:lnTo>
                    <a:pt x="0" y="3801220"/>
                  </a:lnTo>
                  <a:lnTo>
                    <a:pt x="4001000" y="3801220"/>
                  </a:lnTo>
                  <a:cubicBezTo>
                    <a:pt x="4245347" y="3801220"/>
                    <a:pt x="4443566" y="3566303"/>
                    <a:pt x="4443566" y="3276540"/>
                  </a:cubicBezTo>
                  <a:lnTo>
                    <a:pt x="4443566" y="524685"/>
                  </a:lnTo>
                  <a:cubicBezTo>
                    <a:pt x="4443566" y="234921"/>
                    <a:pt x="4245464" y="0"/>
                    <a:pt x="4001000" y="0"/>
                  </a:cubicBezTo>
                  <a:close/>
                </a:path>
              </a:pathLst>
            </a:custGeom>
            <a:blipFill>
              <a:blip r:embed="rId2"/>
              <a:stretch>
                <a:fillRect l="-21851" t="-6055" r="-14448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63503" y="6945201"/>
            <a:ext cx="7517797" cy="678304"/>
            <a:chOff x="0" y="0"/>
            <a:chExt cx="7517803" cy="67830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225425" y="74041"/>
              <a:ext cx="7228842" cy="31242"/>
            </a:xfrm>
            <a:custGeom>
              <a:avLst/>
              <a:gdLst/>
              <a:ahLst/>
              <a:cxnLst/>
              <a:rect r="r" b="b" t="t" l="l"/>
              <a:pathLst>
                <a:path h="31242" w="7228842">
                  <a:moveTo>
                    <a:pt x="7213221" y="0"/>
                  </a:moveTo>
                  <a:cubicBezTo>
                    <a:pt x="7221857" y="0"/>
                    <a:pt x="7228842" y="6985"/>
                    <a:pt x="7228842" y="15622"/>
                  </a:cubicBezTo>
                  <a:cubicBezTo>
                    <a:pt x="7228842" y="24258"/>
                    <a:pt x="7221857" y="31243"/>
                    <a:pt x="7213221" y="31243"/>
                  </a:cubicBezTo>
                  <a:lnTo>
                    <a:pt x="15621" y="31243"/>
                  </a:lnTo>
                  <a:cubicBezTo>
                    <a:pt x="6985" y="31243"/>
                    <a:pt x="0" y="24258"/>
                    <a:pt x="0" y="15622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3500" y="63627"/>
              <a:ext cx="557276" cy="551183"/>
            </a:xfrm>
            <a:custGeom>
              <a:avLst/>
              <a:gdLst/>
              <a:ahLst/>
              <a:cxnLst/>
              <a:rect r="r" b="b" t="t" l="l"/>
              <a:pathLst>
                <a:path h="551183" w="557276">
                  <a:moveTo>
                    <a:pt x="0" y="551183"/>
                  </a:moveTo>
                  <a:lnTo>
                    <a:pt x="557276" y="551183"/>
                  </a:lnTo>
                  <a:lnTo>
                    <a:pt x="55727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42265" y="342267"/>
              <a:ext cx="278638" cy="272544"/>
            </a:xfrm>
            <a:custGeom>
              <a:avLst/>
              <a:gdLst/>
              <a:ahLst/>
              <a:cxnLst/>
              <a:rect r="r" b="b" t="t" l="l"/>
              <a:pathLst>
                <a:path h="272544" w="278638">
                  <a:moveTo>
                    <a:pt x="278511" y="0"/>
                  </a:moveTo>
                  <a:cubicBezTo>
                    <a:pt x="126619" y="0"/>
                    <a:pt x="3175" y="121540"/>
                    <a:pt x="0" y="272543"/>
                  </a:cubicBezTo>
                  <a:lnTo>
                    <a:pt x="58039" y="272543"/>
                  </a:lnTo>
                  <a:cubicBezTo>
                    <a:pt x="184023" y="245873"/>
                    <a:pt x="278638" y="133986"/>
                    <a:pt x="278638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42138" y="63627"/>
              <a:ext cx="278638" cy="278640"/>
            </a:xfrm>
            <a:custGeom>
              <a:avLst/>
              <a:gdLst/>
              <a:ahLst/>
              <a:cxnLst/>
              <a:rect r="r" b="b" t="t" l="l"/>
              <a:pathLst>
                <a:path h="278640" w="278638">
                  <a:moveTo>
                    <a:pt x="0" y="0"/>
                  </a:moveTo>
                  <a:cubicBezTo>
                    <a:pt x="153924" y="0"/>
                    <a:pt x="278638" y="124715"/>
                    <a:pt x="278638" y="278640"/>
                  </a:cubicBezTo>
                  <a:cubicBezTo>
                    <a:pt x="124714" y="278640"/>
                    <a:pt x="0" y="153925"/>
                    <a:pt x="0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3500" y="342267"/>
              <a:ext cx="278638" cy="272544"/>
            </a:xfrm>
            <a:custGeom>
              <a:avLst/>
              <a:gdLst/>
              <a:ahLst/>
              <a:cxnLst/>
              <a:rect r="r" b="b" t="t" l="l"/>
              <a:pathLst>
                <a:path h="272544" w="278638">
                  <a:moveTo>
                    <a:pt x="278638" y="0"/>
                  </a:moveTo>
                  <a:cubicBezTo>
                    <a:pt x="126746" y="0"/>
                    <a:pt x="3302" y="121413"/>
                    <a:pt x="0" y="272543"/>
                  </a:cubicBezTo>
                  <a:lnTo>
                    <a:pt x="58039" y="272543"/>
                  </a:lnTo>
                  <a:cubicBezTo>
                    <a:pt x="184023" y="245873"/>
                    <a:pt x="278638" y="133986"/>
                    <a:pt x="278638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3500" y="63627"/>
              <a:ext cx="278638" cy="278640"/>
            </a:xfrm>
            <a:custGeom>
              <a:avLst/>
              <a:gdLst/>
              <a:ahLst/>
              <a:cxnLst/>
              <a:rect r="r" b="b" t="t" l="l"/>
              <a:pathLst>
                <a:path h="278640" w="278638">
                  <a:moveTo>
                    <a:pt x="0" y="0"/>
                  </a:moveTo>
                  <a:cubicBezTo>
                    <a:pt x="153924" y="0"/>
                    <a:pt x="278638" y="124715"/>
                    <a:pt x="278638" y="278640"/>
                  </a:cubicBezTo>
                  <a:cubicBezTo>
                    <a:pt x="124714" y="278640"/>
                    <a:pt x="0" y="153798"/>
                    <a:pt x="0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20776" y="63627"/>
              <a:ext cx="557149" cy="551183"/>
            </a:xfrm>
            <a:custGeom>
              <a:avLst/>
              <a:gdLst/>
              <a:ahLst/>
              <a:cxnLst/>
              <a:rect r="r" b="b" t="t" l="l"/>
              <a:pathLst>
                <a:path h="551183" w="557149">
                  <a:moveTo>
                    <a:pt x="0" y="551183"/>
                  </a:moveTo>
                  <a:lnTo>
                    <a:pt x="557149" y="551183"/>
                  </a:lnTo>
                  <a:lnTo>
                    <a:pt x="557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20776" y="63500"/>
              <a:ext cx="557149" cy="551310"/>
            </a:xfrm>
            <a:custGeom>
              <a:avLst/>
              <a:gdLst/>
              <a:ahLst/>
              <a:cxnLst/>
              <a:rect r="r" b="b" t="t" l="l"/>
              <a:pathLst>
                <a:path h="551310" w="557149">
                  <a:moveTo>
                    <a:pt x="0" y="0"/>
                  </a:moveTo>
                  <a:cubicBezTo>
                    <a:pt x="0" y="280164"/>
                    <a:pt x="206883" y="512067"/>
                    <a:pt x="476250" y="551310"/>
                  </a:cubicBezTo>
                  <a:lnTo>
                    <a:pt x="557149" y="551310"/>
                  </a:lnTo>
                  <a:lnTo>
                    <a:pt x="557149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58190" y="63500"/>
              <a:ext cx="419735" cy="419737"/>
            </a:xfrm>
            <a:custGeom>
              <a:avLst/>
              <a:gdLst/>
              <a:ahLst/>
              <a:cxnLst/>
              <a:rect r="r" b="b" t="t" l="l"/>
              <a:pathLst>
                <a:path h="419737" w="419735">
                  <a:moveTo>
                    <a:pt x="419735" y="0"/>
                  </a:moveTo>
                  <a:lnTo>
                    <a:pt x="419735" y="419738"/>
                  </a:lnTo>
                  <a:cubicBezTo>
                    <a:pt x="187833" y="419738"/>
                    <a:pt x="0" y="231777"/>
                    <a:pt x="0" y="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2291296" y="2180530"/>
            <a:ext cx="1458697" cy="234401"/>
            <a:chOff x="0" y="0"/>
            <a:chExt cx="1458697" cy="23440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458722" cy="234442"/>
            </a:xfrm>
            <a:custGeom>
              <a:avLst/>
              <a:gdLst/>
              <a:ahLst/>
              <a:cxnLst/>
              <a:rect r="r" b="b" t="t" l="l"/>
              <a:pathLst>
                <a:path h="234442" w="1458722">
                  <a:moveTo>
                    <a:pt x="0" y="234442"/>
                  </a:moveTo>
                  <a:lnTo>
                    <a:pt x="1458722" y="234442"/>
                  </a:lnTo>
                  <a:lnTo>
                    <a:pt x="14587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939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-58988" y="-63484"/>
            <a:ext cx="10814495" cy="1514313"/>
            <a:chOff x="0" y="0"/>
            <a:chExt cx="10814494" cy="151431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63500" y="63500"/>
              <a:ext cx="10682986" cy="242570"/>
            </a:xfrm>
            <a:custGeom>
              <a:avLst/>
              <a:gdLst/>
              <a:ahLst/>
              <a:cxnLst/>
              <a:rect r="r" b="b" t="t" l="l"/>
              <a:pathLst>
                <a:path h="242570" w="10682986">
                  <a:moveTo>
                    <a:pt x="0" y="242570"/>
                  </a:moveTo>
                  <a:lnTo>
                    <a:pt x="10682986" y="242570"/>
                  </a:lnTo>
                  <a:lnTo>
                    <a:pt x="106829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0391013" y="306070"/>
              <a:ext cx="360045" cy="1144778"/>
            </a:xfrm>
            <a:custGeom>
              <a:avLst/>
              <a:gdLst/>
              <a:ahLst/>
              <a:cxnLst/>
              <a:rect r="r" b="b" t="t" l="l"/>
              <a:pathLst>
                <a:path h="1144778" w="360045">
                  <a:moveTo>
                    <a:pt x="0" y="1144778"/>
                  </a:moveTo>
                  <a:lnTo>
                    <a:pt x="360045" y="1144778"/>
                  </a:lnTo>
                  <a:lnTo>
                    <a:pt x="3600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0146665" y="63754"/>
              <a:ext cx="604266" cy="613283"/>
            </a:xfrm>
            <a:custGeom>
              <a:avLst/>
              <a:gdLst/>
              <a:ahLst/>
              <a:cxnLst/>
              <a:rect r="r" b="b" t="t" l="l"/>
              <a:pathLst>
                <a:path h="613283" w="604266">
                  <a:moveTo>
                    <a:pt x="0" y="613283"/>
                  </a:moveTo>
                  <a:lnTo>
                    <a:pt x="604266" y="613283"/>
                  </a:lnTo>
                  <a:lnTo>
                    <a:pt x="6042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0146665" y="63754"/>
              <a:ext cx="604266" cy="613283"/>
            </a:xfrm>
            <a:custGeom>
              <a:avLst/>
              <a:gdLst/>
              <a:ahLst/>
              <a:cxnLst/>
              <a:rect r="r" b="b" t="t" l="l"/>
              <a:pathLst>
                <a:path h="613283" w="604266">
                  <a:moveTo>
                    <a:pt x="0" y="613283"/>
                  </a:moveTo>
                  <a:lnTo>
                    <a:pt x="604266" y="613283"/>
                  </a:lnTo>
                  <a:lnTo>
                    <a:pt x="604266" y="604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0146665" y="370459"/>
              <a:ext cx="604266" cy="306578"/>
            </a:xfrm>
            <a:custGeom>
              <a:avLst/>
              <a:gdLst/>
              <a:ahLst/>
              <a:cxnLst/>
              <a:rect r="r" b="b" t="t" l="l"/>
              <a:pathLst>
                <a:path h="306578" w="604266">
                  <a:moveTo>
                    <a:pt x="0" y="306578"/>
                  </a:moveTo>
                  <a:lnTo>
                    <a:pt x="604266" y="306578"/>
                  </a:lnTo>
                  <a:lnTo>
                    <a:pt x="604266" y="297561"/>
                  </a:lnTo>
                  <a:lnTo>
                    <a:pt x="306705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0461117" y="527685"/>
              <a:ext cx="289814" cy="149352"/>
            </a:xfrm>
            <a:custGeom>
              <a:avLst/>
              <a:gdLst/>
              <a:ahLst/>
              <a:cxnLst/>
              <a:rect r="r" b="b" t="t" l="l"/>
              <a:pathLst>
                <a:path h="149352" w="289814">
                  <a:moveTo>
                    <a:pt x="0" y="149352"/>
                  </a:moveTo>
                  <a:lnTo>
                    <a:pt x="289814" y="149352"/>
                  </a:lnTo>
                  <a:lnTo>
                    <a:pt x="289814" y="140335"/>
                  </a:lnTo>
                  <a:lnTo>
                    <a:pt x="149479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9533382" y="63500"/>
              <a:ext cx="536575" cy="613283"/>
            </a:xfrm>
            <a:custGeom>
              <a:avLst/>
              <a:gdLst/>
              <a:ahLst/>
              <a:cxnLst/>
              <a:rect r="r" b="b" t="t" l="l"/>
              <a:pathLst>
                <a:path h="613283" w="536575">
                  <a:moveTo>
                    <a:pt x="459867" y="613283"/>
                  </a:moveTo>
                  <a:lnTo>
                    <a:pt x="536575" y="613283"/>
                  </a:lnTo>
                  <a:lnTo>
                    <a:pt x="536575" y="0"/>
                  </a:lnTo>
                  <a:lnTo>
                    <a:pt x="459867" y="0"/>
                  </a:lnTo>
                  <a:close/>
                  <a:moveTo>
                    <a:pt x="306578" y="0"/>
                  </a:moveTo>
                  <a:lnTo>
                    <a:pt x="383286" y="0"/>
                  </a:lnTo>
                  <a:lnTo>
                    <a:pt x="306578" y="0"/>
                  </a:lnTo>
                  <a:close/>
                  <a:moveTo>
                    <a:pt x="153289" y="0"/>
                  </a:moveTo>
                  <a:lnTo>
                    <a:pt x="229996" y="0"/>
                  </a:lnTo>
                  <a:lnTo>
                    <a:pt x="153289" y="0"/>
                  </a:lnTo>
                  <a:close/>
                  <a:moveTo>
                    <a:pt x="0" y="0"/>
                  </a:moveTo>
                  <a:lnTo>
                    <a:pt x="76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9742465" y="6819900"/>
            <a:ext cx="189186" cy="387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58471" y="3369393"/>
            <a:ext cx="2691308" cy="676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9"/>
              </a:lnSpc>
            </a:pPr>
            <a:r>
              <a:rPr lang="en-US" b="true" sz="2662">
                <a:solidFill>
                  <a:srgbClr val="008648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MENSAGEM DA PRESIDENTE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157240" y="3828459"/>
            <a:ext cx="36766" cy="301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11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397167" y="2175545"/>
            <a:ext cx="1088231" cy="215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55"/>
              </a:lnSpc>
            </a:pPr>
            <a:r>
              <a:rPr lang="en-US" b="true" sz="125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Rackel Barroso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20861" y="4376471"/>
            <a:ext cx="3374534" cy="126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463"/>
              </a:lnSpc>
            </a:pPr>
            <a:r>
              <a:rPr lang="en-US" sz="121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É com grande satisfação que me dirijo a todos os profissionais da Medicina Veterinária e à sociedade amapaense para reafirmar o compromisso do Conselho Regional de Medicina Veterinária do Amapá com a valorização da nossa profissão e a defesa intransigente da ética e do bem-estar animal.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042172" y="749541"/>
            <a:ext cx="3038095" cy="610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24"/>
              </a:lnSpc>
            </a:pPr>
            <a:r>
              <a:rPr lang="en-US" sz="127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Ao longo deste período, conquistamos avanços significativos, ampliando a visibilidade da Medicina Veterinária e fortalecendo o reconhecimento da sua importância para a saúde pública, a produção sustentável e a proteção dos animais. Esses resultados são fruto do empenho coletivo e da dedicação de cada profissional que atua com responsabilidade e excelência.</a:t>
            </a:r>
          </a:p>
          <a:p>
            <a:pPr algn="just">
              <a:lnSpc>
                <a:spcPts val="1524"/>
              </a:lnSpc>
            </a:pPr>
          </a:p>
          <a:p>
            <a:pPr algn="just">
              <a:lnSpc>
                <a:spcPts val="1524"/>
              </a:lnSpc>
            </a:pPr>
            <a:r>
              <a:rPr lang="en-US" sz="127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Seguimos firmes no combate aos maus-tratos, intensificando ações de fiscalização, conscientização e parceria com instituições públicas e privadas. Proteger os animais é um dever de toda a sociedade, e nosso Conselho tem atuado de forma vigilante e comprometida para garantir que esse princípio seja respeitado.</a:t>
            </a:r>
          </a:p>
          <a:p>
            <a:pPr algn="just">
              <a:lnSpc>
                <a:spcPts val="1524"/>
              </a:lnSpc>
            </a:pPr>
          </a:p>
          <a:p>
            <a:pPr algn="just">
              <a:lnSpc>
                <a:spcPts val="1524"/>
              </a:lnSpc>
            </a:pPr>
            <a:r>
              <a:rPr lang="en-US" sz="127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Da mesma forma, reforçamos nossa atuação contra o exercício ilegal da profissão. A presença de falsos profissionais não apenas desvaloriza a categoria, mas também coloca em risco a saúde animal e humana. Por isso, continuaremos atuando com rigor na fiscalização e orientação, assegurando que apenas profissionais habilitados exerçam a Medicina Veterinária.</a:t>
            </a:r>
          </a:p>
          <a:p>
            <a:pPr algn="just">
              <a:lnSpc>
                <a:spcPts val="1524"/>
              </a:lnSpc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7224830" y="746475"/>
            <a:ext cx="3038095" cy="191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24"/>
              </a:lnSpc>
            </a:pPr>
            <a:r>
              <a:rPr lang="en-US" sz="127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Reiteramos nosso compromisso de continuar trabalhando pelo fortalecimento da classe, pela valorização profissional e pela</a:t>
            </a:r>
            <a:r>
              <a:rPr lang="en-US" sz="127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 construção de uma sociedade mais consciente, ética e justa.</a:t>
            </a:r>
          </a:p>
          <a:p>
            <a:pPr algn="just">
              <a:lnSpc>
                <a:spcPts val="1524"/>
              </a:lnSpc>
            </a:pPr>
          </a:p>
          <a:p>
            <a:pPr algn="just">
              <a:lnSpc>
                <a:spcPts val="1524"/>
              </a:lnSpc>
            </a:pPr>
            <a:r>
              <a:rPr lang="en-US" sz="127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Seguimos juntos, avançando com responsabilidade, coragem e dedicação.</a:t>
            </a:r>
          </a:p>
          <a:p>
            <a:pPr algn="just">
              <a:lnSpc>
                <a:spcPts val="1524"/>
              </a:lnSpc>
            </a:pPr>
          </a:p>
          <a:p>
            <a:pPr algn="just">
              <a:lnSpc>
                <a:spcPts val="1524"/>
              </a:lnSpc>
            </a:pP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1994" y="1923212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63503" y="-63484"/>
            <a:ext cx="10819000" cy="1212875"/>
            <a:chOff x="0" y="0"/>
            <a:chExt cx="10819003" cy="12128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050655" y="296926"/>
              <a:ext cx="852424" cy="852424"/>
            </a:xfrm>
            <a:custGeom>
              <a:avLst/>
              <a:gdLst/>
              <a:ahLst/>
              <a:cxnLst/>
              <a:rect r="r" b="b" t="t" l="l"/>
              <a:pathLst>
                <a:path h="852424" w="852424">
                  <a:moveTo>
                    <a:pt x="426212" y="127"/>
                  </a:moveTo>
                  <a:cubicBezTo>
                    <a:pt x="661544" y="127"/>
                    <a:pt x="852424" y="190881"/>
                    <a:pt x="852424" y="426339"/>
                  </a:cubicBezTo>
                  <a:cubicBezTo>
                    <a:pt x="852424" y="661797"/>
                    <a:pt x="661543" y="852424"/>
                    <a:pt x="426212" y="852424"/>
                  </a:cubicBezTo>
                  <a:cubicBezTo>
                    <a:pt x="190882" y="852424"/>
                    <a:pt x="0" y="661670"/>
                    <a:pt x="0" y="426212"/>
                  </a:cubicBezTo>
                  <a:cubicBezTo>
                    <a:pt x="0" y="190754"/>
                    <a:pt x="190755" y="0"/>
                    <a:pt x="426212" y="0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050655" y="296926"/>
              <a:ext cx="852424" cy="852424"/>
            </a:xfrm>
            <a:custGeom>
              <a:avLst/>
              <a:gdLst/>
              <a:ahLst/>
              <a:cxnLst/>
              <a:rect r="r" b="b" t="t" l="l"/>
              <a:pathLst>
                <a:path h="852424" w="852424">
                  <a:moveTo>
                    <a:pt x="0" y="426212"/>
                  </a:moveTo>
                  <a:cubicBezTo>
                    <a:pt x="117730" y="426212"/>
                    <a:pt x="224156" y="378587"/>
                    <a:pt x="301371" y="301371"/>
                  </a:cubicBezTo>
                  <a:cubicBezTo>
                    <a:pt x="378587" y="224155"/>
                    <a:pt x="426212" y="117729"/>
                    <a:pt x="426212" y="0"/>
                  </a:cubicBezTo>
                  <a:cubicBezTo>
                    <a:pt x="426212" y="117729"/>
                    <a:pt x="473837" y="224155"/>
                    <a:pt x="551053" y="301371"/>
                  </a:cubicBezTo>
                  <a:cubicBezTo>
                    <a:pt x="628269" y="378587"/>
                    <a:pt x="734695" y="426212"/>
                    <a:pt x="852424" y="426212"/>
                  </a:cubicBezTo>
                  <a:cubicBezTo>
                    <a:pt x="734822" y="426212"/>
                    <a:pt x="628269" y="473964"/>
                    <a:pt x="551053" y="551053"/>
                  </a:cubicBezTo>
                  <a:cubicBezTo>
                    <a:pt x="473837" y="628142"/>
                    <a:pt x="426212" y="734695"/>
                    <a:pt x="426212" y="852424"/>
                  </a:cubicBezTo>
                  <a:cubicBezTo>
                    <a:pt x="426212" y="734822"/>
                    <a:pt x="378587" y="628269"/>
                    <a:pt x="301371" y="551053"/>
                  </a:cubicBezTo>
                  <a:cubicBezTo>
                    <a:pt x="224156" y="473837"/>
                    <a:pt x="117730" y="426212"/>
                    <a:pt x="0" y="426212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903206" y="297053"/>
              <a:ext cx="852297" cy="852297"/>
            </a:xfrm>
            <a:custGeom>
              <a:avLst/>
              <a:gdLst/>
              <a:ahLst/>
              <a:cxnLst/>
              <a:rect r="r" b="b" t="t" l="l"/>
              <a:pathLst>
                <a:path h="852297" w="852297">
                  <a:moveTo>
                    <a:pt x="0" y="852297"/>
                  </a:moveTo>
                  <a:lnTo>
                    <a:pt x="852297" y="852297"/>
                  </a:lnTo>
                  <a:lnTo>
                    <a:pt x="8522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9903206" y="297053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085" y="0"/>
                  </a:moveTo>
                  <a:lnTo>
                    <a:pt x="0" y="0"/>
                  </a:lnTo>
                  <a:cubicBezTo>
                    <a:pt x="0" y="235331"/>
                    <a:pt x="190755" y="426212"/>
                    <a:pt x="426212" y="426212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903206" y="723138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085" y="0"/>
                  </a:moveTo>
                  <a:lnTo>
                    <a:pt x="0" y="0"/>
                  </a:lnTo>
                  <a:cubicBezTo>
                    <a:pt x="0" y="235331"/>
                    <a:pt x="190755" y="426212"/>
                    <a:pt x="426212" y="426212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0328910" y="297053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212" y="0"/>
                  </a:moveTo>
                  <a:lnTo>
                    <a:pt x="0" y="0"/>
                  </a:lnTo>
                  <a:cubicBezTo>
                    <a:pt x="0" y="235331"/>
                    <a:pt x="190754" y="426212"/>
                    <a:pt x="426212" y="426212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0328910" y="723138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212" y="0"/>
                  </a:moveTo>
                  <a:lnTo>
                    <a:pt x="0" y="0"/>
                  </a:lnTo>
                  <a:cubicBezTo>
                    <a:pt x="0" y="235331"/>
                    <a:pt x="190754" y="426212"/>
                    <a:pt x="426212" y="426212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0611485" y="63500"/>
              <a:ext cx="144018" cy="233553"/>
            </a:xfrm>
            <a:custGeom>
              <a:avLst/>
              <a:gdLst/>
              <a:ahLst/>
              <a:cxnLst/>
              <a:rect r="r" b="b" t="t" l="l"/>
              <a:pathLst>
                <a:path h="233553" w="144018">
                  <a:moveTo>
                    <a:pt x="0" y="233553"/>
                  </a:moveTo>
                  <a:lnTo>
                    <a:pt x="144018" y="233553"/>
                  </a:lnTo>
                  <a:lnTo>
                    <a:pt x="1440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360367" y="2057222"/>
            <a:ext cx="7665079" cy="4599047"/>
          </a:xfrm>
          <a:custGeom>
            <a:avLst/>
            <a:gdLst/>
            <a:ahLst/>
            <a:cxnLst/>
            <a:rect r="r" b="b" t="t" l="l"/>
            <a:pathLst>
              <a:path h="4599047" w="7665079">
                <a:moveTo>
                  <a:pt x="0" y="0"/>
                </a:moveTo>
                <a:lnTo>
                  <a:pt x="7665079" y="0"/>
                </a:lnTo>
                <a:lnTo>
                  <a:pt x="7665079" y="4599048"/>
                </a:lnTo>
                <a:lnTo>
                  <a:pt x="0" y="459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9648187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55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92004" y="1121750"/>
            <a:ext cx="2043341" cy="56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b="true" sz="2000">
                <a:solidFill>
                  <a:srgbClr val="0082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GESTÃO ORÇAMENTÁRIA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61063" y="1823542"/>
            <a:ext cx="1508968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Evolução da Receita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1994" y="1923212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63503" y="-63484"/>
            <a:ext cx="10819000" cy="1212875"/>
            <a:chOff x="0" y="0"/>
            <a:chExt cx="10819003" cy="12128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050655" y="296926"/>
              <a:ext cx="852424" cy="852424"/>
            </a:xfrm>
            <a:custGeom>
              <a:avLst/>
              <a:gdLst/>
              <a:ahLst/>
              <a:cxnLst/>
              <a:rect r="r" b="b" t="t" l="l"/>
              <a:pathLst>
                <a:path h="852424" w="852424">
                  <a:moveTo>
                    <a:pt x="426212" y="127"/>
                  </a:moveTo>
                  <a:cubicBezTo>
                    <a:pt x="661544" y="127"/>
                    <a:pt x="852424" y="190881"/>
                    <a:pt x="852424" y="426339"/>
                  </a:cubicBezTo>
                  <a:cubicBezTo>
                    <a:pt x="852424" y="661797"/>
                    <a:pt x="661543" y="852424"/>
                    <a:pt x="426212" y="852424"/>
                  </a:cubicBezTo>
                  <a:cubicBezTo>
                    <a:pt x="190882" y="852424"/>
                    <a:pt x="0" y="661670"/>
                    <a:pt x="0" y="426212"/>
                  </a:cubicBezTo>
                  <a:cubicBezTo>
                    <a:pt x="0" y="190754"/>
                    <a:pt x="190755" y="0"/>
                    <a:pt x="426212" y="0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050655" y="296926"/>
              <a:ext cx="852424" cy="852424"/>
            </a:xfrm>
            <a:custGeom>
              <a:avLst/>
              <a:gdLst/>
              <a:ahLst/>
              <a:cxnLst/>
              <a:rect r="r" b="b" t="t" l="l"/>
              <a:pathLst>
                <a:path h="852424" w="852424">
                  <a:moveTo>
                    <a:pt x="0" y="426212"/>
                  </a:moveTo>
                  <a:cubicBezTo>
                    <a:pt x="117730" y="426212"/>
                    <a:pt x="224156" y="378587"/>
                    <a:pt x="301371" y="301371"/>
                  </a:cubicBezTo>
                  <a:cubicBezTo>
                    <a:pt x="378587" y="224155"/>
                    <a:pt x="426212" y="117729"/>
                    <a:pt x="426212" y="0"/>
                  </a:cubicBezTo>
                  <a:cubicBezTo>
                    <a:pt x="426212" y="117729"/>
                    <a:pt x="473837" y="224155"/>
                    <a:pt x="551053" y="301371"/>
                  </a:cubicBezTo>
                  <a:cubicBezTo>
                    <a:pt x="628269" y="378587"/>
                    <a:pt x="734695" y="426212"/>
                    <a:pt x="852424" y="426212"/>
                  </a:cubicBezTo>
                  <a:cubicBezTo>
                    <a:pt x="734822" y="426212"/>
                    <a:pt x="628269" y="473964"/>
                    <a:pt x="551053" y="551053"/>
                  </a:cubicBezTo>
                  <a:cubicBezTo>
                    <a:pt x="473837" y="628142"/>
                    <a:pt x="426212" y="734695"/>
                    <a:pt x="426212" y="852424"/>
                  </a:cubicBezTo>
                  <a:cubicBezTo>
                    <a:pt x="426212" y="734822"/>
                    <a:pt x="378587" y="628269"/>
                    <a:pt x="301371" y="551053"/>
                  </a:cubicBezTo>
                  <a:cubicBezTo>
                    <a:pt x="224156" y="473837"/>
                    <a:pt x="117730" y="426212"/>
                    <a:pt x="0" y="426212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903206" y="297053"/>
              <a:ext cx="852297" cy="852297"/>
            </a:xfrm>
            <a:custGeom>
              <a:avLst/>
              <a:gdLst/>
              <a:ahLst/>
              <a:cxnLst/>
              <a:rect r="r" b="b" t="t" l="l"/>
              <a:pathLst>
                <a:path h="852297" w="852297">
                  <a:moveTo>
                    <a:pt x="0" y="852297"/>
                  </a:moveTo>
                  <a:lnTo>
                    <a:pt x="852297" y="852297"/>
                  </a:lnTo>
                  <a:lnTo>
                    <a:pt x="8522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9903206" y="297053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085" y="0"/>
                  </a:moveTo>
                  <a:lnTo>
                    <a:pt x="0" y="0"/>
                  </a:lnTo>
                  <a:cubicBezTo>
                    <a:pt x="0" y="235331"/>
                    <a:pt x="190755" y="426212"/>
                    <a:pt x="426212" y="426212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903206" y="723138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085" y="0"/>
                  </a:moveTo>
                  <a:lnTo>
                    <a:pt x="0" y="0"/>
                  </a:lnTo>
                  <a:cubicBezTo>
                    <a:pt x="0" y="235331"/>
                    <a:pt x="190755" y="426212"/>
                    <a:pt x="426212" y="426212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0328910" y="297053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212" y="0"/>
                  </a:moveTo>
                  <a:lnTo>
                    <a:pt x="0" y="0"/>
                  </a:lnTo>
                  <a:cubicBezTo>
                    <a:pt x="0" y="235331"/>
                    <a:pt x="190754" y="426212"/>
                    <a:pt x="426212" y="426212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0328910" y="723138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212" y="0"/>
                  </a:moveTo>
                  <a:lnTo>
                    <a:pt x="0" y="0"/>
                  </a:lnTo>
                  <a:cubicBezTo>
                    <a:pt x="0" y="235331"/>
                    <a:pt x="190754" y="426212"/>
                    <a:pt x="426212" y="426212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0611485" y="63500"/>
              <a:ext cx="144018" cy="233553"/>
            </a:xfrm>
            <a:custGeom>
              <a:avLst/>
              <a:gdLst/>
              <a:ahLst/>
              <a:cxnLst/>
              <a:rect r="r" b="b" t="t" l="l"/>
              <a:pathLst>
                <a:path h="233553" w="144018">
                  <a:moveTo>
                    <a:pt x="0" y="233553"/>
                  </a:moveTo>
                  <a:lnTo>
                    <a:pt x="144018" y="233553"/>
                  </a:lnTo>
                  <a:lnTo>
                    <a:pt x="1440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9648187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56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2004" y="1121750"/>
            <a:ext cx="2043341" cy="56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b="true" sz="2000">
                <a:solidFill>
                  <a:srgbClr val="0082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GESTÃO ORÇAMENTÁRIA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61063" y="1823542"/>
            <a:ext cx="1508968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Evolução da Receita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92004" y="2238213"/>
            <a:ext cx="8856183" cy="3811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 spc="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ANÁLISE DA EVOLUÇÃO DA ARRECADAÇÃO – CRMV-AP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spc="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arrecadação do Conselho Regional de Medicina Veterinária do Estado do Amapá (CRMV-AP) apresentou crescimento consistente ao longo dos últimos exercícios, com destaque para o expressivo incremento observado em 2024, reflexo direto do fortalecimento das ações de fiscalização e cobrança.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spc="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2024, o CRMV-AP alcançou arrecadação de R$ 332.182, resultado impulsionado por medidas </a:t>
            </a:r>
            <a:r>
              <a:rPr lang="en-US" sz="1200" spc="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extraordinárias de recuperação de créditos, incluindo a intensificação da cobrança de débitos antigos, com inscrição em dívida ativa e o ajuizamento de execuções judiciais. Essas ações possibilitaram a regularização de passivos acumulados de exercícios anteriores, elevando significativamente a receita no período.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spc="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Já no exercício de 2025, a arrecadação totalizou R$ 287.182, evidenciando uma redução em relação ao exercício anterior. Contudo, essa variação não representa queda estrutural da receita, mas sim o retorno a um patamar mais condizente com a arrecadação ordinária do Conselho, uma vez que não houve, neste exercício, o impacto excepcional decorrente da recuperação de créditos pretéritos.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spc="4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verifica-se que o desempenho financeiro do CRMV-AP permanece sólido e sustentável, refletindo a efetividade das políticas de cobrança implementadas e a melhoria significativa nos índices de adimplência, consolidando um cenário de maior equilíbrio e previsibilidade nas receitas institucionais.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1994" y="1923212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63503" y="-63484"/>
            <a:ext cx="10819000" cy="1212875"/>
            <a:chOff x="0" y="0"/>
            <a:chExt cx="10819003" cy="12128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050655" y="296926"/>
              <a:ext cx="852424" cy="852424"/>
            </a:xfrm>
            <a:custGeom>
              <a:avLst/>
              <a:gdLst/>
              <a:ahLst/>
              <a:cxnLst/>
              <a:rect r="r" b="b" t="t" l="l"/>
              <a:pathLst>
                <a:path h="852424" w="852424">
                  <a:moveTo>
                    <a:pt x="426212" y="127"/>
                  </a:moveTo>
                  <a:cubicBezTo>
                    <a:pt x="661544" y="127"/>
                    <a:pt x="852424" y="190881"/>
                    <a:pt x="852424" y="426339"/>
                  </a:cubicBezTo>
                  <a:cubicBezTo>
                    <a:pt x="852424" y="661797"/>
                    <a:pt x="661543" y="852424"/>
                    <a:pt x="426212" y="852424"/>
                  </a:cubicBezTo>
                  <a:cubicBezTo>
                    <a:pt x="190882" y="852424"/>
                    <a:pt x="0" y="661670"/>
                    <a:pt x="0" y="426212"/>
                  </a:cubicBezTo>
                  <a:cubicBezTo>
                    <a:pt x="0" y="190754"/>
                    <a:pt x="190755" y="0"/>
                    <a:pt x="426212" y="0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050655" y="296926"/>
              <a:ext cx="852424" cy="852424"/>
            </a:xfrm>
            <a:custGeom>
              <a:avLst/>
              <a:gdLst/>
              <a:ahLst/>
              <a:cxnLst/>
              <a:rect r="r" b="b" t="t" l="l"/>
              <a:pathLst>
                <a:path h="852424" w="852424">
                  <a:moveTo>
                    <a:pt x="0" y="426212"/>
                  </a:moveTo>
                  <a:cubicBezTo>
                    <a:pt x="117730" y="426212"/>
                    <a:pt x="224156" y="378587"/>
                    <a:pt x="301371" y="301371"/>
                  </a:cubicBezTo>
                  <a:cubicBezTo>
                    <a:pt x="378587" y="224155"/>
                    <a:pt x="426212" y="117729"/>
                    <a:pt x="426212" y="0"/>
                  </a:cubicBezTo>
                  <a:cubicBezTo>
                    <a:pt x="426212" y="117729"/>
                    <a:pt x="473837" y="224155"/>
                    <a:pt x="551053" y="301371"/>
                  </a:cubicBezTo>
                  <a:cubicBezTo>
                    <a:pt x="628269" y="378587"/>
                    <a:pt x="734695" y="426212"/>
                    <a:pt x="852424" y="426212"/>
                  </a:cubicBezTo>
                  <a:cubicBezTo>
                    <a:pt x="734822" y="426212"/>
                    <a:pt x="628269" y="473964"/>
                    <a:pt x="551053" y="551053"/>
                  </a:cubicBezTo>
                  <a:cubicBezTo>
                    <a:pt x="473837" y="628142"/>
                    <a:pt x="426212" y="734695"/>
                    <a:pt x="426212" y="852424"/>
                  </a:cubicBezTo>
                  <a:cubicBezTo>
                    <a:pt x="426212" y="734822"/>
                    <a:pt x="378587" y="628269"/>
                    <a:pt x="301371" y="551053"/>
                  </a:cubicBezTo>
                  <a:cubicBezTo>
                    <a:pt x="224156" y="473837"/>
                    <a:pt x="117730" y="426212"/>
                    <a:pt x="0" y="426212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903206" y="297053"/>
              <a:ext cx="852297" cy="852297"/>
            </a:xfrm>
            <a:custGeom>
              <a:avLst/>
              <a:gdLst/>
              <a:ahLst/>
              <a:cxnLst/>
              <a:rect r="r" b="b" t="t" l="l"/>
              <a:pathLst>
                <a:path h="852297" w="852297">
                  <a:moveTo>
                    <a:pt x="0" y="852297"/>
                  </a:moveTo>
                  <a:lnTo>
                    <a:pt x="852297" y="852297"/>
                  </a:lnTo>
                  <a:lnTo>
                    <a:pt x="8522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9903206" y="297053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085" y="0"/>
                  </a:moveTo>
                  <a:lnTo>
                    <a:pt x="0" y="0"/>
                  </a:lnTo>
                  <a:cubicBezTo>
                    <a:pt x="0" y="235331"/>
                    <a:pt x="190755" y="426212"/>
                    <a:pt x="426212" y="426212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903206" y="723138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085" y="0"/>
                  </a:moveTo>
                  <a:lnTo>
                    <a:pt x="0" y="0"/>
                  </a:lnTo>
                  <a:cubicBezTo>
                    <a:pt x="0" y="235331"/>
                    <a:pt x="190755" y="426212"/>
                    <a:pt x="426212" y="426212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0328910" y="297053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212" y="0"/>
                  </a:moveTo>
                  <a:lnTo>
                    <a:pt x="0" y="0"/>
                  </a:lnTo>
                  <a:cubicBezTo>
                    <a:pt x="0" y="235331"/>
                    <a:pt x="190754" y="426212"/>
                    <a:pt x="426212" y="426212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0328910" y="723138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212" y="0"/>
                  </a:moveTo>
                  <a:lnTo>
                    <a:pt x="0" y="0"/>
                  </a:lnTo>
                  <a:cubicBezTo>
                    <a:pt x="0" y="235331"/>
                    <a:pt x="190754" y="426212"/>
                    <a:pt x="426212" y="426212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0611485" y="63500"/>
              <a:ext cx="144018" cy="233553"/>
            </a:xfrm>
            <a:custGeom>
              <a:avLst/>
              <a:gdLst/>
              <a:ahLst/>
              <a:cxnLst/>
              <a:rect r="r" b="b" t="t" l="l"/>
              <a:pathLst>
                <a:path h="233553" w="144018">
                  <a:moveTo>
                    <a:pt x="0" y="233553"/>
                  </a:moveTo>
                  <a:lnTo>
                    <a:pt x="144018" y="233553"/>
                  </a:lnTo>
                  <a:lnTo>
                    <a:pt x="1440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9648187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57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2004" y="1121750"/>
            <a:ext cx="2043341" cy="56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b="true" sz="2000">
                <a:solidFill>
                  <a:srgbClr val="0082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GESTÃO ORÇAMENTÁRIA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62824" y="1885112"/>
            <a:ext cx="850850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Dos Gastos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91994" y="2302799"/>
            <a:ext cx="9237697" cy="4405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76"/>
              </a:lnSpc>
            </a:pPr>
            <a:r>
              <a:rPr lang="en-US" sz="126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2022, o CRMV-AP apresentou cenário de restrição orçamentária, com despesas empenhadas de R$ 18.762,81 frente a uma arrecadação orçamentária de R$ 6.707,27, resultando em déficit de R$ 12.055,54. Contudo, sob a ótica da arrecadação de créditos, o total recebido alcançou R$ 209.118,91, demonstrando que, apesar da limitação orçamentária, já havia movimentação financeira relevante proveniente de cobranças e regularizações. O exercício ainda encerrou com superávit financeiro de R$ 8.396,85 e superávit patrimonial de R$ 714.742,14.</a:t>
            </a:r>
          </a:p>
          <a:p>
            <a:pPr algn="just">
              <a:lnSpc>
                <a:spcPts val="1576"/>
              </a:lnSpc>
            </a:pPr>
          </a:p>
          <a:p>
            <a:pPr algn="just">
              <a:lnSpc>
                <a:spcPts val="1576"/>
              </a:lnSpc>
            </a:pPr>
            <a:r>
              <a:rPr lang="en-US" sz="126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Em 2023, houve ampliação significativa da atividade administrativa, com despesa paga de R$ 520.446,97. Destaca-se a predominância dos gastos com pessoal e encargos sociais, que totalizaram R$ 326.733,61 (62,8% do total), evidenciando a estruturação do Conselho.</a:t>
            </a:r>
          </a:p>
          <a:p>
            <a:pPr algn="just">
              <a:lnSpc>
                <a:spcPts val="1576"/>
              </a:lnSpc>
            </a:pPr>
          </a:p>
          <a:p>
            <a:pPr algn="just">
              <a:lnSpc>
                <a:spcPts val="1576"/>
              </a:lnSpc>
            </a:pPr>
            <a:r>
              <a:rPr lang="en-US" sz="126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2024, as despesas pagas alcançaram R$ 654.491,67, representando aumento de cerca de 25,8% em relação a 2023. O crescimento esteve concentrado principalmente em pessoal (R$ 401.375,15) e transferências correntes (R$ 82.046,71), refletindo a consolidação das atividades institucionais.</a:t>
            </a:r>
          </a:p>
          <a:p>
            <a:pPr algn="just">
              <a:lnSpc>
                <a:spcPts val="1576"/>
              </a:lnSpc>
            </a:pPr>
          </a:p>
          <a:p>
            <a:pPr algn="just">
              <a:lnSpc>
                <a:spcPts val="1576"/>
              </a:lnSpc>
            </a:pPr>
            <a:r>
              <a:rPr lang="en-US" sz="126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partir de 2025, observa-se mudança no padrão de despesas, com adoção de medidas de racionalização administrativa. Destacam-se a exoneração de assessor de presidência e assessoria jurídica, além da absorção dessas funções pelo CFMV, bem como a descontinuidade dos serviços de contabilidade terceirizada, reduzindo custos fixos.</a:t>
            </a:r>
          </a:p>
          <a:p>
            <a:pPr algn="just">
              <a:lnSpc>
                <a:spcPts val="1576"/>
              </a:lnSpc>
            </a:pPr>
          </a:p>
          <a:p>
            <a:pPr algn="just">
              <a:lnSpc>
                <a:spcPts val="1576"/>
              </a:lnSpc>
            </a:pPr>
            <a:r>
              <a:rPr lang="en-US" sz="1261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o CRMV-AP evolui de um cenário inicial com baixa execução orçamentária, mas arrecadação relevante de créditos, para um período de expansão institucional, seguido por uma fase recente de otimização dos gastos e maior eficiência na gestão dos recursos.</a:t>
            </a:r>
          </a:p>
          <a:p>
            <a:pPr algn="just">
              <a:lnSpc>
                <a:spcPts val="1576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83003" y="1451924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63503" y="-63494"/>
            <a:ext cx="10819000" cy="1018613"/>
            <a:chOff x="0" y="0"/>
            <a:chExt cx="10819003" cy="101861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10692003" cy="233553"/>
            </a:xfrm>
            <a:custGeom>
              <a:avLst/>
              <a:gdLst/>
              <a:ahLst/>
              <a:cxnLst/>
              <a:rect r="r" b="b" t="t" l="l"/>
              <a:pathLst>
                <a:path h="233553" w="10692003">
                  <a:moveTo>
                    <a:pt x="0" y="233553"/>
                  </a:moveTo>
                  <a:lnTo>
                    <a:pt x="10692003" y="233553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0" y="891667"/>
                  </a:moveTo>
                  <a:lnTo>
                    <a:pt x="891667" y="891667"/>
                  </a:lnTo>
                  <a:lnTo>
                    <a:pt x="8916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891667" y="0"/>
                  </a:moveTo>
                  <a:cubicBezTo>
                    <a:pt x="891667" y="492379"/>
                    <a:pt x="492506" y="891667"/>
                    <a:pt x="0" y="891667"/>
                  </a:cubicBezTo>
                  <a:cubicBezTo>
                    <a:pt x="0" y="399161"/>
                    <a:pt x="399288" y="0"/>
                    <a:pt x="891667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0" y="891667"/>
                  </a:moveTo>
                  <a:lnTo>
                    <a:pt x="891667" y="0"/>
                  </a:lnTo>
                  <a:cubicBezTo>
                    <a:pt x="399288" y="0"/>
                    <a:pt x="0" y="399161"/>
                    <a:pt x="0" y="891667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193784" y="152019"/>
              <a:ext cx="670052" cy="670052"/>
            </a:xfrm>
            <a:custGeom>
              <a:avLst/>
              <a:gdLst/>
              <a:ahLst/>
              <a:cxnLst/>
              <a:rect r="r" b="b" t="t" l="l"/>
              <a:pathLst>
                <a:path h="670052" w="670052">
                  <a:moveTo>
                    <a:pt x="0" y="0"/>
                  </a:moveTo>
                  <a:lnTo>
                    <a:pt x="670052" y="0"/>
                  </a:lnTo>
                  <a:lnTo>
                    <a:pt x="670052" y="670052"/>
                  </a:lnTo>
                  <a:lnTo>
                    <a:pt x="0" y="670052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193911" y="152019"/>
              <a:ext cx="670052" cy="670052"/>
            </a:xfrm>
            <a:custGeom>
              <a:avLst/>
              <a:gdLst/>
              <a:ahLst/>
              <a:cxnLst/>
              <a:rect r="r" b="b" t="t" l="l"/>
              <a:pathLst>
                <a:path h="670052" w="670052">
                  <a:moveTo>
                    <a:pt x="669925" y="670052"/>
                  </a:moveTo>
                  <a:lnTo>
                    <a:pt x="0" y="670052"/>
                  </a:lnTo>
                  <a:cubicBezTo>
                    <a:pt x="0" y="299974"/>
                    <a:pt x="299974" y="0"/>
                    <a:pt x="670052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359138" y="317246"/>
              <a:ext cx="504825" cy="504825"/>
            </a:xfrm>
            <a:custGeom>
              <a:avLst/>
              <a:gdLst/>
              <a:ahLst/>
              <a:cxnLst/>
              <a:rect r="r" b="b" t="t" l="l"/>
              <a:pathLst>
                <a:path h="504825" w="504825">
                  <a:moveTo>
                    <a:pt x="504698" y="504825"/>
                  </a:moveTo>
                  <a:lnTo>
                    <a:pt x="0" y="504825"/>
                  </a:lnTo>
                  <a:cubicBezTo>
                    <a:pt x="0" y="226060"/>
                    <a:pt x="225933" y="0"/>
                    <a:pt x="504825" y="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528810" y="487045"/>
              <a:ext cx="335026" cy="335026"/>
            </a:xfrm>
            <a:custGeom>
              <a:avLst/>
              <a:gdLst/>
              <a:ahLst/>
              <a:cxnLst/>
              <a:rect r="r" b="b" t="t" l="l"/>
              <a:pathLst>
                <a:path h="335026" w="335026">
                  <a:moveTo>
                    <a:pt x="335026" y="335026"/>
                  </a:moveTo>
                  <a:lnTo>
                    <a:pt x="0" y="335026"/>
                  </a:lnTo>
                  <a:cubicBezTo>
                    <a:pt x="0" y="149987"/>
                    <a:pt x="149987" y="0"/>
                    <a:pt x="335026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622538" y="307848"/>
              <a:ext cx="571246" cy="571119"/>
            </a:xfrm>
            <a:custGeom>
              <a:avLst/>
              <a:gdLst/>
              <a:ahLst/>
              <a:cxnLst/>
              <a:rect r="r" b="b" t="t" l="l"/>
              <a:pathLst>
                <a:path h="571119" w="571246">
                  <a:moveTo>
                    <a:pt x="571246" y="0"/>
                  </a:moveTo>
                  <a:lnTo>
                    <a:pt x="0" y="0"/>
                  </a:lnTo>
                  <a:lnTo>
                    <a:pt x="0" y="71374"/>
                  </a:lnTo>
                  <a:lnTo>
                    <a:pt x="571246" y="71374"/>
                  </a:lnTo>
                  <a:close/>
                  <a:moveTo>
                    <a:pt x="571246" y="214122"/>
                  </a:moveTo>
                  <a:lnTo>
                    <a:pt x="0" y="214122"/>
                  </a:lnTo>
                  <a:lnTo>
                    <a:pt x="0" y="285496"/>
                  </a:lnTo>
                  <a:lnTo>
                    <a:pt x="571246" y="285496"/>
                  </a:lnTo>
                  <a:close/>
                  <a:moveTo>
                    <a:pt x="571246" y="571119"/>
                  </a:moveTo>
                  <a:lnTo>
                    <a:pt x="0" y="571119"/>
                  </a:lnTo>
                  <a:lnTo>
                    <a:pt x="0" y="499872"/>
                  </a:lnTo>
                  <a:lnTo>
                    <a:pt x="571246" y="499872"/>
                  </a:lnTo>
                  <a:close/>
                  <a:moveTo>
                    <a:pt x="571246" y="357124"/>
                  </a:moveTo>
                  <a:lnTo>
                    <a:pt x="0" y="357124"/>
                  </a:lnTo>
                  <a:lnTo>
                    <a:pt x="0" y="428498"/>
                  </a:lnTo>
                  <a:lnTo>
                    <a:pt x="571246" y="428498"/>
                  </a:ln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361963" y="1711943"/>
            <a:ext cx="7708853" cy="4906322"/>
          </a:xfrm>
          <a:custGeom>
            <a:avLst/>
            <a:gdLst/>
            <a:ahLst/>
            <a:cxnLst/>
            <a:rect r="r" b="b" t="t" l="l"/>
            <a:pathLst>
              <a:path h="4906322" w="7708853">
                <a:moveTo>
                  <a:pt x="0" y="0"/>
                </a:moveTo>
                <a:lnTo>
                  <a:pt x="7708853" y="0"/>
                </a:lnTo>
                <a:lnTo>
                  <a:pt x="7708853" y="4906322"/>
                </a:lnTo>
                <a:lnTo>
                  <a:pt x="0" y="4906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" t="0" r="-114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9652664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58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52062" y="1365313"/>
            <a:ext cx="1589782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Orçado x Arrecadado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83003" y="1451924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63503" y="-63494"/>
            <a:ext cx="10819000" cy="1018613"/>
            <a:chOff x="0" y="0"/>
            <a:chExt cx="10819003" cy="101861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10692003" cy="233553"/>
            </a:xfrm>
            <a:custGeom>
              <a:avLst/>
              <a:gdLst/>
              <a:ahLst/>
              <a:cxnLst/>
              <a:rect r="r" b="b" t="t" l="l"/>
              <a:pathLst>
                <a:path h="233553" w="10692003">
                  <a:moveTo>
                    <a:pt x="0" y="233553"/>
                  </a:moveTo>
                  <a:lnTo>
                    <a:pt x="10692003" y="233553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0" y="891667"/>
                  </a:moveTo>
                  <a:lnTo>
                    <a:pt x="891667" y="891667"/>
                  </a:lnTo>
                  <a:lnTo>
                    <a:pt x="8916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891667" y="0"/>
                  </a:moveTo>
                  <a:cubicBezTo>
                    <a:pt x="891667" y="492379"/>
                    <a:pt x="492506" y="891667"/>
                    <a:pt x="0" y="891667"/>
                  </a:cubicBezTo>
                  <a:cubicBezTo>
                    <a:pt x="0" y="399161"/>
                    <a:pt x="399288" y="0"/>
                    <a:pt x="891667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0" y="891667"/>
                  </a:moveTo>
                  <a:lnTo>
                    <a:pt x="891667" y="0"/>
                  </a:lnTo>
                  <a:cubicBezTo>
                    <a:pt x="399288" y="0"/>
                    <a:pt x="0" y="399161"/>
                    <a:pt x="0" y="891667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193784" y="152019"/>
              <a:ext cx="670052" cy="670052"/>
            </a:xfrm>
            <a:custGeom>
              <a:avLst/>
              <a:gdLst/>
              <a:ahLst/>
              <a:cxnLst/>
              <a:rect r="r" b="b" t="t" l="l"/>
              <a:pathLst>
                <a:path h="670052" w="670052">
                  <a:moveTo>
                    <a:pt x="0" y="0"/>
                  </a:moveTo>
                  <a:lnTo>
                    <a:pt x="670052" y="0"/>
                  </a:lnTo>
                  <a:lnTo>
                    <a:pt x="670052" y="670052"/>
                  </a:lnTo>
                  <a:lnTo>
                    <a:pt x="0" y="670052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193911" y="152019"/>
              <a:ext cx="670052" cy="670052"/>
            </a:xfrm>
            <a:custGeom>
              <a:avLst/>
              <a:gdLst/>
              <a:ahLst/>
              <a:cxnLst/>
              <a:rect r="r" b="b" t="t" l="l"/>
              <a:pathLst>
                <a:path h="670052" w="670052">
                  <a:moveTo>
                    <a:pt x="669925" y="670052"/>
                  </a:moveTo>
                  <a:lnTo>
                    <a:pt x="0" y="670052"/>
                  </a:lnTo>
                  <a:cubicBezTo>
                    <a:pt x="0" y="299974"/>
                    <a:pt x="299974" y="0"/>
                    <a:pt x="670052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359138" y="317246"/>
              <a:ext cx="504825" cy="504825"/>
            </a:xfrm>
            <a:custGeom>
              <a:avLst/>
              <a:gdLst/>
              <a:ahLst/>
              <a:cxnLst/>
              <a:rect r="r" b="b" t="t" l="l"/>
              <a:pathLst>
                <a:path h="504825" w="504825">
                  <a:moveTo>
                    <a:pt x="504698" y="504825"/>
                  </a:moveTo>
                  <a:lnTo>
                    <a:pt x="0" y="504825"/>
                  </a:lnTo>
                  <a:cubicBezTo>
                    <a:pt x="0" y="226060"/>
                    <a:pt x="225933" y="0"/>
                    <a:pt x="504825" y="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528810" y="487045"/>
              <a:ext cx="335026" cy="335026"/>
            </a:xfrm>
            <a:custGeom>
              <a:avLst/>
              <a:gdLst/>
              <a:ahLst/>
              <a:cxnLst/>
              <a:rect r="r" b="b" t="t" l="l"/>
              <a:pathLst>
                <a:path h="335026" w="335026">
                  <a:moveTo>
                    <a:pt x="335026" y="335026"/>
                  </a:moveTo>
                  <a:lnTo>
                    <a:pt x="0" y="335026"/>
                  </a:lnTo>
                  <a:cubicBezTo>
                    <a:pt x="0" y="149987"/>
                    <a:pt x="149987" y="0"/>
                    <a:pt x="335026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622538" y="307848"/>
              <a:ext cx="571246" cy="571119"/>
            </a:xfrm>
            <a:custGeom>
              <a:avLst/>
              <a:gdLst/>
              <a:ahLst/>
              <a:cxnLst/>
              <a:rect r="r" b="b" t="t" l="l"/>
              <a:pathLst>
                <a:path h="571119" w="571246">
                  <a:moveTo>
                    <a:pt x="571246" y="0"/>
                  </a:moveTo>
                  <a:lnTo>
                    <a:pt x="0" y="0"/>
                  </a:lnTo>
                  <a:lnTo>
                    <a:pt x="0" y="71374"/>
                  </a:lnTo>
                  <a:lnTo>
                    <a:pt x="571246" y="71374"/>
                  </a:lnTo>
                  <a:close/>
                  <a:moveTo>
                    <a:pt x="571246" y="214122"/>
                  </a:moveTo>
                  <a:lnTo>
                    <a:pt x="0" y="214122"/>
                  </a:lnTo>
                  <a:lnTo>
                    <a:pt x="0" y="285496"/>
                  </a:lnTo>
                  <a:lnTo>
                    <a:pt x="571246" y="285496"/>
                  </a:lnTo>
                  <a:close/>
                  <a:moveTo>
                    <a:pt x="571246" y="571119"/>
                  </a:moveTo>
                  <a:lnTo>
                    <a:pt x="0" y="571119"/>
                  </a:lnTo>
                  <a:lnTo>
                    <a:pt x="0" y="499872"/>
                  </a:lnTo>
                  <a:lnTo>
                    <a:pt x="571246" y="499872"/>
                  </a:lnTo>
                  <a:close/>
                  <a:moveTo>
                    <a:pt x="571246" y="357124"/>
                  </a:moveTo>
                  <a:lnTo>
                    <a:pt x="0" y="357124"/>
                  </a:lnTo>
                  <a:lnTo>
                    <a:pt x="0" y="428498"/>
                  </a:lnTo>
                  <a:lnTo>
                    <a:pt x="571246" y="428498"/>
                  </a:ln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287305" y="1747334"/>
            <a:ext cx="7893616" cy="4953244"/>
          </a:xfrm>
          <a:custGeom>
            <a:avLst/>
            <a:gdLst/>
            <a:ahLst/>
            <a:cxnLst/>
            <a:rect r="r" b="b" t="t" l="l"/>
            <a:pathLst>
              <a:path h="4953244" w="7893616">
                <a:moveTo>
                  <a:pt x="0" y="0"/>
                </a:moveTo>
                <a:lnTo>
                  <a:pt x="7893616" y="0"/>
                </a:lnTo>
                <a:lnTo>
                  <a:pt x="7893616" y="4953245"/>
                </a:lnTo>
                <a:lnTo>
                  <a:pt x="0" y="495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9652664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58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52062" y="1365313"/>
            <a:ext cx="1589782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Orçado x Arrecadado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83003" y="1451924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63503" y="-63494"/>
            <a:ext cx="10819000" cy="1018613"/>
            <a:chOff x="0" y="0"/>
            <a:chExt cx="10819003" cy="101861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10692003" cy="233553"/>
            </a:xfrm>
            <a:custGeom>
              <a:avLst/>
              <a:gdLst/>
              <a:ahLst/>
              <a:cxnLst/>
              <a:rect r="r" b="b" t="t" l="l"/>
              <a:pathLst>
                <a:path h="233553" w="10692003">
                  <a:moveTo>
                    <a:pt x="0" y="233553"/>
                  </a:moveTo>
                  <a:lnTo>
                    <a:pt x="10692003" y="233553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0" y="891667"/>
                  </a:moveTo>
                  <a:lnTo>
                    <a:pt x="891667" y="891667"/>
                  </a:lnTo>
                  <a:lnTo>
                    <a:pt x="8916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891667" y="0"/>
                  </a:moveTo>
                  <a:cubicBezTo>
                    <a:pt x="891667" y="492379"/>
                    <a:pt x="492506" y="891667"/>
                    <a:pt x="0" y="891667"/>
                  </a:cubicBezTo>
                  <a:cubicBezTo>
                    <a:pt x="0" y="399161"/>
                    <a:pt x="399288" y="0"/>
                    <a:pt x="891667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0" y="891667"/>
                  </a:moveTo>
                  <a:lnTo>
                    <a:pt x="891667" y="0"/>
                  </a:lnTo>
                  <a:cubicBezTo>
                    <a:pt x="399288" y="0"/>
                    <a:pt x="0" y="399161"/>
                    <a:pt x="0" y="891667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193784" y="152019"/>
              <a:ext cx="670052" cy="670052"/>
            </a:xfrm>
            <a:custGeom>
              <a:avLst/>
              <a:gdLst/>
              <a:ahLst/>
              <a:cxnLst/>
              <a:rect r="r" b="b" t="t" l="l"/>
              <a:pathLst>
                <a:path h="670052" w="670052">
                  <a:moveTo>
                    <a:pt x="0" y="0"/>
                  </a:moveTo>
                  <a:lnTo>
                    <a:pt x="670052" y="0"/>
                  </a:lnTo>
                  <a:lnTo>
                    <a:pt x="670052" y="670052"/>
                  </a:lnTo>
                  <a:lnTo>
                    <a:pt x="0" y="670052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193911" y="152019"/>
              <a:ext cx="670052" cy="670052"/>
            </a:xfrm>
            <a:custGeom>
              <a:avLst/>
              <a:gdLst/>
              <a:ahLst/>
              <a:cxnLst/>
              <a:rect r="r" b="b" t="t" l="l"/>
              <a:pathLst>
                <a:path h="670052" w="670052">
                  <a:moveTo>
                    <a:pt x="669925" y="670052"/>
                  </a:moveTo>
                  <a:lnTo>
                    <a:pt x="0" y="670052"/>
                  </a:lnTo>
                  <a:cubicBezTo>
                    <a:pt x="0" y="299974"/>
                    <a:pt x="299974" y="0"/>
                    <a:pt x="670052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359138" y="317246"/>
              <a:ext cx="504825" cy="504825"/>
            </a:xfrm>
            <a:custGeom>
              <a:avLst/>
              <a:gdLst/>
              <a:ahLst/>
              <a:cxnLst/>
              <a:rect r="r" b="b" t="t" l="l"/>
              <a:pathLst>
                <a:path h="504825" w="504825">
                  <a:moveTo>
                    <a:pt x="504698" y="504825"/>
                  </a:moveTo>
                  <a:lnTo>
                    <a:pt x="0" y="504825"/>
                  </a:lnTo>
                  <a:cubicBezTo>
                    <a:pt x="0" y="226060"/>
                    <a:pt x="225933" y="0"/>
                    <a:pt x="504825" y="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528810" y="487045"/>
              <a:ext cx="335026" cy="335026"/>
            </a:xfrm>
            <a:custGeom>
              <a:avLst/>
              <a:gdLst/>
              <a:ahLst/>
              <a:cxnLst/>
              <a:rect r="r" b="b" t="t" l="l"/>
              <a:pathLst>
                <a:path h="335026" w="335026">
                  <a:moveTo>
                    <a:pt x="335026" y="335026"/>
                  </a:moveTo>
                  <a:lnTo>
                    <a:pt x="0" y="335026"/>
                  </a:lnTo>
                  <a:cubicBezTo>
                    <a:pt x="0" y="149987"/>
                    <a:pt x="149987" y="0"/>
                    <a:pt x="335026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622538" y="307848"/>
              <a:ext cx="571246" cy="571119"/>
            </a:xfrm>
            <a:custGeom>
              <a:avLst/>
              <a:gdLst/>
              <a:ahLst/>
              <a:cxnLst/>
              <a:rect r="r" b="b" t="t" l="l"/>
              <a:pathLst>
                <a:path h="571119" w="571246">
                  <a:moveTo>
                    <a:pt x="571246" y="0"/>
                  </a:moveTo>
                  <a:lnTo>
                    <a:pt x="0" y="0"/>
                  </a:lnTo>
                  <a:lnTo>
                    <a:pt x="0" y="71374"/>
                  </a:lnTo>
                  <a:lnTo>
                    <a:pt x="571246" y="71374"/>
                  </a:lnTo>
                  <a:close/>
                  <a:moveTo>
                    <a:pt x="571246" y="214122"/>
                  </a:moveTo>
                  <a:lnTo>
                    <a:pt x="0" y="214122"/>
                  </a:lnTo>
                  <a:lnTo>
                    <a:pt x="0" y="285496"/>
                  </a:lnTo>
                  <a:lnTo>
                    <a:pt x="571246" y="285496"/>
                  </a:lnTo>
                  <a:close/>
                  <a:moveTo>
                    <a:pt x="571246" y="571119"/>
                  </a:moveTo>
                  <a:lnTo>
                    <a:pt x="0" y="571119"/>
                  </a:lnTo>
                  <a:lnTo>
                    <a:pt x="0" y="499872"/>
                  </a:lnTo>
                  <a:lnTo>
                    <a:pt x="571246" y="499872"/>
                  </a:lnTo>
                  <a:close/>
                  <a:moveTo>
                    <a:pt x="571246" y="357124"/>
                  </a:moveTo>
                  <a:lnTo>
                    <a:pt x="0" y="357124"/>
                  </a:lnTo>
                  <a:lnTo>
                    <a:pt x="0" y="428498"/>
                  </a:lnTo>
                  <a:lnTo>
                    <a:pt x="571246" y="428498"/>
                  </a:ln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079393" y="1657156"/>
            <a:ext cx="8153416" cy="5146844"/>
          </a:xfrm>
          <a:custGeom>
            <a:avLst/>
            <a:gdLst/>
            <a:ahLst/>
            <a:cxnLst/>
            <a:rect r="r" b="b" t="t" l="l"/>
            <a:pathLst>
              <a:path h="5146844" w="8153416">
                <a:moveTo>
                  <a:pt x="0" y="0"/>
                </a:moveTo>
                <a:lnTo>
                  <a:pt x="8153416" y="0"/>
                </a:lnTo>
                <a:lnTo>
                  <a:pt x="8153416" y="5146844"/>
                </a:lnTo>
                <a:lnTo>
                  <a:pt x="0" y="5146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9652664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58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52062" y="1365313"/>
            <a:ext cx="1589782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Orçado x Arrecadado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83003" y="1451924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63503" y="-63494"/>
            <a:ext cx="10819000" cy="1018613"/>
            <a:chOff x="0" y="0"/>
            <a:chExt cx="10819003" cy="101861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10692003" cy="233553"/>
            </a:xfrm>
            <a:custGeom>
              <a:avLst/>
              <a:gdLst/>
              <a:ahLst/>
              <a:cxnLst/>
              <a:rect r="r" b="b" t="t" l="l"/>
              <a:pathLst>
                <a:path h="233553" w="10692003">
                  <a:moveTo>
                    <a:pt x="0" y="233553"/>
                  </a:moveTo>
                  <a:lnTo>
                    <a:pt x="10692003" y="233553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0" y="891667"/>
                  </a:moveTo>
                  <a:lnTo>
                    <a:pt x="891667" y="891667"/>
                  </a:lnTo>
                  <a:lnTo>
                    <a:pt x="8916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891667" y="0"/>
                  </a:moveTo>
                  <a:cubicBezTo>
                    <a:pt x="891667" y="492379"/>
                    <a:pt x="492506" y="891667"/>
                    <a:pt x="0" y="891667"/>
                  </a:cubicBezTo>
                  <a:cubicBezTo>
                    <a:pt x="0" y="399161"/>
                    <a:pt x="399288" y="0"/>
                    <a:pt x="891667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0" y="891667"/>
                  </a:moveTo>
                  <a:lnTo>
                    <a:pt x="891667" y="0"/>
                  </a:lnTo>
                  <a:cubicBezTo>
                    <a:pt x="399288" y="0"/>
                    <a:pt x="0" y="399161"/>
                    <a:pt x="0" y="891667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193784" y="152019"/>
              <a:ext cx="670052" cy="670052"/>
            </a:xfrm>
            <a:custGeom>
              <a:avLst/>
              <a:gdLst/>
              <a:ahLst/>
              <a:cxnLst/>
              <a:rect r="r" b="b" t="t" l="l"/>
              <a:pathLst>
                <a:path h="670052" w="670052">
                  <a:moveTo>
                    <a:pt x="0" y="0"/>
                  </a:moveTo>
                  <a:lnTo>
                    <a:pt x="670052" y="0"/>
                  </a:lnTo>
                  <a:lnTo>
                    <a:pt x="670052" y="670052"/>
                  </a:lnTo>
                  <a:lnTo>
                    <a:pt x="0" y="670052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193911" y="152019"/>
              <a:ext cx="670052" cy="670052"/>
            </a:xfrm>
            <a:custGeom>
              <a:avLst/>
              <a:gdLst/>
              <a:ahLst/>
              <a:cxnLst/>
              <a:rect r="r" b="b" t="t" l="l"/>
              <a:pathLst>
                <a:path h="670052" w="670052">
                  <a:moveTo>
                    <a:pt x="669925" y="670052"/>
                  </a:moveTo>
                  <a:lnTo>
                    <a:pt x="0" y="670052"/>
                  </a:lnTo>
                  <a:cubicBezTo>
                    <a:pt x="0" y="299974"/>
                    <a:pt x="299974" y="0"/>
                    <a:pt x="670052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359138" y="317246"/>
              <a:ext cx="504825" cy="504825"/>
            </a:xfrm>
            <a:custGeom>
              <a:avLst/>
              <a:gdLst/>
              <a:ahLst/>
              <a:cxnLst/>
              <a:rect r="r" b="b" t="t" l="l"/>
              <a:pathLst>
                <a:path h="504825" w="504825">
                  <a:moveTo>
                    <a:pt x="504698" y="504825"/>
                  </a:moveTo>
                  <a:lnTo>
                    <a:pt x="0" y="504825"/>
                  </a:lnTo>
                  <a:cubicBezTo>
                    <a:pt x="0" y="226060"/>
                    <a:pt x="225933" y="0"/>
                    <a:pt x="504825" y="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528810" y="487045"/>
              <a:ext cx="335026" cy="335026"/>
            </a:xfrm>
            <a:custGeom>
              <a:avLst/>
              <a:gdLst/>
              <a:ahLst/>
              <a:cxnLst/>
              <a:rect r="r" b="b" t="t" l="l"/>
              <a:pathLst>
                <a:path h="335026" w="335026">
                  <a:moveTo>
                    <a:pt x="335026" y="335026"/>
                  </a:moveTo>
                  <a:lnTo>
                    <a:pt x="0" y="335026"/>
                  </a:lnTo>
                  <a:cubicBezTo>
                    <a:pt x="0" y="149987"/>
                    <a:pt x="149987" y="0"/>
                    <a:pt x="335026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622538" y="307848"/>
              <a:ext cx="571246" cy="571119"/>
            </a:xfrm>
            <a:custGeom>
              <a:avLst/>
              <a:gdLst/>
              <a:ahLst/>
              <a:cxnLst/>
              <a:rect r="r" b="b" t="t" l="l"/>
              <a:pathLst>
                <a:path h="571119" w="571246">
                  <a:moveTo>
                    <a:pt x="571246" y="0"/>
                  </a:moveTo>
                  <a:lnTo>
                    <a:pt x="0" y="0"/>
                  </a:lnTo>
                  <a:lnTo>
                    <a:pt x="0" y="71374"/>
                  </a:lnTo>
                  <a:lnTo>
                    <a:pt x="571246" y="71374"/>
                  </a:lnTo>
                  <a:close/>
                  <a:moveTo>
                    <a:pt x="571246" y="214122"/>
                  </a:moveTo>
                  <a:lnTo>
                    <a:pt x="0" y="214122"/>
                  </a:lnTo>
                  <a:lnTo>
                    <a:pt x="0" y="285496"/>
                  </a:lnTo>
                  <a:lnTo>
                    <a:pt x="571246" y="285496"/>
                  </a:lnTo>
                  <a:close/>
                  <a:moveTo>
                    <a:pt x="571246" y="571119"/>
                  </a:moveTo>
                  <a:lnTo>
                    <a:pt x="0" y="571119"/>
                  </a:lnTo>
                  <a:lnTo>
                    <a:pt x="0" y="499872"/>
                  </a:lnTo>
                  <a:lnTo>
                    <a:pt x="571246" y="499872"/>
                  </a:lnTo>
                  <a:close/>
                  <a:moveTo>
                    <a:pt x="571246" y="357124"/>
                  </a:moveTo>
                  <a:lnTo>
                    <a:pt x="0" y="357124"/>
                  </a:lnTo>
                  <a:lnTo>
                    <a:pt x="0" y="428498"/>
                  </a:lnTo>
                  <a:lnTo>
                    <a:pt x="571246" y="428498"/>
                  </a:ln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9652664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59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52062" y="1365313"/>
            <a:ext cx="1589782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Orçado x Arrecadado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83003" y="1796596"/>
            <a:ext cx="8869661" cy="4192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análise da execução orçamentária do CRMV-AP no exercício de 2025 evidencia evolução na consistência entre o planejamento e a arrecadação efetiva, indicando aprimoramento nos mecanismos de estimativa de receitas e maior aderência à capacidade arrecadatória da autarquia.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receita arrecadada no período totalizou R$ 287.182,00, refletind</a:t>
            </a: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 comportamento mais estável quando comparado a exercícios anteriores, especialmente 2024, cujo resultado foi impactado por eventos não recorrentes, como a intensificação da cobrança de créditos pretéritos e recuperação de débitos inscritos em dívida ativa.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Sob a ótica da auditoria, verifica-se que a arrecadação de 2025 apresenta características de receita ordinária recorrente, reduzindo distorções na análise da execução orçamentária e permitindo avaliação mais fidedigna da sustentabilidade financeira do Conselho.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Historicamente, o CRMV-AP apresentou desvios relevantes entre a receita estimada e a arrecadada, evidenciando limitações no processo de planejamento orçamentário. No entanto, os dados mais recentes indicam redução dessas assimetrias, o que demonstra maior maturidade institucional na definição das previsões de receita.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melhoria na aderência entre o orçado e o realizado está diretamente associada à implementação de medidas estruturantes, tais como o fortalecimento das ações de fiscalização e cobrança, a redução dos índices de inadimplência e a qualificação da base cadastral de contribuintes, fatores que contribuem para mai</a:t>
            </a: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or previsibilidade das receitas.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Do ponto de vista do controle, a aproximação entre previsão e execução reduz riscos de superestimação orçamentária, evita distorções na programação financeira e contribui para maior eficiência na alocação de recursos públicos.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83003" y="1451924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63503" y="-63494"/>
            <a:ext cx="10819000" cy="1018613"/>
            <a:chOff x="0" y="0"/>
            <a:chExt cx="10819003" cy="101861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10692003" cy="233553"/>
            </a:xfrm>
            <a:custGeom>
              <a:avLst/>
              <a:gdLst/>
              <a:ahLst/>
              <a:cxnLst/>
              <a:rect r="r" b="b" t="t" l="l"/>
              <a:pathLst>
                <a:path h="233553" w="10692003">
                  <a:moveTo>
                    <a:pt x="0" y="233553"/>
                  </a:moveTo>
                  <a:lnTo>
                    <a:pt x="10692003" y="233553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0" y="891667"/>
                  </a:moveTo>
                  <a:lnTo>
                    <a:pt x="891667" y="891667"/>
                  </a:lnTo>
                  <a:lnTo>
                    <a:pt x="8916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891667" y="0"/>
                  </a:moveTo>
                  <a:cubicBezTo>
                    <a:pt x="891667" y="492379"/>
                    <a:pt x="492506" y="891667"/>
                    <a:pt x="0" y="891667"/>
                  </a:cubicBezTo>
                  <a:cubicBezTo>
                    <a:pt x="0" y="399161"/>
                    <a:pt x="399288" y="0"/>
                    <a:pt x="891667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0" y="891667"/>
                  </a:moveTo>
                  <a:lnTo>
                    <a:pt x="891667" y="0"/>
                  </a:lnTo>
                  <a:cubicBezTo>
                    <a:pt x="399288" y="0"/>
                    <a:pt x="0" y="399161"/>
                    <a:pt x="0" y="891667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193784" y="152019"/>
              <a:ext cx="670052" cy="670052"/>
            </a:xfrm>
            <a:custGeom>
              <a:avLst/>
              <a:gdLst/>
              <a:ahLst/>
              <a:cxnLst/>
              <a:rect r="r" b="b" t="t" l="l"/>
              <a:pathLst>
                <a:path h="670052" w="670052">
                  <a:moveTo>
                    <a:pt x="0" y="0"/>
                  </a:moveTo>
                  <a:lnTo>
                    <a:pt x="670052" y="0"/>
                  </a:lnTo>
                  <a:lnTo>
                    <a:pt x="670052" y="670052"/>
                  </a:lnTo>
                  <a:lnTo>
                    <a:pt x="0" y="670052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193911" y="152019"/>
              <a:ext cx="670052" cy="670052"/>
            </a:xfrm>
            <a:custGeom>
              <a:avLst/>
              <a:gdLst/>
              <a:ahLst/>
              <a:cxnLst/>
              <a:rect r="r" b="b" t="t" l="l"/>
              <a:pathLst>
                <a:path h="670052" w="670052">
                  <a:moveTo>
                    <a:pt x="669925" y="670052"/>
                  </a:moveTo>
                  <a:lnTo>
                    <a:pt x="0" y="670052"/>
                  </a:lnTo>
                  <a:cubicBezTo>
                    <a:pt x="0" y="299974"/>
                    <a:pt x="299974" y="0"/>
                    <a:pt x="670052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359138" y="317246"/>
              <a:ext cx="504825" cy="504825"/>
            </a:xfrm>
            <a:custGeom>
              <a:avLst/>
              <a:gdLst/>
              <a:ahLst/>
              <a:cxnLst/>
              <a:rect r="r" b="b" t="t" l="l"/>
              <a:pathLst>
                <a:path h="504825" w="504825">
                  <a:moveTo>
                    <a:pt x="504698" y="504825"/>
                  </a:moveTo>
                  <a:lnTo>
                    <a:pt x="0" y="504825"/>
                  </a:lnTo>
                  <a:cubicBezTo>
                    <a:pt x="0" y="226060"/>
                    <a:pt x="225933" y="0"/>
                    <a:pt x="504825" y="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528810" y="487045"/>
              <a:ext cx="335026" cy="335026"/>
            </a:xfrm>
            <a:custGeom>
              <a:avLst/>
              <a:gdLst/>
              <a:ahLst/>
              <a:cxnLst/>
              <a:rect r="r" b="b" t="t" l="l"/>
              <a:pathLst>
                <a:path h="335026" w="335026">
                  <a:moveTo>
                    <a:pt x="335026" y="335026"/>
                  </a:moveTo>
                  <a:lnTo>
                    <a:pt x="0" y="335026"/>
                  </a:lnTo>
                  <a:cubicBezTo>
                    <a:pt x="0" y="149987"/>
                    <a:pt x="149987" y="0"/>
                    <a:pt x="335026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622538" y="307848"/>
              <a:ext cx="571246" cy="571119"/>
            </a:xfrm>
            <a:custGeom>
              <a:avLst/>
              <a:gdLst/>
              <a:ahLst/>
              <a:cxnLst/>
              <a:rect r="r" b="b" t="t" l="l"/>
              <a:pathLst>
                <a:path h="571119" w="571246">
                  <a:moveTo>
                    <a:pt x="571246" y="0"/>
                  </a:moveTo>
                  <a:lnTo>
                    <a:pt x="0" y="0"/>
                  </a:lnTo>
                  <a:lnTo>
                    <a:pt x="0" y="71374"/>
                  </a:lnTo>
                  <a:lnTo>
                    <a:pt x="571246" y="71374"/>
                  </a:lnTo>
                  <a:close/>
                  <a:moveTo>
                    <a:pt x="571246" y="214122"/>
                  </a:moveTo>
                  <a:lnTo>
                    <a:pt x="0" y="214122"/>
                  </a:lnTo>
                  <a:lnTo>
                    <a:pt x="0" y="285496"/>
                  </a:lnTo>
                  <a:lnTo>
                    <a:pt x="571246" y="285496"/>
                  </a:lnTo>
                  <a:close/>
                  <a:moveTo>
                    <a:pt x="571246" y="571119"/>
                  </a:moveTo>
                  <a:lnTo>
                    <a:pt x="0" y="571119"/>
                  </a:lnTo>
                  <a:lnTo>
                    <a:pt x="0" y="499872"/>
                  </a:lnTo>
                  <a:lnTo>
                    <a:pt x="571246" y="499872"/>
                  </a:lnTo>
                  <a:close/>
                  <a:moveTo>
                    <a:pt x="571246" y="357124"/>
                  </a:moveTo>
                  <a:lnTo>
                    <a:pt x="0" y="357124"/>
                  </a:lnTo>
                  <a:lnTo>
                    <a:pt x="0" y="428498"/>
                  </a:lnTo>
                  <a:lnTo>
                    <a:pt x="571246" y="428498"/>
                  </a:ln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9652664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60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52062" y="1365313"/>
            <a:ext cx="1589782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Orçado x Arrecadado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83003" y="1796596"/>
            <a:ext cx="8869661" cy="4573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análise do comparativo entre a receita orçada e a efetivamente arrecadada no exercício de 2025 evidencia baixa execução orçamentária sob a ótica da previsão inicial. O orçamento de receitas foi fixado em R$ 2.668.175,00, enquanto a arrecadação efetiva totalizou R$ 287.182,00, correspondendo a 10,77% de execução da receita prevista.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Esse resultado, à primeira vista, indica significativa discrepância entre o planejamento orçamentário e a capacidade real de arrecadação do Conselho. Contudo, é necessári</a:t>
            </a: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 contextualizar que a estrutura orçamentária dos Conselhos Profissionais, especialmente de menor porte como o CRMV-AP, frequentemente incorpora previsões ampliadas, incluindo estimativas de transferências, receitas de capital ou outras fontes que não se concretizam integralmente no exercício.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Ad</a:t>
            </a: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icionalmente, observa-se que a arrecadação de 2025 apresenta comportamento compatível com a receita ordinária da autarquia, diferentemente de 2024, que foi impactado por fatores atípicos, como a intensificação da cobrança de débitos pretéritos e recuperação de créditos acumulados.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Sob a ótica da gestão fiscal, o desempenho evidencia a necessidade de aprimoramento na estimativa das receitas, com vistas a reduzir a superestimação orçamentária e aumentar a aderência entre previsão e execução, em conformidade com os princípios da prudência, realismo orçamentário e transparência.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Por outro lado, a compatibilidade entre a arrecadação efetiva e a execução das despesas demonstra que, apesar da baixa realização percentual da receita prevista, o Conselho manteve equilíbrio financeiro, operando dentro de sua capacidade real de geração de recursos.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Assim, conclui-se que o exercício de 2025 c</a:t>
            </a: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onsolida um cenário de maior controle fiscal, porém aponta como oportunidade de melhoria o aperfeiçoamento do processo de planejamento orçamentário, especialmente no que se refere à estimativa das receitas.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83003" y="1451924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63503" y="-63494"/>
            <a:ext cx="10819000" cy="1018613"/>
            <a:chOff x="0" y="0"/>
            <a:chExt cx="10819003" cy="101861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10692003" cy="233553"/>
            </a:xfrm>
            <a:custGeom>
              <a:avLst/>
              <a:gdLst/>
              <a:ahLst/>
              <a:cxnLst/>
              <a:rect r="r" b="b" t="t" l="l"/>
              <a:pathLst>
                <a:path h="233553" w="10692003">
                  <a:moveTo>
                    <a:pt x="0" y="233553"/>
                  </a:moveTo>
                  <a:lnTo>
                    <a:pt x="10692003" y="233553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0" y="891667"/>
                  </a:moveTo>
                  <a:lnTo>
                    <a:pt x="891667" y="891667"/>
                  </a:lnTo>
                  <a:lnTo>
                    <a:pt x="8916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891667" y="0"/>
                  </a:moveTo>
                  <a:cubicBezTo>
                    <a:pt x="891667" y="492379"/>
                    <a:pt x="492506" y="891667"/>
                    <a:pt x="0" y="891667"/>
                  </a:cubicBezTo>
                  <a:cubicBezTo>
                    <a:pt x="0" y="399161"/>
                    <a:pt x="399288" y="0"/>
                    <a:pt x="891667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863836" y="63500"/>
              <a:ext cx="891667" cy="891667"/>
            </a:xfrm>
            <a:custGeom>
              <a:avLst/>
              <a:gdLst/>
              <a:ahLst/>
              <a:cxnLst/>
              <a:rect r="r" b="b" t="t" l="l"/>
              <a:pathLst>
                <a:path h="891667" w="891667">
                  <a:moveTo>
                    <a:pt x="0" y="891667"/>
                  </a:moveTo>
                  <a:lnTo>
                    <a:pt x="891667" y="0"/>
                  </a:lnTo>
                  <a:cubicBezTo>
                    <a:pt x="399288" y="0"/>
                    <a:pt x="0" y="399161"/>
                    <a:pt x="0" y="891667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193784" y="152019"/>
              <a:ext cx="670052" cy="670052"/>
            </a:xfrm>
            <a:custGeom>
              <a:avLst/>
              <a:gdLst/>
              <a:ahLst/>
              <a:cxnLst/>
              <a:rect r="r" b="b" t="t" l="l"/>
              <a:pathLst>
                <a:path h="670052" w="670052">
                  <a:moveTo>
                    <a:pt x="0" y="0"/>
                  </a:moveTo>
                  <a:lnTo>
                    <a:pt x="670052" y="0"/>
                  </a:lnTo>
                  <a:lnTo>
                    <a:pt x="670052" y="670052"/>
                  </a:lnTo>
                  <a:lnTo>
                    <a:pt x="0" y="670052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193911" y="152019"/>
              <a:ext cx="670052" cy="670052"/>
            </a:xfrm>
            <a:custGeom>
              <a:avLst/>
              <a:gdLst/>
              <a:ahLst/>
              <a:cxnLst/>
              <a:rect r="r" b="b" t="t" l="l"/>
              <a:pathLst>
                <a:path h="670052" w="670052">
                  <a:moveTo>
                    <a:pt x="669925" y="670052"/>
                  </a:moveTo>
                  <a:lnTo>
                    <a:pt x="0" y="670052"/>
                  </a:lnTo>
                  <a:cubicBezTo>
                    <a:pt x="0" y="299974"/>
                    <a:pt x="299974" y="0"/>
                    <a:pt x="670052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359138" y="317246"/>
              <a:ext cx="504825" cy="504825"/>
            </a:xfrm>
            <a:custGeom>
              <a:avLst/>
              <a:gdLst/>
              <a:ahLst/>
              <a:cxnLst/>
              <a:rect r="r" b="b" t="t" l="l"/>
              <a:pathLst>
                <a:path h="504825" w="504825">
                  <a:moveTo>
                    <a:pt x="504698" y="504825"/>
                  </a:moveTo>
                  <a:lnTo>
                    <a:pt x="0" y="504825"/>
                  </a:lnTo>
                  <a:cubicBezTo>
                    <a:pt x="0" y="226060"/>
                    <a:pt x="225933" y="0"/>
                    <a:pt x="504825" y="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528810" y="487045"/>
              <a:ext cx="335026" cy="335026"/>
            </a:xfrm>
            <a:custGeom>
              <a:avLst/>
              <a:gdLst/>
              <a:ahLst/>
              <a:cxnLst/>
              <a:rect r="r" b="b" t="t" l="l"/>
              <a:pathLst>
                <a:path h="335026" w="335026">
                  <a:moveTo>
                    <a:pt x="335026" y="335026"/>
                  </a:moveTo>
                  <a:lnTo>
                    <a:pt x="0" y="335026"/>
                  </a:lnTo>
                  <a:cubicBezTo>
                    <a:pt x="0" y="149987"/>
                    <a:pt x="149987" y="0"/>
                    <a:pt x="335026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622538" y="307848"/>
              <a:ext cx="571246" cy="571119"/>
            </a:xfrm>
            <a:custGeom>
              <a:avLst/>
              <a:gdLst/>
              <a:ahLst/>
              <a:cxnLst/>
              <a:rect r="r" b="b" t="t" l="l"/>
              <a:pathLst>
                <a:path h="571119" w="571246">
                  <a:moveTo>
                    <a:pt x="571246" y="0"/>
                  </a:moveTo>
                  <a:lnTo>
                    <a:pt x="0" y="0"/>
                  </a:lnTo>
                  <a:lnTo>
                    <a:pt x="0" y="71374"/>
                  </a:lnTo>
                  <a:lnTo>
                    <a:pt x="571246" y="71374"/>
                  </a:lnTo>
                  <a:close/>
                  <a:moveTo>
                    <a:pt x="571246" y="214122"/>
                  </a:moveTo>
                  <a:lnTo>
                    <a:pt x="0" y="214122"/>
                  </a:lnTo>
                  <a:lnTo>
                    <a:pt x="0" y="285496"/>
                  </a:lnTo>
                  <a:lnTo>
                    <a:pt x="571246" y="285496"/>
                  </a:lnTo>
                  <a:close/>
                  <a:moveTo>
                    <a:pt x="571246" y="571119"/>
                  </a:moveTo>
                  <a:lnTo>
                    <a:pt x="0" y="571119"/>
                  </a:lnTo>
                  <a:lnTo>
                    <a:pt x="0" y="499872"/>
                  </a:lnTo>
                  <a:lnTo>
                    <a:pt x="571246" y="499872"/>
                  </a:lnTo>
                  <a:close/>
                  <a:moveTo>
                    <a:pt x="571246" y="357124"/>
                  </a:moveTo>
                  <a:lnTo>
                    <a:pt x="0" y="357124"/>
                  </a:lnTo>
                  <a:lnTo>
                    <a:pt x="0" y="428498"/>
                  </a:lnTo>
                  <a:lnTo>
                    <a:pt x="571246" y="428498"/>
                  </a:ln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746953" y="1741836"/>
            <a:ext cx="7167666" cy="5062164"/>
          </a:xfrm>
          <a:custGeom>
            <a:avLst/>
            <a:gdLst/>
            <a:ahLst/>
            <a:cxnLst/>
            <a:rect r="r" b="b" t="t" l="l"/>
            <a:pathLst>
              <a:path h="5062164" w="7167666">
                <a:moveTo>
                  <a:pt x="0" y="0"/>
                </a:moveTo>
                <a:lnTo>
                  <a:pt x="7167666" y="0"/>
                </a:lnTo>
                <a:lnTo>
                  <a:pt x="7167666" y="5062164"/>
                </a:lnTo>
                <a:lnTo>
                  <a:pt x="0" y="5062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9652664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52062" y="1365313"/>
            <a:ext cx="1589782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Orçado x Arrecadado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6191" y="2191037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63503" y="-63484"/>
            <a:ext cx="10819000" cy="1434970"/>
            <a:chOff x="0" y="0"/>
            <a:chExt cx="10819003" cy="143497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097407" y="306070"/>
              <a:ext cx="1065403" cy="1065403"/>
            </a:xfrm>
            <a:custGeom>
              <a:avLst/>
              <a:gdLst/>
              <a:ahLst/>
              <a:cxnLst/>
              <a:rect r="r" b="b" t="t" l="l"/>
              <a:pathLst>
                <a:path h="1065403" w="1065403">
                  <a:moveTo>
                    <a:pt x="0" y="0"/>
                  </a:moveTo>
                  <a:lnTo>
                    <a:pt x="1065403" y="0"/>
                  </a:lnTo>
                  <a:lnTo>
                    <a:pt x="1065403" y="1065402"/>
                  </a:lnTo>
                  <a:lnTo>
                    <a:pt x="0" y="106540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630172" y="306070"/>
              <a:ext cx="532638" cy="532638"/>
            </a:xfrm>
            <a:custGeom>
              <a:avLst/>
              <a:gdLst/>
              <a:ahLst/>
              <a:cxnLst/>
              <a:rect r="r" b="b" t="t" l="l"/>
              <a:pathLst>
                <a:path h="532638" w="532638">
                  <a:moveTo>
                    <a:pt x="0" y="0"/>
                  </a:moveTo>
                  <a:lnTo>
                    <a:pt x="532638" y="0"/>
                  </a:lnTo>
                  <a:lnTo>
                    <a:pt x="532638" y="532638"/>
                  </a:lnTo>
                  <a:lnTo>
                    <a:pt x="0" y="532638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097407" y="838708"/>
              <a:ext cx="532765" cy="532765"/>
            </a:xfrm>
            <a:custGeom>
              <a:avLst/>
              <a:gdLst/>
              <a:ahLst/>
              <a:cxnLst/>
              <a:rect r="r" b="b" t="t" l="l"/>
              <a:pathLst>
                <a:path h="532765" w="532765">
                  <a:moveTo>
                    <a:pt x="0" y="0"/>
                  </a:moveTo>
                  <a:lnTo>
                    <a:pt x="532765" y="0"/>
                  </a:lnTo>
                  <a:lnTo>
                    <a:pt x="532765" y="532764"/>
                  </a:lnTo>
                  <a:lnTo>
                    <a:pt x="0" y="532764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97407" y="838708"/>
              <a:ext cx="532765" cy="532765"/>
            </a:xfrm>
            <a:custGeom>
              <a:avLst/>
              <a:gdLst/>
              <a:ahLst/>
              <a:cxnLst/>
              <a:rect r="r" b="b" t="t" l="l"/>
              <a:pathLst>
                <a:path h="532765" w="532765">
                  <a:moveTo>
                    <a:pt x="0" y="532764"/>
                  </a:moveTo>
                  <a:lnTo>
                    <a:pt x="0" y="0"/>
                  </a:lnTo>
                  <a:lnTo>
                    <a:pt x="532765" y="532764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30172" y="838835"/>
              <a:ext cx="532638" cy="532638"/>
            </a:xfrm>
            <a:custGeom>
              <a:avLst/>
              <a:gdLst/>
              <a:ahLst/>
              <a:cxnLst/>
              <a:rect r="r" b="b" t="t" l="l"/>
              <a:pathLst>
                <a:path h="532638" w="532638">
                  <a:moveTo>
                    <a:pt x="0" y="532637"/>
                  </a:moveTo>
                  <a:lnTo>
                    <a:pt x="0" y="0"/>
                  </a:lnTo>
                  <a:lnTo>
                    <a:pt x="532638" y="0"/>
                  </a:lnTo>
                  <a:cubicBezTo>
                    <a:pt x="532638" y="294132"/>
                    <a:pt x="294132" y="532637"/>
                    <a:pt x="0" y="532637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30503" y="439166"/>
              <a:ext cx="266446" cy="266446"/>
            </a:xfrm>
            <a:custGeom>
              <a:avLst/>
              <a:gdLst/>
              <a:ahLst/>
              <a:cxnLst/>
              <a:rect r="r" b="b" t="t" l="l"/>
              <a:pathLst>
                <a:path h="266446" w="266446">
                  <a:moveTo>
                    <a:pt x="133223" y="266446"/>
                  </a:moveTo>
                  <a:cubicBezTo>
                    <a:pt x="59690" y="266446"/>
                    <a:pt x="0" y="206756"/>
                    <a:pt x="0" y="133223"/>
                  </a:cubicBezTo>
                  <a:cubicBezTo>
                    <a:pt x="0" y="59690"/>
                    <a:pt x="59563" y="0"/>
                    <a:pt x="133223" y="0"/>
                  </a:cubicBezTo>
                  <a:cubicBezTo>
                    <a:pt x="206883" y="0"/>
                    <a:pt x="266446" y="59690"/>
                    <a:pt x="266446" y="133223"/>
                  </a:cubicBezTo>
                  <a:cubicBezTo>
                    <a:pt x="266446" y="206756"/>
                    <a:pt x="206756" y="266446"/>
                    <a:pt x="133223" y="266446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3500" y="306070"/>
              <a:ext cx="1033907" cy="1065403"/>
            </a:xfrm>
            <a:custGeom>
              <a:avLst/>
              <a:gdLst/>
              <a:ahLst/>
              <a:cxnLst/>
              <a:rect r="r" b="b" t="t" l="l"/>
              <a:pathLst>
                <a:path h="1065403" w="1033907">
                  <a:moveTo>
                    <a:pt x="0" y="1065402"/>
                  </a:moveTo>
                  <a:lnTo>
                    <a:pt x="1033907" y="1065402"/>
                  </a:lnTo>
                  <a:lnTo>
                    <a:pt x="10339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3500" y="306451"/>
              <a:ext cx="1033907" cy="1065022"/>
            </a:xfrm>
            <a:custGeom>
              <a:avLst/>
              <a:gdLst/>
              <a:ahLst/>
              <a:cxnLst/>
              <a:rect r="r" b="b" t="t" l="l"/>
              <a:pathLst>
                <a:path h="1065022" w="1033907">
                  <a:moveTo>
                    <a:pt x="0" y="0"/>
                  </a:moveTo>
                  <a:lnTo>
                    <a:pt x="0" y="258064"/>
                  </a:lnTo>
                  <a:cubicBezTo>
                    <a:pt x="115443" y="721614"/>
                    <a:pt x="534543" y="1065021"/>
                    <a:pt x="1033907" y="1065021"/>
                  </a:cubicBezTo>
                  <a:cubicBezTo>
                    <a:pt x="1033907" y="487172"/>
                    <a:pt x="573913" y="16764"/>
                    <a:pt x="0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3500" y="337566"/>
              <a:ext cx="1033907" cy="1033907"/>
            </a:xfrm>
            <a:custGeom>
              <a:avLst/>
              <a:gdLst/>
              <a:ahLst/>
              <a:cxnLst/>
              <a:rect r="r" b="b" t="t" l="l"/>
              <a:pathLst>
                <a:path h="1033907" w="1033907">
                  <a:moveTo>
                    <a:pt x="0" y="0"/>
                  </a:moveTo>
                  <a:lnTo>
                    <a:pt x="0" y="226949"/>
                  </a:lnTo>
                  <a:cubicBezTo>
                    <a:pt x="115443" y="690499"/>
                    <a:pt x="534543" y="1033906"/>
                    <a:pt x="1033907" y="10339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8972502" y="5430926"/>
            <a:ext cx="1783004" cy="955253"/>
            <a:chOff x="0" y="0"/>
            <a:chExt cx="1783004" cy="95524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891414" y="63500"/>
              <a:ext cx="828040" cy="828035"/>
            </a:xfrm>
            <a:custGeom>
              <a:avLst/>
              <a:gdLst/>
              <a:ahLst/>
              <a:cxnLst/>
              <a:rect r="r" b="b" t="t" l="l"/>
              <a:pathLst>
                <a:path h="828035" w="828040">
                  <a:moveTo>
                    <a:pt x="0" y="828035"/>
                  </a:moveTo>
                  <a:lnTo>
                    <a:pt x="828040" y="828035"/>
                  </a:lnTo>
                  <a:lnTo>
                    <a:pt x="8280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891414" y="63500"/>
              <a:ext cx="414020" cy="414018"/>
            </a:xfrm>
            <a:custGeom>
              <a:avLst/>
              <a:gdLst/>
              <a:ahLst/>
              <a:cxnLst/>
              <a:rect r="r" b="b" t="t" l="l"/>
              <a:pathLst>
                <a:path h="414018" w="414020">
                  <a:moveTo>
                    <a:pt x="0" y="414017"/>
                  </a:moveTo>
                  <a:cubicBezTo>
                    <a:pt x="0" y="185419"/>
                    <a:pt x="185420" y="0"/>
                    <a:pt x="414020" y="0"/>
                  </a:cubicBezTo>
                  <a:cubicBezTo>
                    <a:pt x="414020" y="228725"/>
                    <a:pt x="228600" y="414017"/>
                    <a:pt x="0" y="414017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891414" y="477517"/>
              <a:ext cx="414020" cy="414018"/>
            </a:xfrm>
            <a:custGeom>
              <a:avLst/>
              <a:gdLst/>
              <a:ahLst/>
              <a:cxnLst/>
              <a:rect r="r" b="b" t="t" l="l"/>
              <a:pathLst>
                <a:path h="414018" w="414020">
                  <a:moveTo>
                    <a:pt x="414020" y="414018"/>
                  </a:moveTo>
                  <a:cubicBezTo>
                    <a:pt x="185293" y="414018"/>
                    <a:pt x="0" y="228599"/>
                    <a:pt x="0" y="0"/>
                  </a:cubicBezTo>
                  <a:cubicBezTo>
                    <a:pt x="228727" y="0"/>
                    <a:pt x="414020" y="185419"/>
                    <a:pt x="414020" y="414018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305434" y="63500"/>
              <a:ext cx="414020" cy="414018"/>
            </a:xfrm>
            <a:custGeom>
              <a:avLst/>
              <a:gdLst/>
              <a:ahLst/>
              <a:cxnLst/>
              <a:rect r="r" b="b" t="t" l="l"/>
              <a:pathLst>
                <a:path h="414018" w="414020">
                  <a:moveTo>
                    <a:pt x="414020" y="0"/>
                  </a:moveTo>
                  <a:cubicBezTo>
                    <a:pt x="185293" y="0"/>
                    <a:pt x="0" y="185419"/>
                    <a:pt x="0" y="414017"/>
                  </a:cubicBezTo>
                  <a:cubicBezTo>
                    <a:pt x="228346" y="414017"/>
                    <a:pt x="413639" y="229106"/>
                    <a:pt x="414020" y="762"/>
                  </a:cubicBezTo>
                  <a:lnTo>
                    <a:pt x="414020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305434" y="477517"/>
              <a:ext cx="414020" cy="414018"/>
            </a:xfrm>
            <a:custGeom>
              <a:avLst/>
              <a:gdLst/>
              <a:ahLst/>
              <a:cxnLst/>
              <a:rect r="r" b="b" t="t" l="l"/>
              <a:pathLst>
                <a:path h="414018" w="414020">
                  <a:moveTo>
                    <a:pt x="414020" y="414018"/>
                  </a:moveTo>
                  <a:cubicBezTo>
                    <a:pt x="185293" y="414018"/>
                    <a:pt x="0" y="228599"/>
                    <a:pt x="0" y="0"/>
                  </a:cubicBezTo>
                  <a:cubicBezTo>
                    <a:pt x="228727" y="0"/>
                    <a:pt x="414020" y="185419"/>
                    <a:pt x="414020" y="414018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63500" y="63627"/>
              <a:ext cx="827913" cy="827908"/>
            </a:xfrm>
            <a:custGeom>
              <a:avLst/>
              <a:gdLst/>
              <a:ahLst/>
              <a:cxnLst/>
              <a:rect r="r" b="b" t="t" l="l"/>
              <a:pathLst>
                <a:path h="827908" w="827913">
                  <a:moveTo>
                    <a:pt x="827914" y="827908"/>
                  </a:moveTo>
                  <a:lnTo>
                    <a:pt x="0" y="827908"/>
                  </a:lnTo>
                  <a:lnTo>
                    <a:pt x="0" y="0"/>
                  </a:lnTo>
                  <a:lnTo>
                    <a:pt x="827914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63500" y="63881"/>
              <a:ext cx="827913" cy="827909"/>
            </a:xfrm>
            <a:custGeom>
              <a:avLst/>
              <a:gdLst/>
              <a:ahLst/>
              <a:cxnLst/>
              <a:rect r="r" b="b" t="t" l="l"/>
              <a:pathLst>
                <a:path h="827909" w="827913">
                  <a:moveTo>
                    <a:pt x="0" y="827908"/>
                  </a:moveTo>
                  <a:lnTo>
                    <a:pt x="0" y="0"/>
                  </a:lnTo>
                  <a:cubicBezTo>
                    <a:pt x="457200" y="0"/>
                    <a:pt x="827914" y="370711"/>
                    <a:pt x="827914" y="827908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63500" y="267969"/>
              <a:ext cx="623697" cy="623821"/>
            </a:xfrm>
            <a:custGeom>
              <a:avLst/>
              <a:gdLst/>
              <a:ahLst/>
              <a:cxnLst/>
              <a:rect r="r" b="b" t="t" l="l"/>
              <a:pathLst>
                <a:path h="623821" w="623697">
                  <a:moveTo>
                    <a:pt x="0" y="623820"/>
                  </a:moveTo>
                  <a:lnTo>
                    <a:pt x="0" y="0"/>
                  </a:lnTo>
                  <a:cubicBezTo>
                    <a:pt x="344424" y="0"/>
                    <a:pt x="623697" y="279271"/>
                    <a:pt x="623697" y="623693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63500" y="477644"/>
              <a:ext cx="413893" cy="414018"/>
            </a:xfrm>
            <a:custGeom>
              <a:avLst/>
              <a:gdLst/>
              <a:ahLst/>
              <a:cxnLst/>
              <a:rect r="r" b="b" t="t" l="l"/>
              <a:pathLst>
                <a:path h="414018" w="413893">
                  <a:moveTo>
                    <a:pt x="0" y="414018"/>
                  </a:moveTo>
                  <a:lnTo>
                    <a:pt x="0" y="0"/>
                  </a:lnTo>
                  <a:cubicBezTo>
                    <a:pt x="228600" y="0"/>
                    <a:pt x="413893" y="185292"/>
                    <a:pt x="413893" y="414018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9651406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62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92004" y="1603787"/>
            <a:ext cx="246548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82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GESTÃO DE CUSTOS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44866" y="2153864"/>
            <a:ext cx="8819139" cy="190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análise do razão por centro de custos do exercício de 2025 evidencia que a estrutura de gastos do CRMV-AP está fortemente concentrada em despesas de pessoal, que totalizam aproximadamente R$ 176.196,13, representando a maior parcela dos dispêndios da entidade . Esse comportamento é esperado em autarquias de pequeno porte, onde a execução das atividades finalísticas depende diretamente da força de trabalho.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Na sequência, destacam-se as despesas com serviços de terceiros e encargos, no montante de aproximadamente R$ 117.521,41, englobando custos essenciais ao funcionamento institucional, como internet, energia elétrica, condomínio, sistemas, serviços bancários e locação de imóvel . Esses gastos demonstram caráter contínuo e operacional, sendo fundamentais para a manutenção das atividades administrativas e de fiscalização.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6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44866" y="4041719"/>
            <a:ext cx="8765935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As despesas administrativas diretas e de consumo apresentam valores significativamente inferiores, como atividades administrativas (R$ 5.637,52) e materiais de consumo (R$ 4.542,59), evidenciando controle e racionalização na aquisição de bens e insumos . Isso indica uma política de contenção de gastos em itens não essenciais.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Observa-se ainda que parte dos pagamentos está vinculada a despesas de exercícios anteriores, o que demonstra a regularização de passivos e reforça a responsabilidade fiscal na gestão financeira do Conselho.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44866" y="5485643"/>
            <a:ext cx="792763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 forma geral, a gestão de custos do CRMV-AP em 2025 revela um perfil equilibrado, com predominância de despesas obrigatórias e operacionais, baixo comprometimento com gastos discricionários e foco na eficiência administrativa. Esse cenário reflete uma gestão responsável, alinhada aos princípios da economicidade e da boa governança pública.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495" y="-63503"/>
            <a:ext cx="10818990" cy="7687008"/>
            <a:chOff x="0" y="0"/>
            <a:chExt cx="10818990" cy="76870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9499092" y="6869557"/>
              <a:ext cx="799211" cy="442468"/>
            </a:xfrm>
            <a:custGeom>
              <a:avLst/>
              <a:gdLst/>
              <a:ahLst/>
              <a:cxnLst/>
              <a:rect r="r" b="b" t="t" l="l"/>
              <a:pathLst>
                <a:path h="442468" w="799211">
                  <a:moveTo>
                    <a:pt x="577976" y="442468"/>
                  </a:moveTo>
                  <a:lnTo>
                    <a:pt x="221233" y="442468"/>
                  </a:lnTo>
                  <a:cubicBezTo>
                    <a:pt x="99059" y="442468"/>
                    <a:pt x="0" y="343408"/>
                    <a:pt x="0" y="221234"/>
                  </a:cubicBezTo>
                  <a:cubicBezTo>
                    <a:pt x="0" y="99060"/>
                    <a:pt x="99059" y="0"/>
                    <a:pt x="221233" y="0"/>
                  </a:cubicBezTo>
                  <a:lnTo>
                    <a:pt x="799210" y="0"/>
                  </a:lnTo>
                  <a:lnTo>
                    <a:pt x="799210" y="221234"/>
                  </a:lnTo>
                  <a:cubicBezTo>
                    <a:pt x="799210" y="343408"/>
                    <a:pt x="700151" y="442468"/>
                    <a:pt x="577977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946146" y="7082790"/>
              <a:ext cx="6437756" cy="31242"/>
            </a:xfrm>
            <a:custGeom>
              <a:avLst/>
              <a:gdLst/>
              <a:ahLst/>
              <a:cxnLst/>
              <a:rect r="r" b="b" t="t" l="l"/>
              <a:pathLst>
                <a:path h="31242" w="6437756">
                  <a:moveTo>
                    <a:pt x="6422135" y="0"/>
                  </a:moveTo>
                  <a:cubicBezTo>
                    <a:pt x="6430771" y="0"/>
                    <a:pt x="6437756" y="6985"/>
                    <a:pt x="6437756" y="15621"/>
                  </a:cubicBezTo>
                  <a:cubicBezTo>
                    <a:pt x="6437756" y="24257"/>
                    <a:pt x="6430771" y="31242"/>
                    <a:pt x="6422135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2517" y="63500"/>
              <a:ext cx="10682985" cy="242570"/>
            </a:xfrm>
            <a:custGeom>
              <a:avLst/>
              <a:gdLst/>
              <a:ahLst/>
              <a:cxnLst/>
              <a:rect r="r" b="b" t="t" l="l"/>
              <a:pathLst>
                <a:path h="242570" w="10682985">
                  <a:moveTo>
                    <a:pt x="0" y="242570"/>
                  </a:moveTo>
                  <a:lnTo>
                    <a:pt x="10682985" y="242570"/>
                  </a:lnTo>
                  <a:lnTo>
                    <a:pt x="106829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3911981" cy="7560056"/>
            </a:xfrm>
            <a:custGeom>
              <a:avLst/>
              <a:gdLst/>
              <a:ahLst/>
              <a:cxnLst/>
              <a:rect r="r" b="b" t="t" l="l"/>
              <a:pathLst>
                <a:path h="7560056" w="3911981">
                  <a:moveTo>
                    <a:pt x="0" y="7560056"/>
                  </a:moveTo>
                  <a:lnTo>
                    <a:pt x="3911981" y="7560056"/>
                  </a:lnTo>
                  <a:lnTo>
                    <a:pt x="39119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554474" y="4805934"/>
              <a:ext cx="2502027" cy="1426083"/>
            </a:xfrm>
            <a:custGeom>
              <a:avLst/>
              <a:gdLst/>
              <a:ahLst/>
              <a:cxnLst/>
              <a:rect r="r" b="b" t="t" l="l"/>
              <a:pathLst>
                <a:path h="1426083" w="2502027">
                  <a:moveTo>
                    <a:pt x="0" y="1426083"/>
                  </a:moveTo>
                  <a:lnTo>
                    <a:pt x="2502027" y="1426083"/>
                  </a:lnTo>
                  <a:lnTo>
                    <a:pt x="2502027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0015" t="-337002" r="-328361" b="-102026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308469" y="1959864"/>
              <a:ext cx="2502026" cy="1705864"/>
            </a:xfrm>
            <a:custGeom>
              <a:avLst/>
              <a:gdLst/>
              <a:ahLst/>
              <a:cxnLst/>
              <a:rect r="r" b="b" t="t" l="l"/>
              <a:pathLst>
                <a:path h="1705864" w="2502026">
                  <a:moveTo>
                    <a:pt x="0" y="1705864"/>
                  </a:moveTo>
                  <a:lnTo>
                    <a:pt x="2502026" y="1705864"/>
                  </a:lnTo>
                  <a:lnTo>
                    <a:pt x="2502026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70085" t="-114889" r="-218291" b="-235732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3564011" cy="4120769"/>
            </a:xfrm>
            <a:custGeom>
              <a:avLst/>
              <a:gdLst/>
              <a:ahLst/>
              <a:cxnLst/>
              <a:rect r="r" b="b" t="t" l="l"/>
              <a:pathLst>
                <a:path h="4120769" w="3564011">
                  <a:moveTo>
                    <a:pt x="0" y="0"/>
                  </a:moveTo>
                  <a:lnTo>
                    <a:pt x="0" y="783590"/>
                  </a:lnTo>
                  <a:lnTo>
                    <a:pt x="1056386" y="3851656"/>
                  </a:lnTo>
                  <a:cubicBezTo>
                    <a:pt x="1113282" y="4016883"/>
                    <a:pt x="1267968" y="4120769"/>
                    <a:pt x="1433449" y="4120769"/>
                  </a:cubicBezTo>
                  <a:cubicBezTo>
                    <a:pt x="1476502" y="4120769"/>
                    <a:pt x="1520317" y="4113784"/>
                    <a:pt x="1563370" y="4098925"/>
                  </a:cubicBezTo>
                  <a:lnTo>
                    <a:pt x="3294888" y="3502787"/>
                  </a:lnTo>
                  <a:cubicBezTo>
                    <a:pt x="3503168" y="3431032"/>
                    <a:pt x="3613912" y="3204083"/>
                    <a:pt x="3542157" y="2995803"/>
                  </a:cubicBezTo>
                  <a:lnTo>
                    <a:pt x="2510663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256011" y="3618103"/>
              <a:ext cx="298704" cy="298704"/>
            </a:xfrm>
            <a:custGeom>
              <a:avLst/>
              <a:gdLst/>
              <a:ahLst/>
              <a:cxnLst/>
              <a:rect r="r" b="b" t="t" l="l"/>
              <a:pathLst>
                <a:path h="298704" w="298704">
                  <a:moveTo>
                    <a:pt x="149352" y="0"/>
                  </a:moveTo>
                  <a:cubicBezTo>
                    <a:pt x="66802" y="0"/>
                    <a:pt x="0" y="66929"/>
                    <a:pt x="0" y="149352"/>
                  </a:cubicBezTo>
                  <a:cubicBezTo>
                    <a:pt x="0" y="231775"/>
                    <a:pt x="66929" y="298704"/>
                    <a:pt x="149352" y="298704"/>
                  </a:cubicBezTo>
                  <a:cubicBezTo>
                    <a:pt x="231775" y="298704"/>
                    <a:pt x="298704" y="231775"/>
                    <a:pt x="298704" y="149352"/>
                  </a:cubicBezTo>
                  <a:cubicBezTo>
                    <a:pt x="298704" y="66929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0323575" y="3696208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2954"/>
                  </a:moveTo>
                  <a:cubicBezTo>
                    <a:pt x="163576" y="17272"/>
                    <a:pt x="160020" y="20828"/>
                    <a:pt x="155702" y="20828"/>
                  </a:cubicBezTo>
                  <a:lnTo>
                    <a:pt x="47625" y="20828"/>
                  </a:lnTo>
                  <a:cubicBezTo>
                    <a:pt x="43308" y="20828"/>
                    <a:pt x="39751" y="17272"/>
                    <a:pt x="39751" y="12954"/>
                  </a:cubicBezTo>
                  <a:cubicBezTo>
                    <a:pt x="39751" y="8636"/>
                    <a:pt x="43308" y="5080"/>
                    <a:pt x="47625" y="5080"/>
                  </a:cubicBezTo>
                  <a:lnTo>
                    <a:pt x="155830" y="5080"/>
                  </a:lnTo>
                  <a:cubicBezTo>
                    <a:pt x="160147" y="5080"/>
                    <a:pt x="163703" y="8636"/>
                    <a:pt x="163703" y="12954"/>
                  </a:cubicBezTo>
                  <a:moveTo>
                    <a:pt x="155830" y="44069"/>
                  </a:moveTo>
                  <a:lnTo>
                    <a:pt x="47625" y="44069"/>
                  </a:lnTo>
                  <a:cubicBezTo>
                    <a:pt x="43308" y="44069"/>
                    <a:pt x="39751" y="47625"/>
                    <a:pt x="39751" y="51943"/>
                  </a:cubicBezTo>
                  <a:cubicBezTo>
                    <a:pt x="39751" y="56261"/>
                    <a:pt x="43308" y="59817"/>
                    <a:pt x="47625" y="59817"/>
                  </a:cubicBezTo>
                  <a:lnTo>
                    <a:pt x="155830" y="59817"/>
                  </a:lnTo>
                  <a:cubicBezTo>
                    <a:pt x="160147" y="59817"/>
                    <a:pt x="163703" y="56261"/>
                    <a:pt x="163703" y="51943"/>
                  </a:cubicBezTo>
                  <a:cubicBezTo>
                    <a:pt x="163703" y="47625"/>
                    <a:pt x="160147" y="44069"/>
                    <a:pt x="155830" y="44069"/>
                  </a:cubicBezTo>
                  <a:moveTo>
                    <a:pt x="155830" y="83058"/>
                  </a:moveTo>
                  <a:lnTo>
                    <a:pt x="47625" y="83058"/>
                  </a:lnTo>
                  <a:cubicBezTo>
                    <a:pt x="43308" y="83058"/>
                    <a:pt x="39751" y="86614"/>
                    <a:pt x="39751" y="90932"/>
                  </a:cubicBezTo>
                  <a:cubicBezTo>
                    <a:pt x="39751" y="95250"/>
                    <a:pt x="43308" y="98806"/>
                    <a:pt x="47625" y="98806"/>
                  </a:cubicBezTo>
                  <a:lnTo>
                    <a:pt x="155830" y="98806"/>
                  </a:lnTo>
                  <a:cubicBezTo>
                    <a:pt x="160147" y="98806"/>
                    <a:pt x="163703" y="95250"/>
                    <a:pt x="163703" y="90932"/>
                  </a:cubicBezTo>
                  <a:cubicBezTo>
                    <a:pt x="163703" y="86614"/>
                    <a:pt x="160147" y="83058"/>
                    <a:pt x="155830" y="83058"/>
                  </a:cubicBezTo>
                  <a:moveTo>
                    <a:pt x="155830" y="122047"/>
                  </a:moveTo>
                  <a:lnTo>
                    <a:pt x="47625" y="122047"/>
                  </a:lnTo>
                  <a:cubicBezTo>
                    <a:pt x="43308" y="122047"/>
                    <a:pt x="39751" y="125603"/>
                    <a:pt x="39751" y="129921"/>
                  </a:cubicBezTo>
                  <a:cubicBezTo>
                    <a:pt x="39751" y="134239"/>
                    <a:pt x="43308" y="137795"/>
                    <a:pt x="47625" y="137795"/>
                  </a:cubicBezTo>
                  <a:lnTo>
                    <a:pt x="155830" y="137795"/>
                  </a:lnTo>
                  <a:cubicBezTo>
                    <a:pt x="160147" y="137795"/>
                    <a:pt x="163703" y="134239"/>
                    <a:pt x="163703" y="129921"/>
                  </a:cubicBezTo>
                  <a:cubicBezTo>
                    <a:pt x="163703" y="125603"/>
                    <a:pt x="160147" y="122047"/>
                    <a:pt x="155830" y="122047"/>
                  </a:cubicBezTo>
                  <a:moveTo>
                    <a:pt x="13082" y="0"/>
                  </a:moveTo>
                  <a:cubicBezTo>
                    <a:pt x="5843" y="0"/>
                    <a:pt x="0" y="5842"/>
                    <a:pt x="0" y="13081"/>
                  </a:cubicBezTo>
                  <a:cubicBezTo>
                    <a:pt x="0" y="20320"/>
                    <a:pt x="5843" y="26162"/>
                    <a:pt x="13082" y="26162"/>
                  </a:cubicBezTo>
                  <a:cubicBezTo>
                    <a:pt x="20321" y="26162"/>
                    <a:pt x="26162" y="20320"/>
                    <a:pt x="26162" y="13081"/>
                  </a:cubicBezTo>
                  <a:cubicBezTo>
                    <a:pt x="26162" y="5842"/>
                    <a:pt x="20321" y="0"/>
                    <a:pt x="13082" y="0"/>
                  </a:cubicBezTo>
                  <a:moveTo>
                    <a:pt x="13082" y="38989"/>
                  </a:moveTo>
                  <a:cubicBezTo>
                    <a:pt x="5843" y="38989"/>
                    <a:pt x="0" y="44831"/>
                    <a:pt x="0" y="52070"/>
                  </a:cubicBezTo>
                  <a:cubicBezTo>
                    <a:pt x="0" y="59309"/>
                    <a:pt x="5843" y="65151"/>
                    <a:pt x="13082" y="65151"/>
                  </a:cubicBezTo>
                  <a:cubicBezTo>
                    <a:pt x="20321" y="65151"/>
                    <a:pt x="26162" y="59309"/>
                    <a:pt x="26162" y="52070"/>
                  </a:cubicBezTo>
                  <a:cubicBezTo>
                    <a:pt x="26162" y="44831"/>
                    <a:pt x="20321" y="38989"/>
                    <a:pt x="13082" y="38989"/>
                  </a:cubicBezTo>
                  <a:moveTo>
                    <a:pt x="13082" y="77978"/>
                  </a:moveTo>
                  <a:cubicBezTo>
                    <a:pt x="5843" y="77978"/>
                    <a:pt x="0" y="83820"/>
                    <a:pt x="0" y="91059"/>
                  </a:cubicBezTo>
                  <a:cubicBezTo>
                    <a:pt x="0" y="98298"/>
                    <a:pt x="5843" y="104140"/>
                    <a:pt x="13082" y="104140"/>
                  </a:cubicBezTo>
                  <a:cubicBezTo>
                    <a:pt x="20321" y="104140"/>
                    <a:pt x="26162" y="98298"/>
                    <a:pt x="26162" y="91059"/>
                  </a:cubicBezTo>
                  <a:cubicBezTo>
                    <a:pt x="26162" y="83820"/>
                    <a:pt x="20321" y="77978"/>
                    <a:pt x="13082" y="77978"/>
                  </a:cubicBezTo>
                  <a:moveTo>
                    <a:pt x="13082" y="116840"/>
                  </a:moveTo>
                  <a:cubicBezTo>
                    <a:pt x="5843" y="116840"/>
                    <a:pt x="0" y="122682"/>
                    <a:pt x="0" y="129921"/>
                  </a:cubicBezTo>
                  <a:cubicBezTo>
                    <a:pt x="0" y="137160"/>
                    <a:pt x="5843" y="143002"/>
                    <a:pt x="13082" y="143002"/>
                  </a:cubicBezTo>
                  <a:cubicBezTo>
                    <a:pt x="20321" y="143002"/>
                    <a:pt x="26162" y="137160"/>
                    <a:pt x="26162" y="129921"/>
                  </a:cubicBezTo>
                  <a:cubicBezTo>
                    <a:pt x="26162" y="122682"/>
                    <a:pt x="20321" y="116840"/>
                    <a:pt x="13082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19455" y="1200023"/>
              <a:ext cx="2638679" cy="2688844"/>
            </a:xfrm>
            <a:custGeom>
              <a:avLst/>
              <a:gdLst/>
              <a:ahLst/>
              <a:cxnLst/>
              <a:rect r="r" b="b" t="t" l="l"/>
              <a:pathLst>
                <a:path h="2688844" w="2638679">
                  <a:moveTo>
                    <a:pt x="288036" y="0"/>
                  </a:moveTo>
                  <a:cubicBezTo>
                    <a:pt x="129032" y="0"/>
                    <a:pt x="0" y="128905"/>
                    <a:pt x="0" y="288036"/>
                  </a:cubicBezTo>
                  <a:lnTo>
                    <a:pt x="0" y="2400808"/>
                  </a:lnTo>
                  <a:cubicBezTo>
                    <a:pt x="0" y="2559812"/>
                    <a:pt x="128905" y="2688844"/>
                    <a:pt x="288036" y="2688844"/>
                  </a:cubicBezTo>
                  <a:lnTo>
                    <a:pt x="2350643" y="2688844"/>
                  </a:lnTo>
                  <a:cubicBezTo>
                    <a:pt x="2509647" y="2688844"/>
                    <a:pt x="2638679" y="2559939"/>
                    <a:pt x="2638679" y="2400808"/>
                  </a:cubicBezTo>
                  <a:lnTo>
                    <a:pt x="2638679" y="288036"/>
                  </a:lnTo>
                  <a:cubicBezTo>
                    <a:pt x="2638679" y="129032"/>
                    <a:pt x="2509774" y="0"/>
                    <a:pt x="235064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39982" y="1093684"/>
            <a:ext cx="2638568" cy="2686317"/>
            <a:chOff x="0" y="0"/>
            <a:chExt cx="3518090" cy="358175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18027" cy="3581781"/>
            </a:xfrm>
            <a:custGeom>
              <a:avLst/>
              <a:gdLst/>
              <a:ahLst/>
              <a:cxnLst/>
              <a:rect r="r" b="b" t="t" l="l"/>
              <a:pathLst>
                <a:path h="3581781" w="3518027">
                  <a:moveTo>
                    <a:pt x="384048" y="0"/>
                  </a:moveTo>
                  <a:cubicBezTo>
                    <a:pt x="171958" y="0"/>
                    <a:pt x="0" y="171958"/>
                    <a:pt x="0" y="384048"/>
                  </a:cubicBezTo>
                  <a:lnTo>
                    <a:pt x="0" y="3201162"/>
                  </a:lnTo>
                  <a:cubicBezTo>
                    <a:pt x="0" y="3395853"/>
                    <a:pt x="144907" y="3556762"/>
                    <a:pt x="332867" y="3581781"/>
                  </a:cubicBezTo>
                  <a:lnTo>
                    <a:pt x="3185287" y="3581781"/>
                  </a:lnTo>
                  <a:cubicBezTo>
                    <a:pt x="3373120" y="3556762"/>
                    <a:pt x="3518027" y="3395853"/>
                    <a:pt x="3518027" y="3201162"/>
                  </a:cubicBezTo>
                  <a:lnTo>
                    <a:pt x="3518027" y="384048"/>
                  </a:lnTo>
                  <a:cubicBezTo>
                    <a:pt x="3518027" y="171958"/>
                    <a:pt x="3346196" y="0"/>
                    <a:pt x="3134106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2611" r="0" b="-2611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0" y="7011600"/>
            <a:ext cx="9295200" cy="31213"/>
            <a:chOff x="0" y="0"/>
            <a:chExt cx="9295206" cy="3121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295262" cy="31115"/>
            </a:xfrm>
            <a:custGeom>
              <a:avLst/>
              <a:gdLst/>
              <a:ahLst/>
              <a:cxnLst/>
              <a:rect r="r" b="b" t="t" l="l"/>
              <a:pathLst>
                <a:path h="31115" w="9295262">
                  <a:moveTo>
                    <a:pt x="8382" y="0"/>
                  </a:moveTo>
                  <a:cubicBezTo>
                    <a:pt x="5334" y="0"/>
                    <a:pt x="2413" y="889"/>
                    <a:pt x="0" y="2413"/>
                  </a:cubicBezTo>
                  <a:lnTo>
                    <a:pt x="0" y="28702"/>
                  </a:lnTo>
                  <a:cubicBezTo>
                    <a:pt x="2413" y="30226"/>
                    <a:pt x="5334" y="31115"/>
                    <a:pt x="8382" y="31115"/>
                  </a:cubicBezTo>
                  <a:lnTo>
                    <a:pt x="9279641" y="31115"/>
                  </a:lnTo>
                  <a:cubicBezTo>
                    <a:pt x="9288277" y="31115"/>
                    <a:pt x="9295262" y="24130"/>
                    <a:pt x="9295262" y="15494"/>
                  </a:cubicBezTo>
                  <a:cubicBezTo>
                    <a:pt x="9295262" y="6858"/>
                    <a:pt x="9288277" y="0"/>
                    <a:pt x="9279641" y="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8447494" y="-60855"/>
            <a:ext cx="2308012" cy="1687001"/>
            <a:chOff x="0" y="0"/>
            <a:chExt cx="2308009" cy="168700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915797" y="294513"/>
              <a:ext cx="664718" cy="664717"/>
            </a:xfrm>
            <a:custGeom>
              <a:avLst/>
              <a:gdLst/>
              <a:ahLst/>
              <a:cxnLst/>
              <a:rect r="r" b="b" t="t" l="l"/>
              <a:pathLst>
                <a:path h="664717" w="664718">
                  <a:moveTo>
                    <a:pt x="664719" y="664717"/>
                  </a:moveTo>
                  <a:lnTo>
                    <a:pt x="0" y="664717"/>
                  </a:lnTo>
                  <a:lnTo>
                    <a:pt x="0" y="0"/>
                  </a:lnTo>
                  <a:lnTo>
                    <a:pt x="664719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15797" y="294513"/>
              <a:ext cx="664718" cy="664717"/>
            </a:xfrm>
            <a:custGeom>
              <a:avLst/>
              <a:gdLst/>
              <a:ahLst/>
              <a:cxnLst/>
              <a:rect r="r" b="b" t="t" l="l"/>
              <a:pathLst>
                <a:path h="664717" w="664718">
                  <a:moveTo>
                    <a:pt x="332360" y="0"/>
                  </a:moveTo>
                  <a:lnTo>
                    <a:pt x="0" y="332358"/>
                  </a:lnTo>
                  <a:lnTo>
                    <a:pt x="332360" y="664717"/>
                  </a:lnTo>
                  <a:lnTo>
                    <a:pt x="664719" y="332358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580262" y="959230"/>
              <a:ext cx="664210" cy="664209"/>
            </a:xfrm>
            <a:custGeom>
              <a:avLst/>
              <a:gdLst/>
              <a:ahLst/>
              <a:cxnLst/>
              <a:rect r="r" b="b" t="t" l="l"/>
              <a:pathLst>
                <a:path h="664209" w="664210">
                  <a:moveTo>
                    <a:pt x="0" y="0"/>
                  </a:moveTo>
                  <a:lnTo>
                    <a:pt x="664210" y="664210"/>
                  </a:lnTo>
                  <a:lnTo>
                    <a:pt x="664210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580262" y="294386"/>
              <a:ext cx="664210" cy="664717"/>
            </a:xfrm>
            <a:custGeom>
              <a:avLst/>
              <a:gdLst/>
              <a:ahLst/>
              <a:cxnLst/>
              <a:rect r="r" b="b" t="t" l="l"/>
              <a:pathLst>
                <a:path h="664717" w="664210">
                  <a:moveTo>
                    <a:pt x="0" y="664717"/>
                  </a:moveTo>
                  <a:lnTo>
                    <a:pt x="664210" y="664717"/>
                  </a:lnTo>
                  <a:lnTo>
                    <a:pt x="6642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774953" y="294386"/>
              <a:ext cx="469519" cy="470154"/>
            </a:xfrm>
            <a:custGeom>
              <a:avLst/>
              <a:gdLst/>
              <a:ahLst/>
              <a:cxnLst/>
              <a:rect r="r" b="b" t="t" l="l"/>
              <a:pathLst>
                <a:path h="470154" w="469519">
                  <a:moveTo>
                    <a:pt x="469519" y="0"/>
                  </a:moveTo>
                  <a:cubicBezTo>
                    <a:pt x="286131" y="127"/>
                    <a:pt x="120142" y="74549"/>
                    <a:pt x="0" y="194691"/>
                  </a:cubicBezTo>
                  <a:lnTo>
                    <a:pt x="275336" y="470153"/>
                  </a:lnTo>
                  <a:cubicBezTo>
                    <a:pt x="325120" y="420496"/>
                    <a:pt x="393700" y="389762"/>
                    <a:pt x="469519" y="389635"/>
                  </a:cubicBezTo>
                  <a:lnTo>
                    <a:pt x="469519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050289" y="683894"/>
              <a:ext cx="194183" cy="274701"/>
            </a:xfrm>
            <a:custGeom>
              <a:avLst/>
              <a:gdLst/>
              <a:ahLst/>
              <a:cxnLst/>
              <a:rect r="r" b="b" t="t" l="l"/>
              <a:pathLst>
                <a:path h="274701" w="194183">
                  <a:moveTo>
                    <a:pt x="194183" y="0"/>
                  </a:moveTo>
                  <a:cubicBezTo>
                    <a:pt x="118364" y="127"/>
                    <a:pt x="49784" y="30861"/>
                    <a:pt x="0" y="80518"/>
                  </a:cubicBezTo>
                  <a:lnTo>
                    <a:pt x="194183" y="274701"/>
                  </a:lnTo>
                  <a:lnTo>
                    <a:pt x="194183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580262" y="489077"/>
              <a:ext cx="470027" cy="470154"/>
            </a:xfrm>
            <a:custGeom>
              <a:avLst/>
              <a:gdLst/>
              <a:ahLst/>
              <a:cxnLst/>
              <a:rect r="r" b="b" t="t" l="l"/>
              <a:pathLst>
                <a:path h="470154" w="470027">
                  <a:moveTo>
                    <a:pt x="389509" y="470026"/>
                  </a:moveTo>
                  <a:lnTo>
                    <a:pt x="0" y="470026"/>
                  </a:lnTo>
                  <a:cubicBezTo>
                    <a:pt x="0" y="286384"/>
                    <a:pt x="74422" y="120268"/>
                    <a:pt x="194691" y="0"/>
                  </a:cubicBezTo>
                  <a:lnTo>
                    <a:pt x="470027" y="275462"/>
                  </a:lnTo>
                  <a:cubicBezTo>
                    <a:pt x="420243" y="325246"/>
                    <a:pt x="389509" y="394080"/>
                    <a:pt x="389509" y="470153"/>
                  </a:cubicBezTo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580262" y="959230"/>
              <a:ext cx="664211" cy="332359"/>
            </a:xfrm>
            <a:custGeom>
              <a:avLst/>
              <a:gdLst/>
              <a:ahLst/>
              <a:cxnLst/>
              <a:rect r="r" b="b" t="t" l="l"/>
              <a:pathLst>
                <a:path h="332359" w="664211">
                  <a:moveTo>
                    <a:pt x="0" y="0"/>
                  </a:moveTo>
                  <a:lnTo>
                    <a:pt x="332359" y="332359"/>
                  </a:lnTo>
                  <a:lnTo>
                    <a:pt x="664210" y="508"/>
                  </a:lnTo>
                  <a:lnTo>
                    <a:pt x="66421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3500" y="63500"/>
              <a:ext cx="852297" cy="852296"/>
            </a:xfrm>
            <a:custGeom>
              <a:avLst/>
              <a:gdLst/>
              <a:ahLst/>
              <a:cxnLst/>
              <a:rect r="r" b="b" t="t" l="l"/>
              <a:pathLst>
                <a:path h="852296" w="852297">
                  <a:moveTo>
                    <a:pt x="0" y="0"/>
                  </a:moveTo>
                  <a:lnTo>
                    <a:pt x="852297" y="852296"/>
                  </a:lnTo>
                  <a:lnTo>
                    <a:pt x="852297" y="0"/>
                  </a:lnTo>
                  <a:close/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204216" y="63500"/>
              <a:ext cx="711708" cy="711580"/>
            </a:xfrm>
            <a:custGeom>
              <a:avLst/>
              <a:gdLst/>
              <a:ahLst/>
              <a:cxnLst/>
              <a:rect r="r" b="b" t="t" l="l"/>
              <a:pathLst>
                <a:path h="711580" w="711708">
                  <a:moveTo>
                    <a:pt x="639318" y="0"/>
                  </a:moveTo>
                  <a:lnTo>
                    <a:pt x="711708" y="72390"/>
                  </a:lnTo>
                  <a:lnTo>
                    <a:pt x="711708" y="0"/>
                  </a:lnTo>
                  <a:close/>
                  <a:moveTo>
                    <a:pt x="426212" y="0"/>
                  </a:moveTo>
                  <a:lnTo>
                    <a:pt x="711581" y="285369"/>
                  </a:lnTo>
                  <a:lnTo>
                    <a:pt x="711581" y="213106"/>
                  </a:lnTo>
                  <a:lnTo>
                    <a:pt x="498602" y="0"/>
                  </a:lnTo>
                  <a:close/>
                  <a:moveTo>
                    <a:pt x="213106" y="0"/>
                  </a:moveTo>
                  <a:lnTo>
                    <a:pt x="711581" y="498475"/>
                  </a:lnTo>
                  <a:lnTo>
                    <a:pt x="711581" y="426085"/>
                  </a:lnTo>
                  <a:lnTo>
                    <a:pt x="285496" y="0"/>
                  </a:lnTo>
                  <a:close/>
                  <a:moveTo>
                    <a:pt x="0" y="0"/>
                  </a:moveTo>
                  <a:lnTo>
                    <a:pt x="711581" y="711580"/>
                  </a:lnTo>
                  <a:lnTo>
                    <a:pt x="711581" y="639317"/>
                  </a:lnTo>
                  <a:lnTo>
                    <a:pt x="7239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4322304" y="1823823"/>
            <a:ext cx="5514778" cy="4724943"/>
            <a:chOff x="0" y="0"/>
            <a:chExt cx="1976372" cy="169331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976372" cy="1693313"/>
            </a:xfrm>
            <a:custGeom>
              <a:avLst/>
              <a:gdLst/>
              <a:ahLst/>
              <a:cxnLst/>
              <a:rect r="r" b="b" t="t" l="l"/>
              <a:pathLst>
                <a:path h="1693313" w="1976372">
                  <a:moveTo>
                    <a:pt x="0" y="0"/>
                  </a:moveTo>
                  <a:lnTo>
                    <a:pt x="1976372" y="0"/>
                  </a:lnTo>
                  <a:lnTo>
                    <a:pt x="1976372" y="1693313"/>
                  </a:lnTo>
                  <a:lnTo>
                    <a:pt x="0" y="16933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28575"/>
              <a:ext cx="1976372" cy="17218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90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4570257" y="5208489"/>
            <a:ext cx="92650" cy="270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99"/>
              </a:lnSpc>
            </a:pPr>
            <a:r>
              <a:rPr lang="en-US" b="true" sz="1200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•</a:t>
            </a:r>
            <a:r>
              <a:rPr lang="en-US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327783" y="1990106"/>
            <a:ext cx="55655" cy="202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b="true" sz="1200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•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051835" y="1731776"/>
            <a:ext cx="2856040" cy="4790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83"/>
              </a:lnSpc>
              <a:spcBef>
                <a:spcPct val="0"/>
              </a:spcBef>
            </a:pPr>
            <a:r>
              <a:rPr lang="en-US" sz="113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 Conselho Regional de Medicina Veterinária do Estado do Amapá (CRMV-AP)  autarquia federal dotada de personalidade jurídica de direito público, com jurisdição em todo território do Estado do Amapá, atuando no âmbito da fiscalização do exercício das profissões de Médico-Veterinário e Zootecnista.</a:t>
            </a:r>
          </a:p>
          <a:p>
            <a:pPr algn="ctr">
              <a:lnSpc>
                <a:spcPts val="1583"/>
              </a:lnSpc>
              <a:spcBef>
                <a:spcPct val="0"/>
              </a:spcBef>
            </a:pPr>
          </a:p>
          <a:p>
            <a:pPr algn="just">
              <a:lnSpc>
                <a:spcPts val="1583"/>
              </a:lnSpc>
              <a:spcBef>
                <a:spcPct val="0"/>
              </a:spcBef>
            </a:pPr>
            <a:r>
              <a:rPr lang="en-US" sz="113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Criado com fundamento na Lei nº 5.517, de 23 de outubro de 1968, e instituído por meio da Resolução CFMV nº 784, de 10 de dezembro de 2004, o CRMV-AP integra o Sistema CFMV/CRMVs, sendo vinculado ao Conselho Federal de Medicina Veterinária (CFMV).</a:t>
            </a:r>
          </a:p>
          <a:p>
            <a:pPr algn="just">
              <a:lnSpc>
                <a:spcPts val="1583"/>
              </a:lnSpc>
              <a:spcBef>
                <a:spcPct val="0"/>
              </a:spcBef>
            </a:pPr>
          </a:p>
          <a:p>
            <a:pPr algn="just">
              <a:lnSpc>
                <a:spcPts val="1583"/>
              </a:lnSpc>
              <a:spcBef>
                <a:spcPct val="0"/>
              </a:spcBef>
            </a:pPr>
            <a:r>
              <a:rPr lang="en-US" sz="113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Desde a sua instalação, em dezembro de 2004, o CRMV-AP tem como uma de suas principais diretrizes a valorização das profissões de Médico-Veterinário e Zootecnista, promovendo ações voltadas à orientação, fiscalização e fortalecimento dessas atividades essenciais à sociedade.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741208" y="6819900"/>
            <a:ext cx="191748" cy="387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503666" y="1028401"/>
            <a:ext cx="2569245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b="true" sz="2000">
                <a:solidFill>
                  <a:srgbClr val="004B5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SOBRE O CRMV-AP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152002" y="3881914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83003" y="4870190"/>
            <a:ext cx="1419977" cy="790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6"/>
              </a:lnSpc>
            </a:pPr>
            <a:r>
              <a:rPr lang="en-US" b="true" sz="11013">
                <a:solidFill>
                  <a:srgbClr val="FFFFFF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1.</a:t>
            </a:r>
          </a:p>
          <a:p>
            <a:pPr algn="l">
              <a:lnSpc>
                <a:spcPts val="2668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1701879" y="5748738"/>
            <a:ext cx="76095" cy="63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6"/>
              </a:lnSpc>
            </a:pPr>
            <a:r>
              <a:rPr lang="en-US" b="true" sz="229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83003" y="5880758"/>
            <a:ext cx="2352526" cy="668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8"/>
              </a:lnSpc>
            </a:pPr>
            <a:r>
              <a:rPr lang="en-US" sz="2294" b="true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VISÃO GERAL DA</a:t>
            </a:r>
          </a:p>
          <a:p>
            <a:pPr algn="l">
              <a:lnSpc>
                <a:spcPts val="2668"/>
              </a:lnSpc>
            </a:pPr>
            <a:r>
              <a:rPr lang="en-US" b="true" sz="229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ORGANIZAÇÃO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001497" y="1731776"/>
            <a:ext cx="2934503" cy="1390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82"/>
              </a:lnSpc>
              <a:spcBef>
                <a:spcPct val="0"/>
              </a:spcBef>
            </a:pPr>
            <a:r>
              <a:rPr lang="en-US" sz="113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2025, o Regional conta com 253 profissionais ativos e 106 estabelecimentos registrados. Para o cumprimento de suas atribuições institucionais, dispõe de estrutura administrativa composta por empregados efetivos e o apoio da Diretoria Executiva.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001497" y="3514074"/>
            <a:ext cx="2934503" cy="1590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82"/>
              </a:lnSpc>
              <a:spcBef>
                <a:spcPct val="0"/>
              </a:spcBef>
            </a:pPr>
            <a:r>
              <a:rPr lang="en-US" sz="113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Nesse contexto, o CRMV-AP vem desenvolvendo ações voltadas à transparência, modernização administrativa e fortalecimento institucional, contribuindo para o cumprimento de sua missão de disciplinar e fiscalizar o exercício profissional, sempre alinhado ao conceito de Saúde Única, que integra a saúde humana, animal e ambiental.</a:t>
            </a:r>
          </a:p>
        </p:txBody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5430926"/>
            <a:ext cx="1432265" cy="1294609"/>
            <a:chOff x="0" y="0"/>
            <a:chExt cx="1432268" cy="129461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0" cy="2032"/>
            </a:xfrm>
            <a:custGeom>
              <a:avLst/>
              <a:gdLst/>
              <a:ahLst/>
              <a:cxnLst/>
              <a:rect r="r" b="b" t="t" l="l"/>
              <a:pathLst>
                <a:path h="2032" w="0">
                  <a:moveTo>
                    <a:pt x="0" y="0"/>
                  </a:moveTo>
                  <a:lnTo>
                    <a:pt x="0" y="2032"/>
                  </a:lnTo>
                  <a:cubicBezTo>
                    <a:pt x="0" y="1397"/>
                    <a:pt x="0" y="635"/>
                    <a:pt x="0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72644" y="527050"/>
              <a:ext cx="702056" cy="702184"/>
            </a:xfrm>
            <a:custGeom>
              <a:avLst/>
              <a:gdLst/>
              <a:ahLst/>
              <a:cxnLst/>
              <a:rect r="r" b="b" t="t" l="l"/>
              <a:pathLst>
                <a:path h="702184" w="702056">
                  <a:moveTo>
                    <a:pt x="0" y="702184"/>
                  </a:moveTo>
                  <a:lnTo>
                    <a:pt x="702056" y="702184"/>
                  </a:lnTo>
                  <a:lnTo>
                    <a:pt x="7020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2517" y="527050"/>
              <a:ext cx="702056" cy="702184"/>
            </a:xfrm>
            <a:custGeom>
              <a:avLst/>
              <a:gdLst/>
              <a:ahLst/>
              <a:cxnLst/>
              <a:rect r="r" b="b" t="t" l="l"/>
              <a:pathLst>
                <a:path h="702184" w="702056">
                  <a:moveTo>
                    <a:pt x="0" y="702184"/>
                  </a:moveTo>
                  <a:lnTo>
                    <a:pt x="702056" y="702184"/>
                  </a:lnTo>
                  <a:cubicBezTo>
                    <a:pt x="702056" y="314453"/>
                    <a:pt x="387731" y="0"/>
                    <a:pt x="0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2517" y="700279"/>
              <a:ext cx="528955" cy="528956"/>
            </a:xfrm>
            <a:custGeom>
              <a:avLst/>
              <a:gdLst/>
              <a:ahLst/>
              <a:cxnLst/>
              <a:rect r="r" b="b" t="t" l="l"/>
              <a:pathLst>
                <a:path h="528956" w="528955">
                  <a:moveTo>
                    <a:pt x="0" y="528955"/>
                  </a:moveTo>
                  <a:lnTo>
                    <a:pt x="528955" y="528955"/>
                  </a:lnTo>
                  <a:cubicBezTo>
                    <a:pt x="528955" y="236855"/>
                    <a:pt x="292100" y="0"/>
                    <a:pt x="0" y="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2517" y="878206"/>
              <a:ext cx="351155" cy="351028"/>
            </a:xfrm>
            <a:custGeom>
              <a:avLst/>
              <a:gdLst/>
              <a:ahLst/>
              <a:cxnLst/>
              <a:rect r="r" b="b" t="t" l="l"/>
              <a:pathLst>
                <a:path h="351028" w="351155">
                  <a:moveTo>
                    <a:pt x="0" y="351028"/>
                  </a:moveTo>
                  <a:lnTo>
                    <a:pt x="351155" y="351028"/>
                  </a:lnTo>
                  <a:cubicBezTo>
                    <a:pt x="351155" y="157099"/>
                    <a:pt x="193929" y="0"/>
                    <a:pt x="127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70128" y="707264"/>
              <a:ext cx="598678" cy="673355"/>
            </a:xfrm>
            <a:custGeom>
              <a:avLst/>
              <a:gdLst/>
              <a:ahLst/>
              <a:cxnLst/>
              <a:rect r="r" b="b" t="t" l="l"/>
              <a:pathLst>
                <a:path h="673355" w="598678">
                  <a:moveTo>
                    <a:pt x="0" y="0"/>
                  </a:moveTo>
                  <a:lnTo>
                    <a:pt x="598678" y="0"/>
                  </a:lnTo>
                  <a:lnTo>
                    <a:pt x="598678" y="74803"/>
                  </a:lnTo>
                  <a:lnTo>
                    <a:pt x="0" y="74803"/>
                  </a:lnTo>
                  <a:close/>
                  <a:moveTo>
                    <a:pt x="0" y="224409"/>
                  </a:moveTo>
                  <a:lnTo>
                    <a:pt x="598678" y="224409"/>
                  </a:lnTo>
                  <a:lnTo>
                    <a:pt x="598678" y="299212"/>
                  </a:lnTo>
                  <a:lnTo>
                    <a:pt x="0" y="299212"/>
                  </a:lnTo>
                  <a:close/>
                  <a:moveTo>
                    <a:pt x="0" y="598551"/>
                  </a:moveTo>
                  <a:lnTo>
                    <a:pt x="598678" y="598551"/>
                  </a:lnTo>
                  <a:lnTo>
                    <a:pt x="598678" y="673354"/>
                  </a:lnTo>
                  <a:lnTo>
                    <a:pt x="0" y="673354"/>
                  </a:lnTo>
                  <a:close/>
                  <a:moveTo>
                    <a:pt x="0" y="523748"/>
                  </a:moveTo>
                  <a:lnTo>
                    <a:pt x="598678" y="523748"/>
                  </a:lnTo>
                  <a:lnTo>
                    <a:pt x="598678" y="598551"/>
                  </a:lnTo>
                  <a:lnTo>
                    <a:pt x="0" y="598551"/>
                  </a:ln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91994" y="1803397"/>
            <a:ext cx="45187" cy="369256"/>
            <a:chOff x="0" y="0"/>
            <a:chExt cx="45187" cy="36925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5212" cy="369316"/>
            </a:xfrm>
            <a:custGeom>
              <a:avLst/>
              <a:gdLst/>
              <a:ahLst/>
              <a:cxnLst/>
              <a:rect r="r" b="b" t="t" l="l"/>
              <a:pathLst>
                <a:path h="369316" w="45212">
                  <a:moveTo>
                    <a:pt x="45212" y="0"/>
                  </a:moveTo>
                  <a:lnTo>
                    <a:pt x="0" y="0"/>
                  </a:lnTo>
                  <a:lnTo>
                    <a:pt x="0" y="369316"/>
                  </a:lnTo>
                  <a:lnTo>
                    <a:pt x="45212" y="369316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63503" y="-63503"/>
            <a:ext cx="10819000" cy="1090022"/>
            <a:chOff x="0" y="0"/>
            <a:chExt cx="10819003" cy="109002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3500" y="63500"/>
              <a:ext cx="10692003" cy="242571"/>
            </a:xfrm>
            <a:custGeom>
              <a:avLst/>
              <a:gdLst/>
              <a:ahLst/>
              <a:cxnLst/>
              <a:rect r="r" b="b" t="t" l="l"/>
              <a:pathLst>
                <a:path h="242571" w="10692003">
                  <a:moveTo>
                    <a:pt x="0" y="242571"/>
                  </a:moveTo>
                  <a:lnTo>
                    <a:pt x="10692003" y="242571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3500" y="63500"/>
              <a:ext cx="10692003" cy="242571"/>
            </a:xfrm>
            <a:custGeom>
              <a:avLst/>
              <a:gdLst/>
              <a:ahLst/>
              <a:cxnLst/>
              <a:rect r="r" b="b" t="t" l="l"/>
              <a:pathLst>
                <a:path h="242571" w="10692003">
                  <a:moveTo>
                    <a:pt x="0" y="242571"/>
                  </a:moveTo>
                  <a:lnTo>
                    <a:pt x="10692003" y="242571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847455" y="63500"/>
              <a:ext cx="963041" cy="963045"/>
            </a:xfrm>
            <a:custGeom>
              <a:avLst/>
              <a:gdLst/>
              <a:ahLst/>
              <a:cxnLst/>
              <a:rect r="r" b="b" t="t" l="l"/>
              <a:pathLst>
                <a:path h="963045" w="963041">
                  <a:moveTo>
                    <a:pt x="0" y="963045"/>
                  </a:moveTo>
                  <a:lnTo>
                    <a:pt x="963042" y="963045"/>
                  </a:lnTo>
                  <a:lnTo>
                    <a:pt x="9630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847455" y="63500"/>
              <a:ext cx="481457" cy="963045"/>
            </a:xfrm>
            <a:custGeom>
              <a:avLst/>
              <a:gdLst/>
              <a:ahLst/>
              <a:cxnLst/>
              <a:rect r="r" b="b" t="t" l="l"/>
              <a:pathLst>
                <a:path h="963045" w="481457">
                  <a:moveTo>
                    <a:pt x="0" y="0"/>
                  </a:moveTo>
                  <a:lnTo>
                    <a:pt x="0" y="963045"/>
                  </a:lnTo>
                  <a:lnTo>
                    <a:pt x="481457" y="481586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329039" y="63500"/>
              <a:ext cx="481457" cy="963045"/>
            </a:xfrm>
            <a:custGeom>
              <a:avLst/>
              <a:gdLst/>
              <a:ahLst/>
              <a:cxnLst/>
              <a:rect r="r" b="b" t="t" l="l"/>
              <a:pathLst>
                <a:path h="963045" w="481457">
                  <a:moveTo>
                    <a:pt x="0" y="0"/>
                  </a:moveTo>
                  <a:lnTo>
                    <a:pt x="0" y="963045"/>
                  </a:lnTo>
                  <a:lnTo>
                    <a:pt x="481457" y="481586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9810496" y="63500"/>
              <a:ext cx="945007" cy="963045"/>
            </a:xfrm>
            <a:custGeom>
              <a:avLst/>
              <a:gdLst/>
              <a:ahLst/>
              <a:cxnLst/>
              <a:rect r="r" b="b" t="t" l="l"/>
              <a:pathLst>
                <a:path h="963045" w="945007">
                  <a:moveTo>
                    <a:pt x="0" y="963045"/>
                  </a:moveTo>
                  <a:lnTo>
                    <a:pt x="945007" y="963045"/>
                  </a:lnTo>
                  <a:lnTo>
                    <a:pt x="9450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810496" y="63500"/>
              <a:ext cx="945007" cy="963045"/>
            </a:xfrm>
            <a:custGeom>
              <a:avLst/>
              <a:gdLst/>
              <a:ahLst/>
              <a:cxnLst/>
              <a:rect r="r" b="b" t="t" l="l"/>
              <a:pathLst>
                <a:path h="963045" w="945007">
                  <a:moveTo>
                    <a:pt x="0" y="0"/>
                  </a:moveTo>
                  <a:lnTo>
                    <a:pt x="0" y="963045"/>
                  </a:lnTo>
                  <a:lnTo>
                    <a:pt x="945007" y="18034"/>
                  </a:lnTo>
                  <a:lnTo>
                    <a:pt x="945007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9810496" y="63500"/>
              <a:ext cx="481457" cy="963045"/>
            </a:xfrm>
            <a:custGeom>
              <a:avLst/>
              <a:gdLst/>
              <a:ahLst/>
              <a:cxnLst/>
              <a:rect r="r" b="b" t="t" l="l"/>
              <a:pathLst>
                <a:path h="963045" w="481457">
                  <a:moveTo>
                    <a:pt x="0" y="0"/>
                  </a:moveTo>
                  <a:lnTo>
                    <a:pt x="0" y="963045"/>
                  </a:lnTo>
                  <a:lnTo>
                    <a:pt x="481456" y="481586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9810496" y="557278"/>
              <a:ext cx="234569" cy="469267"/>
            </a:xfrm>
            <a:custGeom>
              <a:avLst/>
              <a:gdLst/>
              <a:ahLst/>
              <a:cxnLst/>
              <a:rect r="r" b="b" t="t" l="l"/>
              <a:pathLst>
                <a:path h="469267" w="234569">
                  <a:moveTo>
                    <a:pt x="0" y="469267"/>
                  </a:moveTo>
                  <a:lnTo>
                    <a:pt x="0" y="0"/>
                  </a:lnTo>
                  <a:lnTo>
                    <a:pt x="234568" y="234570"/>
                  </a:lnTo>
                  <a:close/>
                </a:path>
              </a:pathLst>
            </a:custGeom>
            <a:solidFill>
              <a:srgbClr val="DFFFFF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9" id="29"/>
          <p:cNvSpPr txBox="true"/>
          <p:nvPr/>
        </p:nvSpPr>
        <p:spPr>
          <a:xfrm rot="0">
            <a:off x="9658398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63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70807" y="1766297"/>
            <a:ext cx="2737209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Recursos Aplicados nas Atividades Finalísticas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92004" y="2367124"/>
            <a:ext cx="9143996" cy="4002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 spc="22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Os recursos aplicados nas atividades finalísticas do CRMV-AP no exercício de 2025 demonstram alinhamento com a missão institucional de fiscalizar, orientar e valorizar o exercício da Medicina Veterinária e da Zootecnia no Estado do Amapá.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spc="22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Observa-se que a maior parte dos recursos foi direcionada, de forma indireta, por meio das despesas com pessoal, essenciais para a execução das ações de fiscalização, atendimento aos profissionais, análise de processos ético-disciplinares e atividades administrativas de suporte. Esse modelo evidencia que o capital humano é o principal instrumento para a entrega das atividades finalísticas do Conselho.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spc="22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Além disso, os gastos com serviços de terceiros — como tecnologia da informação, comunicação de dados, serviços administrativos e infraestrutura — também contribuíram diretamente para a operacionalização das atividades finalísticas, garantindo suporte adequado às ações de fiscalização, registro profissional e tramitação processual.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spc="22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As despesas com materiais de consumo e apoio administrativo, embora de menor volume, complementam a execução das atividades, assegurando condições adequadas de funcionamento institucional e atendimento ao público.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 spc="22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Destaca-se que o CRMV-AP mantém uma estrutura enxuta de custos, com foco na eficiência e na otimização dos recursos disponíveis, priorizando investimentos que impactam diretamente na melhoria dos serviços prestados à sociedade e na valorização das profissões regulamentadas.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6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44856" y="5952359"/>
            <a:ext cx="8774193" cy="617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conclui-se que os recursos foram aplicados de maneira responsável e estratégica, com predominância em despesas essenciais e alinhadas às finalidades institucionais, refletindo uma gestão comprometida com a efetividade das ações e o interesse público.</a:t>
            </a:r>
          </a:p>
        </p:txBody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1005" y="1525857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63503" y="-63484"/>
            <a:ext cx="10819000" cy="1434960"/>
            <a:chOff x="0" y="0"/>
            <a:chExt cx="10819003" cy="14349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9690100" y="306070"/>
              <a:ext cx="1065403" cy="1065403"/>
            </a:xfrm>
            <a:custGeom>
              <a:avLst/>
              <a:gdLst/>
              <a:ahLst/>
              <a:cxnLst/>
              <a:rect r="r" b="b" t="t" l="l"/>
              <a:pathLst>
                <a:path h="1065403" w="1065403">
                  <a:moveTo>
                    <a:pt x="0" y="1065403"/>
                  </a:moveTo>
                  <a:lnTo>
                    <a:pt x="1065403" y="1065403"/>
                  </a:lnTo>
                  <a:lnTo>
                    <a:pt x="10654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689592" y="306070"/>
              <a:ext cx="1065403" cy="1065403"/>
            </a:xfrm>
            <a:custGeom>
              <a:avLst/>
              <a:gdLst/>
              <a:ahLst/>
              <a:cxnLst/>
              <a:rect r="r" b="b" t="t" l="l"/>
              <a:pathLst>
                <a:path h="1065403" w="1065403">
                  <a:moveTo>
                    <a:pt x="0" y="1065403"/>
                  </a:moveTo>
                  <a:lnTo>
                    <a:pt x="1065403" y="532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689592" y="572389"/>
              <a:ext cx="532765" cy="532765"/>
            </a:xfrm>
            <a:custGeom>
              <a:avLst/>
              <a:gdLst/>
              <a:ahLst/>
              <a:cxnLst/>
              <a:rect r="r" b="b" t="t" l="l"/>
              <a:pathLst>
                <a:path h="532765" w="532765">
                  <a:moveTo>
                    <a:pt x="0" y="532765"/>
                  </a:moveTo>
                  <a:lnTo>
                    <a:pt x="0" y="0"/>
                  </a:lnTo>
                  <a:lnTo>
                    <a:pt x="532765" y="266319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8896350" y="306070"/>
              <a:ext cx="793750" cy="793750"/>
            </a:xfrm>
            <a:custGeom>
              <a:avLst/>
              <a:gdLst/>
              <a:ahLst/>
              <a:cxnLst/>
              <a:rect r="r" b="b" t="t" l="l"/>
              <a:pathLst>
                <a:path h="793750" w="793750">
                  <a:moveTo>
                    <a:pt x="793750" y="793750"/>
                  </a:moveTo>
                  <a:lnTo>
                    <a:pt x="0" y="793750"/>
                  </a:lnTo>
                  <a:lnTo>
                    <a:pt x="0" y="0"/>
                  </a:lnTo>
                  <a:lnTo>
                    <a:pt x="79375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8896350" y="306070"/>
              <a:ext cx="793750" cy="793750"/>
            </a:xfrm>
            <a:custGeom>
              <a:avLst/>
              <a:gdLst/>
              <a:ahLst/>
              <a:cxnLst/>
              <a:rect r="r" b="b" t="t" l="l"/>
              <a:pathLst>
                <a:path h="793750" w="793750">
                  <a:moveTo>
                    <a:pt x="793750" y="0"/>
                  </a:moveTo>
                  <a:lnTo>
                    <a:pt x="793750" y="793750"/>
                  </a:lnTo>
                  <a:lnTo>
                    <a:pt x="0" y="396875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293098" y="504444"/>
              <a:ext cx="397002" cy="396875"/>
            </a:xfrm>
            <a:custGeom>
              <a:avLst/>
              <a:gdLst/>
              <a:ahLst/>
              <a:cxnLst/>
              <a:rect r="r" b="b" t="t" l="l"/>
              <a:pathLst>
                <a:path h="396875" w="397002">
                  <a:moveTo>
                    <a:pt x="397002" y="0"/>
                  </a:moveTo>
                  <a:lnTo>
                    <a:pt x="397002" y="396875"/>
                  </a:lnTo>
                  <a:lnTo>
                    <a:pt x="0" y="198501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102600" y="306070"/>
              <a:ext cx="793750" cy="793750"/>
            </a:xfrm>
            <a:custGeom>
              <a:avLst/>
              <a:gdLst/>
              <a:ahLst/>
              <a:cxnLst/>
              <a:rect r="r" b="b" t="t" l="l"/>
              <a:pathLst>
                <a:path h="793750" w="793750">
                  <a:moveTo>
                    <a:pt x="0" y="0"/>
                  </a:moveTo>
                  <a:lnTo>
                    <a:pt x="793750" y="0"/>
                  </a:lnTo>
                  <a:lnTo>
                    <a:pt x="793750" y="793750"/>
                  </a:lnTo>
                  <a:lnTo>
                    <a:pt x="0" y="79375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302244" y="505714"/>
              <a:ext cx="394463" cy="394335"/>
            </a:xfrm>
            <a:custGeom>
              <a:avLst/>
              <a:gdLst/>
              <a:ahLst/>
              <a:cxnLst/>
              <a:rect r="r" b="b" t="t" l="l"/>
              <a:pathLst>
                <a:path h="394335" w="394463">
                  <a:moveTo>
                    <a:pt x="197231" y="0"/>
                  </a:moveTo>
                  <a:cubicBezTo>
                    <a:pt x="306070" y="0"/>
                    <a:pt x="394462" y="88265"/>
                    <a:pt x="394462" y="197231"/>
                  </a:cubicBezTo>
                  <a:cubicBezTo>
                    <a:pt x="394462" y="306197"/>
                    <a:pt x="306197" y="394335"/>
                    <a:pt x="197231" y="394335"/>
                  </a:cubicBezTo>
                  <a:cubicBezTo>
                    <a:pt x="88265" y="394335"/>
                    <a:pt x="0" y="306070"/>
                    <a:pt x="0" y="197231"/>
                  </a:cubicBezTo>
                  <a:cubicBezTo>
                    <a:pt x="0" y="88392"/>
                    <a:pt x="88265" y="0"/>
                    <a:pt x="197231" y="0"/>
                  </a:cubicBezTo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8102600" y="702945"/>
              <a:ext cx="396875" cy="396875"/>
            </a:xfrm>
            <a:custGeom>
              <a:avLst/>
              <a:gdLst/>
              <a:ahLst/>
              <a:cxnLst/>
              <a:rect r="r" b="b" t="t" l="l"/>
              <a:pathLst>
                <a:path h="396875" w="396875">
                  <a:moveTo>
                    <a:pt x="0" y="0"/>
                  </a:moveTo>
                  <a:lnTo>
                    <a:pt x="396875" y="396875"/>
                  </a:lnTo>
                  <a:lnTo>
                    <a:pt x="0" y="396875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499475" y="702945"/>
              <a:ext cx="396875" cy="396875"/>
            </a:xfrm>
            <a:custGeom>
              <a:avLst/>
              <a:gdLst/>
              <a:ahLst/>
              <a:cxnLst/>
              <a:rect r="r" b="b" t="t" l="l"/>
              <a:pathLst>
                <a:path h="396875" w="396875">
                  <a:moveTo>
                    <a:pt x="0" y="396875"/>
                  </a:moveTo>
                  <a:lnTo>
                    <a:pt x="396875" y="0"/>
                  </a:lnTo>
                  <a:lnTo>
                    <a:pt x="396875" y="396875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498840" y="306070"/>
              <a:ext cx="396875" cy="396875"/>
            </a:xfrm>
            <a:custGeom>
              <a:avLst/>
              <a:gdLst/>
              <a:ahLst/>
              <a:cxnLst/>
              <a:rect r="r" b="b" t="t" l="l"/>
              <a:pathLst>
                <a:path h="396875" w="396875">
                  <a:moveTo>
                    <a:pt x="396875" y="396875"/>
                  </a:moveTo>
                  <a:lnTo>
                    <a:pt x="0" y="0"/>
                  </a:lnTo>
                  <a:lnTo>
                    <a:pt x="396875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8102600" y="306070"/>
              <a:ext cx="396875" cy="396875"/>
            </a:xfrm>
            <a:custGeom>
              <a:avLst/>
              <a:gdLst/>
              <a:ahLst/>
              <a:cxnLst/>
              <a:rect r="r" b="b" t="t" l="l"/>
              <a:pathLst>
                <a:path h="396875" w="396875">
                  <a:moveTo>
                    <a:pt x="396875" y="0"/>
                  </a:moveTo>
                  <a:lnTo>
                    <a:pt x="0" y="396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9655607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64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70064" y="1439027"/>
            <a:ext cx="1622524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Verbas indenizatórias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01005" y="2224513"/>
            <a:ext cx="8717970" cy="2668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2025, o CRMV-AP realizou despesas com verbas indenizatórias no montante total de R$ 7.600,00, correspondendo a 1,58% da despesa total do exercício, que foi de R$ 480.904,48 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Essas despesas referem-se a ressarcimentos de natureza indenizatória, vinculados ao desempenho de atividades institucionais, tais como deslocamentos e participação em ações administrativas e finalísticas, observando os princípios da legalidade, economicidade e interesse público.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Adicionalmente, registraram-se despesas com jetons no valor de R$ 21.600,00 (4,49%), relativos à participação de conselheiros em reuniões deliberativas, bem como diárias no valor de R$ 300,00 (0,06%), evidenciando a correta segregação contábil das naturezas de despesa.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Os dados demonstram que as verbas indenizatórias possuem baixo impacto orçamentário, sendo utilizadas de forma pontual e controlada, sem comprometer o equilíbrio financeiro do Conselho, reforçando a adequada gestão dos recursos públicos.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6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1797" y="1702165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63503" y="-63484"/>
            <a:ext cx="10819000" cy="1831791"/>
            <a:chOff x="0" y="0"/>
            <a:chExt cx="10819003" cy="183178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0" y="63500"/>
              <a:ext cx="10692003" cy="242569"/>
            </a:xfrm>
            <a:custGeom>
              <a:avLst/>
              <a:gdLst/>
              <a:ahLst/>
              <a:cxnLst/>
              <a:rect r="r" b="b" t="t" l="l"/>
              <a:pathLst>
                <a:path h="242569" w="10692003">
                  <a:moveTo>
                    <a:pt x="0" y="242569"/>
                  </a:moveTo>
                  <a:lnTo>
                    <a:pt x="10692003" y="242569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3500" y="63500"/>
              <a:ext cx="10692003" cy="242569"/>
            </a:xfrm>
            <a:custGeom>
              <a:avLst/>
              <a:gdLst/>
              <a:ahLst/>
              <a:cxnLst/>
              <a:rect r="r" b="b" t="t" l="l"/>
              <a:pathLst>
                <a:path h="242569" w="10692003">
                  <a:moveTo>
                    <a:pt x="0" y="242569"/>
                  </a:moveTo>
                  <a:lnTo>
                    <a:pt x="10692003" y="242569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903079" y="915921"/>
              <a:ext cx="852424" cy="852422"/>
            </a:xfrm>
            <a:custGeom>
              <a:avLst/>
              <a:gdLst/>
              <a:ahLst/>
              <a:cxnLst/>
              <a:rect r="r" b="b" t="t" l="l"/>
              <a:pathLst>
                <a:path h="852422" w="852424">
                  <a:moveTo>
                    <a:pt x="852424" y="426211"/>
                  </a:moveTo>
                  <a:cubicBezTo>
                    <a:pt x="852424" y="190881"/>
                    <a:pt x="661670" y="0"/>
                    <a:pt x="426212" y="0"/>
                  </a:cubicBezTo>
                  <a:cubicBezTo>
                    <a:pt x="190754" y="0"/>
                    <a:pt x="0" y="190754"/>
                    <a:pt x="0" y="426211"/>
                  </a:cubicBezTo>
                  <a:cubicBezTo>
                    <a:pt x="0" y="661668"/>
                    <a:pt x="190754" y="852422"/>
                    <a:pt x="426212" y="852422"/>
                  </a:cubicBezTo>
                  <a:cubicBezTo>
                    <a:pt x="661670" y="852422"/>
                    <a:pt x="852424" y="661668"/>
                    <a:pt x="852424" y="426211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903206" y="915922"/>
              <a:ext cx="852424" cy="852422"/>
            </a:xfrm>
            <a:custGeom>
              <a:avLst/>
              <a:gdLst/>
              <a:ahLst/>
              <a:cxnLst/>
              <a:rect r="r" b="b" t="t" l="l"/>
              <a:pathLst>
                <a:path h="852422" w="852424">
                  <a:moveTo>
                    <a:pt x="426212" y="852421"/>
                  </a:moveTo>
                  <a:cubicBezTo>
                    <a:pt x="426212" y="734692"/>
                    <a:pt x="473837" y="628267"/>
                    <a:pt x="551054" y="551051"/>
                  </a:cubicBezTo>
                  <a:cubicBezTo>
                    <a:pt x="628269" y="473835"/>
                    <a:pt x="734695" y="426210"/>
                    <a:pt x="852424" y="426210"/>
                  </a:cubicBezTo>
                  <a:cubicBezTo>
                    <a:pt x="734695" y="426210"/>
                    <a:pt x="628269" y="378585"/>
                    <a:pt x="551054" y="301370"/>
                  </a:cubicBezTo>
                  <a:cubicBezTo>
                    <a:pt x="473837" y="224154"/>
                    <a:pt x="426212" y="117728"/>
                    <a:pt x="426212" y="0"/>
                  </a:cubicBezTo>
                  <a:cubicBezTo>
                    <a:pt x="426212" y="117601"/>
                    <a:pt x="378460" y="224154"/>
                    <a:pt x="301371" y="301370"/>
                  </a:cubicBezTo>
                  <a:cubicBezTo>
                    <a:pt x="224282" y="378585"/>
                    <a:pt x="117730" y="426210"/>
                    <a:pt x="0" y="426210"/>
                  </a:cubicBezTo>
                  <a:cubicBezTo>
                    <a:pt x="117602" y="426210"/>
                    <a:pt x="224156" y="473835"/>
                    <a:pt x="301371" y="551051"/>
                  </a:cubicBezTo>
                  <a:cubicBezTo>
                    <a:pt x="378587" y="628267"/>
                    <a:pt x="426212" y="734692"/>
                    <a:pt x="426212" y="852421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9903206" y="63500"/>
              <a:ext cx="852297" cy="852295"/>
            </a:xfrm>
            <a:custGeom>
              <a:avLst/>
              <a:gdLst/>
              <a:ahLst/>
              <a:cxnLst/>
              <a:rect r="r" b="b" t="t" l="l"/>
              <a:pathLst>
                <a:path h="852295" w="852297">
                  <a:moveTo>
                    <a:pt x="0" y="852294"/>
                  </a:moveTo>
                  <a:lnTo>
                    <a:pt x="852297" y="852294"/>
                  </a:lnTo>
                  <a:lnTo>
                    <a:pt x="8522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329291" y="489584"/>
              <a:ext cx="426212" cy="426211"/>
            </a:xfrm>
            <a:custGeom>
              <a:avLst/>
              <a:gdLst/>
              <a:ahLst/>
              <a:cxnLst/>
              <a:rect r="r" b="b" t="t" l="l"/>
              <a:pathLst>
                <a:path h="426211" w="426212">
                  <a:moveTo>
                    <a:pt x="426212" y="127"/>
                  </a:moveTo>
                  <a:lnTo>
                    <a:pt x="426212" y="426210"/>
                  </a:lnTo>
                  <a:cubicBezTo>
                    <a:pt x="190881" y="426210"/>
                    <a:pt x="0" y="235457"/>
                    <a:pt x="0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903079" y="489584"/>
              <a:ext cx="426212" cy="426211"/>
            </a:xfrm>
            <a:custGeom>
              <a:avLst/>
              <a:gdLst/>
              <a:ahLst/>
              <a:cxnLst/>
              <a:rect r="r" b="b" t="t" l="l"/>
              <a:pathLst>
                <a:path h="426211" w="426212">
                  <a:moveTo>
                    <a:pt x="426212" y="127"/>
                  </a:moveTo>
                  <a:lnTo>
                    <a:pt x="426212" y="426210"/>
                  </a:lnTo>
                  <a:cubicBezTo>
                    <a:pt x="190881" y="426210"/>
                    <a:pt x="0" y="235457"/>
                    <a:pt x="0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0329291" y="63881"/>
              <a:ext cx="426212" cy="426211"/>
            </a:xfrm>
            <a:custGeom>
              <a:avLst/>
              <a:gdLst/>
              <a:ahLst/>
              <a:cxnLst/>
              <a:rect r="r" b="b" t="t" l="l"/>
              <a:pathLst>
                <a:path h="426211" w="426212">
                  <a:moveTo>
                    <a:pt x="426212" y="0"/>
                  </a:moveTo>
                  <a:lnTo>
                    <a:pt x="426212" y="426211"/>
                  </a:lnTo>
                  <a:cubicBezTo>
                    <a:pt x="190881" y="426211"/>
                    <a:pt x="0" y="235457"/>
                    <a:pt x="0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903079" y="63881"/>
              <a:ext cx="426212" cy="426211"/>
            </a:xfrm>
            <a:custGeom>
              <a:avLst/>
              <a:gdLst/>
              <a:ahLst/>
              <a:cxnLst/>
              <a:rect r="r" b="b" t="t" l="l"/>
              <a:pathLst>
                <a:path h="426211" w="426212">
                  <a:moveTo>
                    <a:pt x="426212" y="0"/>
                  </a:moveTo>
                  <a:lnTo>
                    <a:pt x="426212" y="426211"/>
                  </a:lnTo>
                  <a:cubicBezTo>
                    <a:pt x="190881" y="426211"/>
                    <a:pt x="0" y="235457"/>
                    <a:pt x="0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9650292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65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01005" y="919296"/>
            <a:ext cx="2791044" cy="56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b="true" sz="2000">
                <a:solidFill>
                  <a:srgbClr val="0082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GESTÃO PATRIMONIAL E INFRAESTRUTURA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70064" y="1636319"/>
            <a:ext cx="1516559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Conformidade Legal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01005" y="2067601"/>
            <a:ext cx="9039692" cy="324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2025, o CRMV-AP manteve a gestão patrimonial e de infraestrutura alinhada aos princípios da Administração Pública, assegurando o adequado controle, conservação e utilização dos bens necessários ao funcionamento institucional.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As despesas relacionadas à infraestrutura concentraram-se principalmente em serviços essenciais, como energia elétrica, comunicação de dados, sistemas informatizados, serviços bancários e locação de imóvel, garantindo suporte contínuo às atividades administrativas e finalísticas do Conselho 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Observa-se que não houve realização de despesas de capital relevantes no período, indicando a manutenção de uma estrutura patrimonial estável, sem aquisição significativa de novos bens permanentes, com foco na otimização dos recursos já disponíveis.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gestão patrimonial é realizada com controle dos bens móveis e acompanhamento de sua utilização, assegurando a rastreabilidade e a adequada conservação do patrimônio público, em conformidade com as normas contábeis aplicadas ao setor público.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o CRMV-AP demonstra uma gestão eficiente e responsável de sua infraestrutura, com despesas voltadas à manutenção e continuidade das operações, sem </a:t>
            </a: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expansão desnecessária de custos, garantindo economicidade e suporte adequado às atividades institucionais.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83003" y="1904171"/>
            <a:ext cx="45187" cy="175374"/>
            <a:chOff x="0" y="0"/>
            <a:chExt cx="45187" cy="1753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83003" y="2866873"/>
            <a:ext cx="45187" cy="329403"/>
            <a:chOff x="0" y="0"/>
            <a:chExt cx="45187" cy="329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212" cy="329438"/>
            </a:xfrm>
            <a:custGeom>
              <a:avLst/>
              <a:gdLst/>
              <a:ahLst/>
              <a:cxnLst/>
              <a:rect r="r" b="b" t="t" l="l"/>
              <a:pathLst>
                <a:path h="329438" w="45212">
                  <a:moveTo>
                    <a:pt x="45212" y="0"/>
                  </a:moveTo>
                  <a:lnTo>
                    <a:pt x="0" y="0"/>
                  </a:lnTo>
                  <a:lnTo>
                    <a:pt x="0" y="329438"/>
                  </a:lnTo>
                  <a:lnTo>
                    <a:pt x="45212" y="329438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63503" y="5926950"/>
            <a:ext cx="1396375" cy="762133"/>
            <a:chOff x="0" y="0"/>
            <a:chExt cx="1396378" cy="7621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97865" y="63627"/>
              <a:ext cx="635000" cy="634998"/>
            </a:xfrm>
            <a:custGeom>
              <a:avLst/>
              <a:gdLst/>
              <a:ahLst/>
              <a:cxnLst/>
              <a:rect r="r" b="b" t="t" l="l"/>
              <a:pathLst>
                <a:path h="634998" w="635000">
                  <a:moveTo>
                    <a:pt x="635000" y="0"/>
                  </a:moveTo>
                  <a:lnTo>
                    <a:pt x="0" y="0"/>
                  </a:lnTo>
                  <a:lnTo>
                    <a:pt x="0" y="634998"/>
                  </a:lnTo>
                  <a:lnTo>
                    <a:pt x="635000" y="634998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97865" y="381126"/>
              <a:ext cx="317500" cy="317499"/>
            </a:xfrm>
            <a:custGeom>
              <a:avLst/>
              <a:gdLst/>
              <a:ahLst/>
              <a:cxnLst/>
              <a:rect r="r" b="b" t="t" l="l"/>
              <a:pathLst>
                <a:path h="317499" w="317500">
                  <a:moveTo>
                    <a:pt x="0" y="0"/>
                  </a:moveTo>
                  <a:cubicBezTo>
                    <a:pt x="0" y="175386"/>
                    <a:pt x="142113" y="317499"/>
                    <a:pt x="317500" y="317499"/>
                  </a:cubicBezTo>
                  <a:cubicBezTo>
                    <a:pt x="317500" y="142112"/>
                    <a:pt x="175387" y="0"/>
                    <a:pt x="0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97865" y="63627"/>
              <a:ext cx="317500" cy="317499"/>
            </a:xfrm>
            <a:custGeom>
              <a:avLst/>
              <a:gdLst/>
              <a:ahLst/>
              <a:cxnLst/>
              <a:rect r="r" b="b" t="t" l="l"/>
              <a:pathLst>
                <a:path h="317499" w="317500">
                  <a:moveTo>
                    <a:pt x="317500" y="0"/>
                  </a:moveTo>
                  <a:cubicBezTo>
                    <a:pt x="142113" y="0"/>
                    <a:pt x="0" y="142112"/>
                    <a:pt x="0" y="317499"/>
                  </a:cubicBezTo>
                  <a:cubicBezTo>
                    <a:pt x="175387" y="317499"/>
                    <a:pt x="317500" y="175386"/>
                    <a:pt x="317500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15365" y="381126"/>
              <a:ext cx="317500" cy="317499"/>
            </a:xfrm>
            <a:custGeom>
              <a:avLst/>
              <a:gdLst/>
              <a:ahLst/>
              <a:cxnLst/>
              <a:rect r="r" b="b" t="t" l="l"/>
              <a:pathLst>
                <a:path h="317499" w="317500">
                  <a:moveTo>
                    <a:pt x="0" y="0"/>
                  </a:moveTo>
                  <a:cubicBezTo>
                    <a:pt x="0" y="175386"/>
                    <a:pt x="142113" y="317499"/>
                    <a:pt x="317500" y="317499"/>
                  </a:cubicBezTo>
                  <a:cubicBezTo>
                    <a:pt x="317500" y="142112"/>
                    <a:pt x="175387" y="0"/>
                    <a:pt x="0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015365" y="63627"/>
              <a:ext cx="317500" cy="317499"/>
            </a:xfrm>
            <a:custGeom>
              <a:avLst/>
              <a:gdLst/>
              <a:ahLst/>
              <a:cxnLst/>
              <a:rect r="r" b="b" t="t" l="l"/>
              <a:pathLst>
                <a:path h="317499" w="317500">
                  <a:moveTo>
                    <a:pt x="317500" y="0"/>
                  </a:moveTo>
                  <a:cubicBezTo>
                    <a:pt x="142113" y="0"/>
                    <a:pt x="0" y="142112"/>
                    <a:pt x="0" y="317499"/>
                  </a:cubicBezTo>
                  <a:cubicBezTo>
                    <a:pt x="175387" y="317499"/>
                    <a:pt x="317500" y="175386"/>
                    <a:pt x="317500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3500" y="63627"/>
              <a:ext cx="634365" cy="634871"/>
            </a:xfrm>
            <a:custGeom>
              <a:avLst/>
              <a:gdLst/>
              <a:ahLst/>
              <a:cxnLst/>
              <a:rect r="r" b="b" t="t" l="l"/>
              <a:pathLst>
                <a:path h="634871" w="634365">
                  <a:moveTo>
                    <a:pt x="0" y="634871"/>
                  </a:moveTo>
                  <a:lnTo>
                    <a:pt x="634365" y="634871"/>
                  </a:lnTo>
                  <a:lnTo>
                    <a:pt x="63436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3500" y="63500"/>
              <a:ext cx="634365" cy="634871"/>
            </a:xfrm>
            <a:custGeom>
              <a:avLst/>
              <a:gdLst/>
              <a:ahLst/>
              <a:cxnLst/>
              <a:rect r="r" b="b" t="t" l="l"/>
              <a:pathLst>
                <a:path h="634871" w="634365">
                  <a:moveTo>
                    <a:pt x="0" y="0"/>
                  </a:moveTo>
                  <a:lnTo>
                    <a:pt x="0" y="634871"/>
                  </a:lnTo>
                  <a:cubicBezTo>
                    <a:pt x="350393" y="634617"/>
                    <a:pt x="634365" y="350519"/>
                    <a:pt x="634365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3500" y="63500"/>
              <a:ext cx="477774" cy="478280"/>
            </a:xfrm>
            <a:custGeom>
              <a:avLst/>
              <a:gdLst/>
              <a:ahLst/>
              <a:cxnLst/>
              <a:rect r="r" b="b" t="t" l="l"/>
              <a:pathLst>
                <a:path h="478280" w="477774">
                  <a:moveTo>
                    <a:pt x="0" y="0"/>
                  </a:moveTo>
                  <a:lnTo>
                    <a:pt x="0" y="478280"/>
                  </a:lnTo>
                  <a:cubicBezTo>
                    <a:pt x="263906" y="478026"/>
                    <a:pt x="477774" y="264032"/>
                    <a:pt x="477774" y="0"/>
                  </a:cubicBez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63500" y="63627"/>
              <a:ext cx="316992" cy="317372"/>
            </a:xfrm>
            <a:custGeom>
              <a:avLst/>
              <a:gdLst/>
              <a:ahLst/>
              <a:cxnLst/>
              <a:rect r="r" b="b" t="t" l="l"/>
              <a:pathLst>
                <a:path h="317372" w="316992">
                  <a:moveTo>
                    <a:pt x="0" y="0"/>
                  </a:moveTo>
                  <a:lnTo>
                    <a:pt x="0" y="317372"/>
                  </a:lnTo>
                  <a:cubicBezTo>
                    <a:pt x="175133" y="317118"/>
                    <a:pt x="316992" y="175132"/>
                    <a:pt x="316992" y="0"/>
                  </a:cubicBez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3854996" y="1950783"/>
            <a:ext cx="45187" cy="175374"/>
            <a:chOff x="0" y="0"/>
            <a:chExt cx="45187" cy="17537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5212" cy="175387"/>
            </a:xfrm>
            <a:custGeom>
              <a:avLst/>
              <a:gdLst/>
              <a:ahLst/>
              <a:cxnLst/>
              <a:rect r="r" b="b" t="t" l="l"/>
              <a:pathLst>
                <a:path h="175387" w="45212">
                  <a:moveTo>
                    <a:pt x="45212" y="0"/>
                  </a:moveTo>
                  <a:lnTo>
                    <a:pt x="0" y="0"/>
                  </a:lnTo>
                  <a:lnTo>
                    <a:pt x="0" y="175387"/>
                  </a:lnTo>
                  <a:lnTo>
                    <a:pt x="45212" y="175387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-63503" y="-63503"/>
            <a:ext cx="10819000" cy="1431531"/>
            <a:chOff x="0" y="0"/>
            <a:chExt cx="10819003" cy="143153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69"/>
                  </a:moveTo>
                  <a:lnTo>
                    <a:pt x="10692003" y="242569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9444609" y="63500"/>
              <a:ext cx="1310894" cy="1304415"/>
            </a:xfrm>
            <a:custGeom>
              <a:avLst/>
              <a:gdLst/>
              <a:ahLst/>
              <a:cxnLst/>
              <a:rect r="r" b="b" t="t" l="l"/>
              <a:pathLst>
                <a:path h="1304415" w="1310894">
                  <a:moveTo>
                    <a:pt x="0" y="1304414"/>
                  </a:moveTo>
                  <a:lnTo>
                    <a:pt x="1310894" y="1304414"/>
                  </a:lnTo>
                  <a:lnTo>
                    <a:pt x="1310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9444609" y="63500"/>
              <a:ext cx="927100" cy="920621"/>
            </a:xfrm>
            <a:custGeom>
              <a:avLst/>
              <a:gdLst/>
              <a:ahLst/>
              <a:cxnLst/>
              <a:rect r="r" b="b" t="t" l="l"/>
              <a:pathLst>
                <a:path h="920621" w="927100">
                  <a:moveTo>
                    <a:pt x="0" y="0"/>
                  </a:moveTo>
                  <a:cubicBezTo>
                    <a:pt x="1778" y="359409"/>
                    <a:pt x="148209" y="684783"/>
                    <a:pt x="383921" y="920621"/>
                  </a:cubicBezTo>
                  <a:lnTo>
                    <a:pt x="927100" y="377443"/>
                  </a:lnTo>
                  <a:cubicBezTo>
                    <a:pt x="830326" y="280542"/>
                    <a:pt x="770001" y="147320"/>
                    <a:pt x="768223" y="0"/>
                  </a:cubicBez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0212832" y="63500"/>
              <a:ext cx="536194" cy="377443"/>
            </a:xfrm>
            <a:custGeom>
              <a:avLst/>
              <a:gdLst/>
              <a:ahLst/>
              <a:cxnLst/>
              <a:rect r="r" b="b" t="t" l="l"/>
              <a:pathLst>
                <a:path h="377443" w="536194">
                  <a:moveTo>
                    <a:pt x="0" y="0"/>
                  </a:moveTo>
                  <a:cubicBezTo>
                    <a:pt x="1651" y="147320"/>
                    <a:pt x="62103" y="280542"/>
                    <a:pt x="158877" y="377443"/>
                  </a:cubicBezTo>
                  <a:lnTo>
                    <a:pt x="536194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9828530" y="440943"/>
              <a:ext cx="926973" cy="927098"/>
            </a:xfrm>
            <a:custGeom>
              <a:avLst/>
              <a:gdLst/>
              <a:ahLst/>
              <a:cxnLst/>
              <a:rect r="r" b="b" t="t" l="l"/>
              <a:pathLst>
                <a:path h="927098" w="926973">
                  <a:moveTo>
                    <a:pt x="926973" y="158877"/>
                  </a:moveTo>
                  <a:lnTo>
                    <a:pt x="926973" y="927098"/>
                  </a:lnTo>
                  <a:cubicBezTo>
                    <a:pt x="564896" y="927098"/>
                    <a:pt x="237236" y="780287"/>
                    <a:pt x="0" y="543178"/>
                  </a:cubicBezTo>
                  <a:lnTo>
                    <a:pt x="543180" y="0"/>
                  </a:lnTo>
                  <a:cubicBezTo>
                    <a:pt x="641350" y="98171"/>
                    <a:pt x="777113" y="158877"/>
                    <a:pt x="926973" y="158877"/>
                  </a:cubicBezTo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0371709" y="63500"/>
              <a:ext cx="383794" cy="536320"/>
            </a:xfrm>
            <a:custGeom>
              <a:avLst/>
              <a:gdLst/>
              <a:ahLst/>
              <a:cxnLst/>
              <a:rect r="r" b="b" t="t" l="l"/>
              <a:pathLst>
                <a:path h="536320" w="383794">
                  <a:moveTo>
                    <a:pt x="377317" y="0"/>
                  </a:moveTo>
                  <a:lnTo>
                    <a:pt x="0" y="377443"/>
                  </a:lnTo>
                  <a:cubicBezTo>
                    <a:pt x="98171" y="475614"/>
                    <a:pt x="233934" y="536320"/>
                    <a:pt x="383793" y="536320"/>
                  </a:cubicBezTo>
                  <a:lnTo>
                    <a:pt x="383793" y="0"/>
                  </a:lnTo>
                  <a:close/>
                </a:path>
              </a:pathLst>
            </a:custGeom>
            <a:solidFill>
              <a:srgbClr val="DFFFFF"/>
            </a:solid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9631823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66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52062" y="2795969"/>
            <a:ext cx="1591227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Locações de imóveis e equipamentos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52062" y="1866071"/>
            <a:ext cx="1749028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Desfazimento de ativos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024008" y="1912683"/>
            <a:ext cx="2042964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b="true" sz="13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Sustentabilidade ambiental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83003" y="3396796"/>
            <a:ext cx="8594842" cy="2478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2025, o CRMV-AP realizou despesas com locação de imóvel destinadas ao funcionamento de sua sede administrativa, garantindo a continuidade das atividades institucionais em ambiente adequado ao atendimento ao público e à execução das ações administrativas e finalísticas.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Conforme registros contábeis, o valor mensal da locação foi de R$ 2.500,00, totalizando R$ 30.000,00 no </a:t>
            </a: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exercício, o que corresponde a aproximadamente 6,24% da despesa total, que foi de R$ 480.904,48 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As despesas com locação apresentam caráter contínuo e essencial, estando diretamente relacionadas à manutenção da infraestrutura necessária ao desempenho das competências legais da autarquia.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período analisado, não foram identificadas despesas relevantes com locação de equipamentos, evidenciando que a estrutura operacional do CRMV-AP está baseada predominantemente na utilização de bens próprios e serviços contratados.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verifica-se que os gastos com locação são compatíveis com as necessidades institucionais, sendo realizados de forma regular e controlada, em conformidade com os princípios da economicidade, legalidade e eficiência na gestão dos recursos públicos.</a:t>
            </a: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39" id="39"/>
          <p:cNvSpPr txBox="true"/>
          <p:nvPr/>
        </p:nvSpPr>
        <p:spPr>
          <a:xfrm rot="0">
            <a:off x="783003" y="2246176"/>
            <a:ext cx="2876407" cy="192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1200" spc="1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Não se aplica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3854996" y="2253796"/>
            <a:ext cx="2916822" cy="192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Não se aplica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6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63503" y="-63503"/>
            <a:ext cx="10819000" cy="1431531"/>
            <a:chOff x="0" y="0"/>
            <a:chExt cx="10819003" cy="143153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9089771" y="306069"/>
              <a:ext cx="835914" cy="835785"/>
            </a:xfrm>
            <a:custGeom>
              <a:avLst/>
              <a:gdLst/>
              <a:ahLst/>
              <a:cxnLst/>
              <a:rect r="r" b="b" t="t" l="l"/>
              <a:pathLst>
                <a:path h="835785" w="835914">
                  <a:moveTo>
                    <a:pt x="835914" y="835786"/>
                  </a:moveTo>
                  <a:lnTo>
                    <a:pt x="0" y="835786"/>
                  </a:lnTo>
                  <a:lnTo>
                    <a:pt x="0" y="0"/>
                  </a:lnTo>
                  <a:lnTo>
                    <a:pt x="835914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507728" y="306069"/>
              <a:ext cx="417957" cy="835785"/>
            </a:xfrm>
            <a:custGeom>
              <a:avLst/>
              <a:gdLst/>
              <a:ahLst/>
              <a:cxnLst/>
              <a:rect r="r" b="b" t="t" l="l"/>
              <a:pathLst>
                <a:path h="835785" w="417957">
                  <a:moveTo>
                    <a:pt x="417957" y="0"/>
                  </a:moveTo>
                  <a:lnTo>
                    <a:pt x="417957" y="835786"/>
                  </a:lnTo>
                  <a:lnTo>
                    <a:pt x="0" y="41783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089771" y="306069"/>
              <a:ext cx="417957" cy="835785"/>
            </a:xfrm>
            <a:custGeom>
              <a:avLst/>
              <a:gdLst/>
              <a:ahLst/>
              <a:cxnLst/>
              <a:rect r="r" b="b" t="t" l="l"/>
              <a:pathLst>
                <a:path h="835785" w="417957">
                  <a:moveTo>
                    <a:pt x="417957" y="0"/>
                  </a:moveTo>
                  <a:lnTo>
                    <a:pt x="417957" y="835786"/>
                  </a:lnTo>
                  <a:lnTo>
                    <a:pt x="0" y="41783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925685" y="306069"/>
              <a:ext cx="829818" cy="835785"/>
            </a:xfrm>
            <a:custGeom>
              <a:avLst/>
              <a:gdLst/>
              <a:ahLst/>
              <a:cxnLst/>
              <a:rect r="r" b="b" t="t" l="l"/>
              <a:pathLst>
                <a:path h="835785" w="829818">
                  <a:moveTo>
                    <a:pt x="0" y="835786"/>
                  </a:moveTo>
                  <a:lnTo>
                    <a:pt x="829818" y="835786"/>
                  </a:lnTo>
                  <a:lnTo>
                    <a:pt x="8298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135997" y="516254"/>
              <a:ext cx="415290" cy="415416"/>
            </a:xfrm>
            <a:custGeom>
              <a:avLst/>
              <a:gdLst/>
              <a:ahLst/>
              <a:cxnLst/>
              <a:rect r="r" b="b" t="t" l="l"/>
              <a:pathLst>
                <a:path h="415416" w="415290">
                  <a:moveTo>
                    <a:pt x="207645" y="127"/>
                  </a:moveTo>
                  <a:cubicBezTo>
                    <a:pt x="322327" y="127"/>
                    <a:pt x="415290" y="93091"/>
                    <a:pt x="415290" y="207772"/>
                  </a:cubicBezTo>
                  <a:cubicBezTo>
                    <a:pt x="415290" y="322452"/>
                    <a:pt x="322327" y="415416"/>
                    <a:pt x="207645" y="415416"/>
                  </a:cubicBezTo>
                  <a:cubicBezTo>
                    <a:pt x="92964" y="415416"/>
                    <a:pt x="0" y="322325"/>
                    <a:pt x="0" y="207645"/>
                  </a:cubicBezTo>
                  <a:cubicBezTo>
                    <a:pt x="0" y="92964"/>
                    <a:pt x="92964" y="0"/>
                    <a:pt x="207645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925685" y="723899"/>
              <a:ext cx="417957" cy="417956"/>
            </a:xfrm>
            <a:custGeom>
              <a:avLst/>
              <a:gdLst/>
              <a:ahLst/>
              <a:cxnLst/>
              <a:rect r="r" b="b" t="t" l="l"/>
              <a:pathLst>
                <a:path h="417956" w="417957">
                  <a:moveTo>
                    <a:pt x="0" y="0"/>
                  </a:moveTo>
                  <a:lnTo>
                    <a:pt x="417957" y="417956"/>
                  </a:lnTo>
                  <a:lnTo>
                    <a:pt x="0" y="417956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0343642" y="729995"/>
              <a:ext cx="411861" cy="411860"/>
            </a:xfrm>
            <a:custGeom>
              <a:avLst/>
              <a:gdLst/>
              <a:ahLst/>
              <a:cxnLst/>
              <a:rect r="r" b="b" t="t" l="l"/>
              <a:pathLst>
                <a:path h="411860" w="411861">
                  <a:moveTo>
                    <a:pt x="0" y="411860"/>
                  </a:moveTo>
                  <a:lnTo>
                    <a:pt x="411861" y="411860"/>
                  </a:lnTo>
                  <a:lnTo>
                    <a:pt x="411861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343007" y="306069"/>
              <a:ext cx="412496" cy="412495"/>
            </a:xfrm>
            <a:custGeom>
              <a:avLst/>
              <a:gdLst/>
              <a:ahLst/>
              <a:cxnLst/>
              <a:rect r="r" b="b" t="t" l="l"/>
              <a:pathLst>
                <a:path h="412495" w="412496">
                  <a:moveTo>
                    <a:pt x="0" y="0"/>
                  </a:moveTo>
                  <a:lnTo>
                    <a:pt x="412495" y="412496"/>
                  </a:lnTo>
                  <a:lnTo>
                    <a:pt x="412495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925685" y="306069"/>
              <a:ext cx="417957" cy="417829"/>
            </a:xfrm>
            <a:custGeom>
              <a:avLst/>
              <a:gdLst/>
              <a:ahLst/>
              <a:cxnLst/>
              <a:rect r="r" b="b" t="t" l="l"/>
              <a:pathLst>
                <a:path h="417829" w="417957">
                  <a:moveTo>
                    <a:pt x="417957" y="0"/>
                  </a:moveTo>
                  <a:lnTo>
                    <a:pt x="0" y="417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69"/>
                  </a:moveTo>
                  <a:lnTo>
                    <a:pt x="10692003" y="242569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9675743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67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92004" y="1399318"/>
            <a:ext cx="2929109" cy="56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b="true" sz="2000">
                <a:solidFill>
                  <a:srgbClr val="0082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RESULTADOS FINANCEIROS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2004" y="2147707"/>
            <a:ext cx="9046383" cy="4192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exercício de 2025, o CRMV-AP apresentou desempenho financeiro estável, refletindo um cenário de maior previsibilidade das receitas e controle das despesas, em continuidade às ações estruturantes implementadas nos exercícios anteriores.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 arrecadação totalizou R$ 287.182,00, evidenciando leve redução em relação ao exercício de 2024, que apresentou resultado superior em razão de fatores extraordinários, especialmente a intensificação da cobrança de débitos antigos e recuperação de créditos acumulados. Dessa forma, o resultado de 2025 demonstra comportamento mais aderente à receita ordinária do Conselho.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No tocante às despesas, o exercício registrou montante total de R$ 480.904,48, com predominância de gastos obrigatórios, especialmente com pessoal e encargos, que somaram R$ 176.196,13, representando a principal componente da estrutura de custos. As despesas operacionais, como serviços de terceiros e infraestrutura, mantiveram-se dentro de patamar compatível com a manutenção das atividades institucionais 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Observa-se, ainda, a adoção de medidas de racionalização administrativa ao longo do exercício, com impacto direto na contenção de despesas. Destacam-se a </a:t>
            </a: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exoneração de cargos estratégicos, como assessor de presidência e assessoria jurídica, a absorção dessas atribuições pelo Conselho Federal de Medicina Veterinária (CFMV), bem como a descontinuidade dos serviços de contabilidade terceirizada a partir do segundo semestre.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Adicionalmente, despesas de natureza discricionária apresentaram baixa representatividade, como os jetons (R$ 21.600,00 – 4,49%) e as verbas indenizatórias (R$ 7.600,00 – 1,58%), evidenciando controle e uso racional dos recursos públicos frente ao total das despesas do exercício.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Esse conjunto de fatores contribuiu para maior eficiência na gestão financeira, permitindo melhor controle dos gastos, adequação à capacidade arrecadatória e fortalecimento da sustentabilidade institucional do CRMV-AP.</a:t>
            </a:r>
          </a:p>
          <a:p>
            <a:pPr algn="just">
              <a:lnSpc>
                <a:spcPts val="1500"/>
              </a:lnSpc>
            </a:pPr>
            <a:r>
              <a:rPr lang="en-US" sz="120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Dessa forma, o exercício de 2025 consolida a transição do Conselho para um modelo de gestão orientado à eficiência, com foco na racionalização das despesas, previsibilidade orçamentária e responsabilidade fiscal.</a:t>
            </a:r>
          </a:p>
          <a:p>
            <a:pPr algn="just">
              <a:lnSpc>
                <a:spcPts val="1500"/>
              </a:lnSpc>
            </a:pPr>
          </a:p>
          <a:p>
            <a:pPr algn="just">
              <a:lnSpc>
                <a:spcPts val="1500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6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63503" y="-63484"/>
            <a:ext cx="10819000" cy="1221877"/>
            <a:chOff x="0" y="0"/>
            <a:chExt cx="10819003" cy="12218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9903206" y="306070"/>
              <a:ext cx="852297" cy="852297"/>
            </a:xfrm>
            <a:custGeom>
              <a:avLst/>
              <a:gdLst/>
              <a:ahLst/>
              <a:cxnLst/>
              <a:rect r="r" b="b" t="t" l="l"/>
              <a:pathLst>
                <a:path h="852297" w="852297">
                  <a:moveTo>
                    <a:pt x="0" y="852297"/>
                  </a:moveTo>
                  <a:lnTo>
                    <a:pt x="852297" y="852297"/>
                  </a:lnTo>
                  <a:lnTo>
                    <a:pt x="8522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0329291" y="306070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0" y="213106"/>
                  </a:moveTo>
                  <a:lnTo>
                    <a:pt x="426212" y="426212"/>
                  </a:lnTo>
                  <a:lnTo>
                    <a:pt x="426212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903206" y="519176"/>
              <a:ext cx="852297" cy="426212"/>
            </a:xfrm>
            <a:custGeom>
              <a:avLst/>
              <a:gdLst/>
              <a:ahLst/>
              <a:cxnLst/>
              <a:rect r="r" b="b" t="t" l="l"/>
              <a:pathLst>
                <a:path h="426212" w="852297">
                  <a:moveTo>
                    <a:pt x="0" y="213106"/>
                  </a:moveTo>
                  <a:lnTo>
                    <a:pt x="426085" y="426212"/>
                  </a:lnTo>
                  <a:lnTo>
                    <a:pt x="852297" y="213106"/>
                  </a:lnTo>
                  <a:lnTo>
                    <a:pt x="426085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329291" y="732282"/>
              <a:ext cx="426212" cy="426085"/>
            </a:xfrm>
            <a:custGeom>
              <a:avLst/>
              <a:gdLst/>
              <a:ahLst/>
              <a:cxnLst/>
              <a:rect r="r" b="b" t="t" l="l"/>
              <a:pathLst>
                <a:path h="426085" w="426212">
                  <a:moveTo>
                    <a:pt x="0" y="212979"/>
                  </a:moveTo>
                  <a:lnTo>
                    <a:pt x="426212" y="426085"/>
                  </a:lnTo>
                  <a:lnTo>
                    <a:pt x="426212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198358" y="306070"/>
              <a:ext cx="852424" cy="852297"/>
            </a:xfrm>
            <a:custGeom>
              <a:avLst/>
              <a:gdLst/>
              <a:ahLst/>
              <a:cxnLst/>
              <a:rect r="r" b="b" t="t" l="l"/>
              <a:pathLst>
                <a:path h="852297" w="852424">
                  <a:moveTo>
                    <a:pt x="852424" y="0"/>
                  </a:moveTo>
                  <a:lnTo>
                    <a:pt x="0" y="0"/>
                  </a:lnTo>
                  <a:lnTo>
                    <a:pt x="0" y="852297"/>
                  </a:lnTo>
                  <a:lnTo>
                    <a:pt x="852297" y="85229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8198358" y="306070"/>
              <a:ext cx="426212" cy="426085"/>
            </a:xfrm>
            <a:custGeom>
              <a:avLst/>
              <a:gdLst/>
              <a:ahLst/>
              <a:cxnLst/>
              <a:rect r="r" b="b" t="t" l="l"/>
              <a:pathLst>
                <a:path h="426085" w="426212">
                  <a:moveTo>
                    <a:pt x="426212" y="0"/>
                  </a:moveTo>
                  <a:lnTo>
                    <a:pt x="0" y="0"/>
                  </a:lnTo>
                  <a:lnTo>
                    <a:pt x="0" y="426085"/>
                  </a:lnTo>
                  <a:lnTo>
                    <a:pt x="426212" y="426085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624570" y="732155"/>
              <a:ext cx="426212" cy="426212"/>
            </a:xfrm>
            <a:custGeom>
              <a:avLst/>
              <a:gdLst/>
              <a:ahLst/>
              <a:cxnLst/>
              <a:rect r="r" b="b" t="t" l="l"/>
              <a:pathLst>
                <a:path h="426212" w="426212">
                  <a:moveTo>
                    <a:pt x="426212" y="0"/>
                  </a:moveTo>
                  <a:lnTo>
                    <a:pt x="0" y="0"/>
                  </a:lnTo>
                  <a:lnTo>
                    <a:pt x="0" y="426212"/>
                  </a:lnTo>
                  <a:lnTo>
                    <a:pt x="426212" y="426212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624697" y="732155"/>
              <a:ext cx="426085" cy="426212"/>
            </a:xfrm>
            <a:custGeom>
              <a:avLst/>
              <a:gdLst/>
              <a:ahLst/>
              <a:cxnLst/>
              <a:rect r="r" b="b" t="t" l="l"/>
              <a:pathLst>
                <a:path h="426212" w="426085">
                  <a:moveTo>
                    <a:pt x="426085" y="426212"/>
                  </a:moveTo>
                  <a:lnTo>
                    <a:pt x="426085" y="0"/>
                  </a:lnTo>
                  <a:lnTo>
                    <a:pt x="0" y="426212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8198358" y="732282"/>
              <a:ext cx="426212" cy="426085"/>
            </a:xfrm>
            <a:custGeom>
              <a:avLst/>
              <a:gdLst/>
              <a:ahLst/>
              <a:cxnLst/>
              <a:rect r="r" b="b" t="t" l="l"/>
              <a:pathLst>
                <a:path h="426085" w="426212">
                  <a:moveTo>
                    <a:pt x="426212" y="426085"/>
                  </a:moveTo>
                  <a:lnTo>
                    <a:pt x="426212" y="0"/>
                  </a:lnTo>
                  <a:lnTo>
                    <a:pt x="0" y="0"/>
                  </a:lnTo>
                  <a:cubicBezTo>
                    <a:pt x="0" y="235331"/>
                    <a:pt x="190754" y="426085"/>
                    <a:pt x="426085" y="426085"/>
                  </a:cubicBezTo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8731123" y="412496"/>
              <a:ext cx="213106" cy="213106"/>
            </a:xfrm>
            <a:custGeom>
              <a:avLst/>
              <a:gdLst/>
              <a:ahLst/>
              <a:cxnLst/>
              <a:rect r="r" b="b" t="t" l="l"/>
              <a:pathLst>
                <a:path h="213106" w="213106">
                  <a:moveTo>
                    <a:pt x="106553" y="213106"/>
                  </a:moveTo>
                  <a:cubicBezTo>
                    <a:pt x="165354" y="213106"/>
                    <a:pt x="213106" y="165354"/>
                    <a:pt x="213106" y="106553"/>
                  </a:cubicBezTo>
                  <a:cubicBezTo>
                    <a:pt x="213106" y="47752"/>
                    <a:pt x="165354" y="0"/>
                    <a:pt x="106553" y="0"/>
                  </a:cubicBezTo>
                  <a:cubicBezTo>
                    <a:pt x="47752" y="0"/>
                    <a:pt x="0" y="47752"/>
                    <a:pt x="0" y="106553"/>
                  </a:cubicBezTo>
                  <a:cubicBezTo>
                    <a:pt x="0" y="165354"/>
                    <a:pt x="47752" y="213106"/>
                    <a:pt x="106553" y="213106"/>
                  </a:cubicBezTo>
                </a:path>
              </a:pathLst>
            </a:custGeom>
            <a:solidFill>
              <a:srgbClr val="00B9A1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050782" y="306070"/>
              <a:ext cx="852425" cy="852297"/>
            </a:xfrm>
            <a:custGeom>
              <a:avLst/>
              <a:gdLst/>
              <a:ahLst/>
              <a:cxnLst/>
              <a:rect r="r" b="b" t="t" l="l"/>
              <a:pathLst>
                <a:path h="852297" w="852425">
                  <a:moveTo>
                    <a:pt x="852424" y="0"/>
                  </a:moveTo>
                  <a:lnTo>
                    <a:pt x="0" y="0"/>
                  </a:lnTo>
                  <a:lnTo>
                    <a:pt x="0" y="852297"/>
                  </a:lnTo>
                  <a:lnTo>
                    <a:pt x="852296" y="852297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9050910" y="306070"/>
              <a:ext cx="852297" cy="852297"/>
            </a:xfrm>
            <a:custGeom>
              <a:avLst/>
              <a:gdLst/>
              <a:ahLst/>
              <a:cxnLst/>
              <a:rect r="r" b="b" t="t" l="l"/>
              <a:pathLst>
                <a:path h="852297" w="852297">
                  <a:moveTo>
                    <a:pt x="852296" y="0"/>
                  </a:moveTo>
                  <a:cubicBezTo>
                    <a:pt x="381507" y="0"/>
                    <a:pt x="0" y="381635"/>
                    <a:pt x="0" y="852297"/>
                  </a:cubicBezTo>
                  <a:cubicBezTo>
                    <a:pt x="470789" y="852297"/>
                    <a:pt x="852296" y="470662"/>
                    <a:pt x="852296" y="0"/>
                  </a:cubicBezTo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9050782" y="306070"/>
              <a:ext cx="852425" cy="852297"/>
            </a:xfrm>
            <a:custGeom>
              <a:avLst/>
              <a:gdLst/>
              <a:ahLst/>
              <a:cxnLst/>
              <a:rect r="r" b="b" t="t" l="l"/>
              <a:pathLst>
                <a:path h="852297" w="852425">
                  <a:moveTo>
                    <a:pt x="0" y="852297"/>
                  </a:moveTo>
                  <a:lnTo>
                    <a:pt x="852424" y="0"/>
                  </a:lnTo>
                  <a:cubicBezTo>
                    <a:pt x="852424" y="470789"/>
                    <a:pt x="470790" y="852297"/>
                    <a:pt x="128" y="852297"/>
                  </a:cubicBezTo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9647072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68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56904" y="762724"/>
            <a:ext cx="3711922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82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DEMONSTRAÇÕES CONTÁBEIS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6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2045439" y="1844211"/>
            <a:ext cx="6242365" cy="4657002"/>
          </a:xfrm>
          <a:custGeom>
            <a:avLst/>
            <a:gdLst/>
            <a:ahLst/>
            <a:cxnLst/>
            <a:rect r="r" b="b" t="t" l="l"/>
            <a:pathLst>
              <a:path h="4657002" w="6242365">
                <a:moveTo>
                  <a:pt x="0" y="0"/>
                </a:moveTo>
                <a:lnTo>
                  <a:pt x="6242364" y="0"/>
                </a:lnTo>
                <a:lnTo>
                  <a:pt x="6242364" y="4657002"/>
                </a:lnTo>
                <a:lnTo>
                  <a:pt x="0" y="465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3503" y="-63484"/>
            <a:ext cx="10819000" cy="1349731"/>
            <a:chOff x="0" y="0"/>
            <a:chExt cx="10819003" cy="134973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795131" y="306070"/>
              <a:ext cx="980186" cy="980186"/>
            </a:xfrm>
            <a:custGeom>
              <a:avLst/>
              <a:gdLst/>
              <a:ahLst/>
              <a:cxnLst/>
              <a:rect r="r" b="b" t="t" l="l"/>
              <a:pathLst>
                <a:path h="980186" w="980186">
                  <a:moveTo>
                    <a:pt x="0" y="0"/>
                  </a:moveTo>
                  <a:lnTo>
                    <a:pt x="980186" y="0"/>
                  </a:lnTo>
                  <a:lnTo>
                    <a:pt x="980186" y="980186"/>
                  </a:lnTo>
                  <a:lnTo>
                    <a:pt x="0" y="980186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795131" y="306070"/>
              <a:ext cx="490093" cy="980186"/>
            </a:xfrm>
            <a:custGeom>
              <a:avLst/>
              <a:gdLst/>
              <a:ahLst/>
              <a:cxnLst/>
              <a:rect r="r" b="b" t="t" l="l"/>
              <a:pathLst>
                <a:path h="980186" w="490093">
                  <a:moveTo>
                    <a:pt x="0" y="980186"/>
                  </a:moveTo>
                  <a:lnTo>
                    <a:pt x="0" y="0"/>
                  </a:lnTo>
                  <a:lnTo>
                    <a:pt x="490094" y="490093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285224" y="306070"/>
              <a:ext cx="490093" cy="980186"/>
            </a:xfrm>
            <a:custGeom>
              <a:avLst/>
              <a:gdLst/>
              <a:ahLst/>
              <a:cxnLst/>
              <a:rect r="r" b="b" t="t" l="l"/>
              <a:pathLst>
                <a:path h="980186" w="490093">
                  <a:moveTo>
                    <a:pt x="0" y="980186"/>
                  </a:moveTo>
                  <a:lnTo>
                    <a:pt x="0" y="0"/>
                  </a:lnTo>
                  <a:lnTo>
                    <a:pt x="490093" y="490093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775317" y="306070"/>
              <a:ext cx="980186" cy="980186"/>
            </a:xfrm>
            <a:custGeom>
              <a:avLst/>
              <a:gdLst/>
              <a:ahLst/>
              <a:cxnLst/>
              <a:rect r="r" b="b" t="t" l="l"/>
              <a:pathLst>
                <a:path h="980186" w="980186">
                  <a:moveTo>
                    <a:pt x="0" y="980186"/>
                  </a:moveTo>
                  <a:lnTo>
                    <a:pt x="980186" y="980186"/>
                  </a:lnTo>
                  <a:lnTo>
                    <a:pt x="980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775317" y="306070"/>
              <a:ext cx="980186" cy="980186"/>
            </a:xfrm>
            <a:custGeom>
              <a:avLst/>
              <a:gdLst/>
              <a:ahLst/>
              <a:cxnLst/>
              <a:rect r="r" b="b" t="t" l="l"/>
              <a:pathLst>
                <a:path h="980186" w="980186">
                  <a:moveTo>
                    <a:pt x="0" y="0"/>
                  </a:moveTo>
                  <a:lnTo>
                    <a:pt x="0" y="980186"/>
                  </a:lnTo>
                  <a:lnTo>
                    <a:pt x="980186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775317" y="306070"/>
              <a:ext cx="490093" cy="980186"/>
            </a:xfrm>
            <a:custGeom>
              <a:avLst/>
              <a:gdLst/>
              <a:ahLst/>
              <a:cxnLst/>
              <a:rect r="r" b="b" t="t" l="l"/>
              <a:pathLst>
                <a:path h="980186" w="490093">
                  <a:moveTo>
                    <a:pt x="0" y="980186"/>
                  </a:moveTo>
                  <a:lnTo>
                    <a:pt x="0" y="0"/>
                  </a:lnTo>
                  <a:lnTo>
                    <a:pt x="490093" y="490093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775317" y="808609"/>
              <a:ext cx="238760" cy="477647"/>
            </a:xfrm>
            <a:custGeom>
              <a:avLst/>
              <a:gdLst/>
              <a:ahLst/>
              <a:cxnLst/>
              <a:rect r="r" b="b" t="t" l="l"/>
              <a:pathLst>
                <a:path h="477647" w="238760">
                  <a:moveTo>
                    <a:pt x="0" y="477647"/>
                  </a:moveTo>
                  <a:lnTo>
                    <a:pt x="0" y="0"/>
                  </a:lnTo>
                  <a:lnTo>
                    <a:pt x="238760" y="23876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064881" y="306070"/>
              <a:ext cx="730250" cy="638937"/>
            </a:xfrm>
            <a:custGeom>
              <a:avLst/>
              <a:gdLst/>
              <a:ahLst/>
              <a:cxnLst/>
              <a:rect r="r" b="b" t="t" l="l"/>
              <a:pathLst>
                <a:path h="638937" w="730250">
                  <a:moveTo>
                    <a:pt x="0" y="638937"/>
                  </a:moveTo>
                  <a:lnTo>
                    <a:pt x="730250" y="638937"/>
                  </a:lnTo>
                  <a:lnTo>
                    <a:pt x="730250" y="547624"/>
                  </a:lnTo>
                  <a:lnTo>
                    <a:pt x="0" y="547624"/>
                  </a:lnTo>
                  <a:close/>
                  <a:moveTo>
                    <a:pt x="0" y="364998"/>
                  </a:moveTo>
                  <a:lnTo>
                    <a:pt x="730250" y="364998"/>
                  </a:lnTo>
                  <a:lnTo>
                    <a:pt x="730250" y="365125"/>
                  </a:lnTo>
                  <a:lnTo>
                    <a:pt x="0" y="365125"/>
                  </a:lnTo>
                  <a:close/>
                  <a:moveTo>
                    <a:pt x="0" y="0"/>
                  </a:moveTo>
                  <a:lnTo>
                    <a:pt x="730250" y="0"/>
                  </a:lnTo>
                  <a:lnTo>
                    <a:pt x="0" y="0"/>
                  </a:lnTo>
                  <a:close/>
                  <a:moveTo>
                    <a:pt x="0" y="182626"/>
                  </a:moveTo>
                  <a:lnTo>
                    <a:pt x="730250" y="182626"/>
                  </a:lnTo>
                  <a:lnTo>
                    <a:pt x="730250" y="182499"/>
                  </a:lnTo>
                  <a:lnTo>
                    <a:pt x="0" y="182499"/>
                  </a:ln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406434" y="1307870"/>
            <a:ext cx="7662445" cy="5412920"/>
          </a:xfrm>
          <a:custGeom>
            <a:avLst/>
            <a:gdLst/>
            <a:ahLst/>
            <a:cxnLst/>
            <a:rect r="r" b="b" t="t" l="l"/>
            <a:pathLst>
              <a:path h="5412920" w="7662445">
                <a:moveTo>
                  <a:pt x="0" y="0"/>
                </a:moveTo>
                <a:lnTo>
                  <a:pt x="7662445" y="0"/>
                </a:lnTo>
                <a:lnTo>
                  <a:pt x="7662445" y="5412920"/>
                </a:lnTo>
                <a:lnTo>
                  <a:pt x="0" y="5412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9653226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69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92004" y="736950"/>
            <a:ext cx="5700712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b="true" sz="12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NOTAS EXPLICATIVAS ÀS DEMONSTRAÇÕES CONTÁBEIS – EXERCÍCIO DE 2025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6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3503" y="-63484"/>
            <a:ext cx="10819000" cy="1349731"/>
            <a:chOff x="0" y="0"/>
            <a:chExt cx="10819003" cy="134973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795131" y="306070"/>
              <a:ext cx="980186" cy="980186"/>
            </a:xfrm>
            <a:custGeom>
              <a:avLst/>
              <a:gdLst/>
              <a:ahLst/>
              <a:cxnLst/>
              <a:rect r="r" b="b" t="t" l="l"/>
              <a:pathLst>
                <a:path h="980186" w="980186">
                  <a:moveTo>
                    <a:pt x="0" y="0"/>
                  </a:moveTo>
                  <a:lnTo>
                    <a:pt x="980186" y="0"/>
                  </a:lnTo>
                  <a:lnTo>
                    <a:pt x="980186" y="980186"/>
                  </a:lnTo>
                  <a:lnTo>
                    <a:pt x="0" y="980186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795131" y="306070"/>
              <a:ext cx="490093" cy="980186"/>
            </a:xfrm>
            <a:custGeom>
              <a:avLst/>
              <a:gdLst/>
              <a:ahLst/>
              <a:cxnLst/>
              <a:rect r="r" b="b" t="t" l="l"/>
              <a:pathLst>
                <a:path h="980186" w="490093">
                  <a:moveTo>
                    <a:pt x="0" y="980186"/>
                  </a:moveTo>
                  <a:lnTo>
                    <a:pt x="0" y="0"/>
                  </a:lnTo>
                  <a:lnTo>
                    <a:pt x="490094" y="490093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285224" y="306070"/>
              <a:ext cx="490093" cy="980186"/>
            </a:xfrm>
            <a:custGeom>
              <a:avLst/>
              <a:gdLst/>
              <a:ahLst/>
              <a:cxnLst/>
              <a:rect r="r" b="b" t="t" l="l"/>
              <a:pathLst>
                <a:path h="980186" w="490093">
                  <a:moveTo>
                    <a:pt x="0" y="980186"/>
                  </a:moveTo>
                  <a:lnTo>
                    <a:pt x="0" y="0"/>
                  </a:lnTo>
                  <a:lnTo>
                    <a:pt x="490093" y="490093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775317" y="306070"/>
              <a:ext cx="980186" cy="980186"/>
            </a:xfrm>
            <a:custGeom>
              <a:avLst/>
              <a:gdLst/>
              <a:ahLst/>
              <a:cxnLst/>
              <a:rect r="r" b="b" t="t" l="l"/>
              <a:pathLst>
                <a:path h="980186" w="980186">
                  <a:moveTo>
                    <a:pt x="0" y="980186"/>
                  </a:moveTo>
                  <a:lnTo>
                    <a:pt x="980186" y="980186"/>
                  </a:lnTo>
                  <a:lnTo>
                    <a:pt x="980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775317" y="306070"/>
              <a:ext cx="980186" cy="980186"/>
            </a:xfrm>
            <a:custGeom>
              <a:avLst/>
              <a:gdLst/>
              <a:ahLst/>
              <a:cxnLst/>
              <a:rect r="r" b="b" t="t" l="l"/>
              <a:pathLst>
                <a:path h="980186" w="980186">
                  <a:moveTo>
                    <a:pt x="0" y="0"/>
                  </a:moveTo>
                  <a:lnTo>
                    <a:pt x="0" y="980186"/>
                  </a:lnTo>
                  <a:lnTo>
                    <a:pt x="980186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775317" y="306070"/>
              <a:ext cx="490093" cy="980186"/>
            </a:xfrm>
            <a:custGeom>
              <a:avLst/>
              <a:gdLst/>
              <a:ahLst/>
              <a:cxnLst/>
              <a:rect r="r" b="b" t="t" l="l"/>
              <a:pathLst>
                <a:path h="980186" w="490093">
                  <a:moveTo>
                    <a:pt x="0" y="980186"/>
                  </a:moveTo>
                  <a:lnTo>
                    <a:pt x="0" y="0"/>
                  </a:lnTo>
                  <a:lnTo>
                    <a:pt x="490093" y="490093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775317" y="808609"/>
              <a:ext cx="238760" cy="477647"/>
            </a:xfrm>
            <a:custGeom>
              <a:avLst/>
              <a:gdLst/>
              <a:ahLst/>
              <a:cxnLst/>
              <a:rect r="r" b="b" t="t" l="l"/>
              <a:pathLst>
                <a:path h="477647" w="238760">
                  <a:moveTo>
                    <a:pt x="0" y="477647"/>
                  </a:moveTo>
                  <a:lnTo>
                    <a:pt x="0" y="0"/>
                  </a:lnTo>
                  <a:lnTo>
                    <a:pt x="238760" y="23876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064881" y="306070"/>
              <a:ext cx="730250" cy="638937"/>
            </a:xfrm>
            <a:custGeom>
              <a:avLst/>
              <a:gdLst/>
              <a:ahLst/>
              <a:cxnLst/>
              <a:rect r="r" b="b" t="t" l="l"/>
              <a:pathLst>
                <a:path h="638937" w="730250">
                  <a:moveTo>
                    <a:pt x="0" y="638937"/>
                  </a:moveTo>
                  <a:lnTo>
                    <a:pt x="730250" y="638937"/>
                  </a:lnTo>
                  <a:lnTo>
                    <a:pt x="730250" y="547624"/>
                  </a:lnTo>
                  <a:lnTo>
                    <a:pt x="0" y="547624"/>
                  </a:lnTo>
                  <a:close/>
                  <a:moveTo>
                    <a:pt x="0" y="364998"/>
                  </a:moveTo>
                  <a:lnTo>
                    <a:pt x="730250" y="364998"/>
                  </a:lnTo>
                  <a:lnTo>
                    <a:pt x="730250" y="365125"/>
                  </a:lnTo>
                  <a:lnTo>
                    <a:pt x="0" y="365125"/>
                  </a:lnTo>
                  <a:close/>
                  <a:moveTo>
                    <a:pt x="0" y="0"/>
                  </a:moveTo>
                  <a:lnTo>
                    <a:pt x="730250" y="0"/>
                  </a:lnTo>
                  <a:lnTo>
                    <a:pt x="0" y="0"/>
                  </a:lnTo>
                  <a:close/>
                  <a:moveTo>
                    <a:pt x="0" y="182626"/>
                  </a:moveTo>
                  <a:lnTo>
                    <a:pt x="730250" y="182626"/>
                  </a:lnTo>
                  <a:lnTo>
                    <a:pt x="730250" y="182499"/>
                  </a:lnTo>
                  <a:lnTo>
                    <a:pt x="0" y="182499"/>
                  </a:ln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353846" y="1705523"/>
            <a:ext cx="7625335" cy="4823375"/>
          </a:xfrm>
          <a:custGeom>
            <a:avLst/>
            <a:gdLst/>
            <a:ahLst/>
            <a:cxnLst/>
            <a:rect r="r" b="b" t="t" l="l"/>
            <a:pathLst>
              <a:path h="4823375" w="7625335">
                <a:moveTo>
                  <a:pt x="0" y="0"/>
                </a:moveTo>
                <a:lnTo>
                  <a:pt x="7625335" y="0"/>
                </a:lnTo>
                <a:lnTo>
                  <a:pt x="7625335" y="4823374"/>
                </a:lnTo>
                <a:lnTo>
                  <a:pt x="0" y="482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9653226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69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92004" y="947583"/>
            <a:ext cx="5700712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b="true" sz="12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NOTAS EXPLICATIVAS ÀS DEMONSTRAÇÕES CONTÁBEIS – EXERCÍCIO DE 2025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6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3503" y="-63484"/>
            <a:ext cx="10819000" cy="1349731"/>
            <a:chOff x="0" y="0"/>
            <a:chExt cx="10819003" cy="134973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795131" y="306070"/>
              <a:ext cx="980186" cy="980186"/>
            </a:xfrm>
            <a:custGeom>
              <a:avLst/>
              <a:gdLst/>
              <a:ahLst/>
              <a:cxnLst/>
              <a:rect r="r" b="b" t="t" l="l"/>
              <a:pathLst>
                <a:path h="980186" w="980186">
                  <a:moveTo>
                    <a:pt x="0" y="0"/>
                  </a:moveTo>
                  <a:lnTo>
                    <a:pt x="980186" y="0"/>
                  </a:lnTo>
                  <a:lnTo>
                    <a:pt x="980186" y="980186"/>
                  </a:lnTo>
                  <a:lnTo>
                    <a:pt x="0" y="980186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795131" y="306070"/>
              <a:ext cx="490093" cy="980186"/>
            </a:xfrm>
            <a:custGeom>
              <a:avLst/>
              <a:gdLst/>
              <a:ahLst/>
              <a:cxnLst/>
              <a:rect r="r" b="b" t="t" l="l"/>
              <a:pathLst>
                <a:path h="980186" w="490093">
                  <a:moveTo>
                    <a:pt x="0" y="980186"/>
                  </a:moveTo>
                  <a:lnTo>
                    <a:pt x="0" y="0"/>
                  </a:lnTo>
                  <a:lnTo>
                    <a:pt x="490094" y="490093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285224" y="306070"/>
              <a:ext cx="490093" cy="980186"/>
            </a:xfrm>
            <a:custGeom>
              <a:avLst/>
              <a:gdLst/>
              <a:ahLst/>
              <a:cxnLst/>
              <a:rect r="r" b="b" t="t" l="l"/>
              <a:pathLst>
                <a:path h="980186" w="490093">
                  <a:moveTo>
                    <a:pt x="0" y="980186"/>
                  </a:moveTo>
                  <a:lnTo>
                    <a:pt x="0" y="0"/>
                  </a:lnTo>
                  <a:lnTo>
                    <a:pt x="490093" y="490093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775317" y="306070"/>
              <a:ext cx="980186" cy="980186"/>
            </a:xfrm>
            <a:custGeom>
              <a:avLst/>
              <a:gdLst/>
              <a:ahLst/>
              <a:cxnLst/>
              <a:rect r="r" b="b" t="t" l="l"/>
              <a:pathLst>
                <a:path h="980186" w="980186">
                  <a:moveTo>
                    <a:pt x="0" y="980186"/>
                  </a:moveTo>
                  <a:lnTo>
                    <a:pt x="980186" y="980186"/>
                  </a:lnTo>
                  <a:lnTo>
                    <a:pt x="980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775317" y="306070"/>
              <a:ext cx="980186" cy="980186"/>
            </a:xfrm>
            <a:custGeom>
              <a:avLst/>
              <a:gdLst/>
              <a:ahLst/>
              <a:cxnLst/>
              <a:rect r="r" b="b" t="t" l="l"/>
              <a:pathLst>
                <a:path h="980186" w="980186">
                  <a:moveTo>
                    <a:pt x="0" y="0"/>
                  </a:moveTo>
                  <a:lnTo>
                    <a:pt x="0" y="980186"/>
                  </a:lnTo>
                  <a:lnTo>
                    <a:pt x="980186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775317" y="306070"/>
              <a:ext cx="490093" cy="980186"/>
            </a:xfrm>
            <a:custGeom>
              <a:avLst/>
              <a:gdLst/>
              <a:ahLst/>
              <a:cxnLst/>
              <a:rect r="r" b="b" t="t" l="l"/>
              <a:pathLst>
                <a:path h="980186" w="490093">
                  <a:moveTo>
                    <a:pt x="0" y="980186"/>
                  </a:moveTo>
                  <a:lnTo>
                    <a:pt x="0" y="0"/>
                  </a:lnTo>
                  <a:lnTo>
                    <a:pt x="490093" y="490093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775317" y="808609"/>
              <a:ext cx="238760" cy="477647"/>
            </a:xfrm>
            <a:custGeom>
              <a:avLst/>
              <a:gdLst/>
              <a:ahLst/>
              <a:cxnLst/>
              <a:rect r="r" b="b" t="t" l="l"/>
              <a:pathLst>
                <a:path h="477647" w="238760">
                  <a:moveTo>
                    <a:pt x="0" y="477647"/>
                  </a:moveTo>
                  <a:lnTo>
                    <a:pt x="0" y="0"/>
                  </a:lnTo>
                  <a:lnTo>
                    <a:pt x="238760" y="23876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064881" y="306070"/>
              <a:ext cx="730250" cy="638937"/>
            </a:xfrm>
            <a:custGeom>
              <a:avLst/>
              <a:gdLst/>
              <a:ahLst/>
              <a:cxnLst/>
              <a:rect r="r" b="b" t="t" l="l"/>
              <a:pathLst>
                <a:path h="638937" w="730250">
                  <a:moveTo>
                    <a:pt x="0" y="638937"/>
                  </a:moveTo>
                  <a:lnTo>
                    <a:pt x="730250" y="638937"/>
                  </a:lnTo>
                  <a:lnTo>
                    <a:pt x="730250" y="547624"/>
                  </a:lnTo>
                  <a:lnTo>
                    <a:pt x="0" y="547624"/>
                  </a:lnTo>
                  <a:close/>
                  <a:moveTo>
                    <a:pt x="0" y="364998"/>
                  </a:moveTo>
                  <a:lnTo>
                    <a:pt x="730250" y="364998"/>
                  </a:lnTo>
                  <a:lnTo>
                    <a:pt x="730250" y="365125"/>
                  </a:lnTo>
                  <a:lnTo>
                    <a:pt x="0" y="365125"/>
                  </a:lnTo>
                  <a:close/>
                  <a:moveTo>
                    <a:pt x="0" y="0"/>
                  </a:moveTo>
                  <a:lnTo>
                    <a:pt x="730250" y="0"/>
                  </a:lnTo>
                  <a:lnTo>
                    <a:pt x="0" y="0"/>
                  </a:lnTo>
                  <a:close/>
                  <a:moveTo>
                    <a:pt x="0" y="182626"/>
                  </a:moveTo>
                  <a:lnTo>
                    <a:pt x="730250" y="182626"/>
                  </a:lnTo>
                  <a:lnTo>
                    <a:pt x="730250" y="182499"/>
                  </a:lnTo>
                  <a:lnTo>
                    <a:pt x="0" y="182499"/>
                  </a:ln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405378" y="1300073"/>
            <a:ext cx="6524784" cy="2002315"/>
          </a:xfrm>
          <a:custGeom>
            <a:avLst/>
            <a:gdLst/>
            <a:ahLst/>
            <a:cxnLst/>
            <a:rect r="r" b="b" t="t" l="l"/>
            <a:pathLst>
              <a:path h="2002315" w="6524784">
                <a:moveTo>
                  <a:pt x="0" y="0"/>
                </a:moveTo>
                <a:lnTo>
                  <a:pt x="6524784" y="0"/>
                </a:lnTo>
                <a:lnTo>
                  <a:pt x="6524784" y="2002315"/>
                </a:lnTo>
                <a:lnTo>
                  <a:pt x="0" y="2002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05378" y="3316214"/>
            <a:ext cx="6376794" cy="3745547"/>
          </a:xfrm>
          <a:custGeom>
            <a:avLst/>
            <a:gdLst/>
            <a:ahLst/>
            <a:cxnLst/>
            <a:rect r="r" b="b" t="t" l="l"/>
            <a:pathLst>
              <a:path h="3745547" w="6376794">
                <a:moveTo>
                  <a:pt x="0" y="0"/>
                </a:moveTo>
                <a:lnTo>
                  <a:pt x="6376794" y="0"/>
                </a:lnTo>
                <a:lnTo>
                  <a:pt x="6376794" y="3745547"/>
                </a:lnTo>
                <a:lnTo>
                  <a:pt x="0" y="3745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9653226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69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70246" y="7093215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56000" y="980790"/>
            <a:ext cx="5700712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b="true" sz="12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NOTAS EXPLICATIVAS ÀS DEMONSTRAÇÕES CONTÁBEIS – EXERCÍCIO DE 2025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CAP. 6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3503" y="-63484"/>
            <a:ext cx="10819000" cy="1349731"/>
            <a:chOff x="0" y="0"/>
            <a:chExt cx="10819003" cy="134973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795131" y="306070"/>
              <a:ext cx="980186" cy="980186"/>
            </a:xfrm>
            <a:custGeom>
              <a:avLst/>
              <a:gdLst/>
              <a:ahLst/>
              <a:cxnLst/>
              <a:rect r="r" b="b" t="t" l="l"/>
              <a:pathLst>
                <a:path h="980186" w="980186">
                  <a:moveTo>
                    <a:pt x="0" y="0"/>
                  </a:moveTo>
                  <a:lnTo>
                    <a:pt x="980186" y="0"/>
                  </a:lnTo>
                  <a:lnTo>
                    <a:pt x="980186" y="980186"/>
                  </a:lnTo>
                  <a:lnTo>
                    <a:pt x="0" y="980186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795131" y="306070"/>
              <a:ext cx="490093" cy="980186"/>
            </a:xfrm>
            <a:custGeom>
              <a:avLst/>
              <a:gdLst/>
              <a:ahLst/>
              <a:cxnLst/>
              <a:rect r="r" b="b" t="t" l="l"/>
              <a:pathLst>
                <a:path h="980186" w="490093">
                  <a:moveTo>
                    <a:pt x="0" y="980186"/>
                  </a:moveTo>
                  <a:lnTo>
                    <a:pt x="0" y="0"/>
                  </a:lnTo>
                  <a:lnTo>
                    <a:pt x="490094" y="490093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285224" y="306070"/>
              <a:ext cx="490093" cy="980186"/>
            </a:xfrm>
            <a:custGeom>
              <a:avLst/>
              <a:gdLst/>
              <a:ahLst/>
              <a:cxnLst/>
              <a:rect r="r" b="b" t="t" l="l"/>
              <a:pathLst>
                <a:path h="980186" w="490093">
                  <a:moveTo>
                    <a:pt x="0" y="980186"/>
                  </a:moveTo>
                  <a:lnTo>
                    <a:pt x="0" y="0"/>
                  </a:lnTo>
                  <a:lnTo>
                    <a:pt x="490093" y="490093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775317" y="306070"/>
              <a:ext cx="980186" cy="980186"/>
            </a:xfrm>
            <a:custGeom>
              <a:avLst/>
              <a:gdLst/>
              <a:ahLst/>
              <a:cxnLst/>
              <a:rect r="r" b="b" t="t" l="l"/>
              <a:pathLst>
                <a:path h="980186" w="980186">
                  <a:moveTo>
                    <a:pt x="0" y="980186"/>
                  </a:moveTo>
                  <a:lnTo>
                    <a:pt x="980186" y="980186"/>
                  </a:lnTo>
                  <a:lnTo>
                    <a:pt x="980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775317" y="306070"/>
              <a:ext cx="980186" cy="980186"/>
            </a:xfrm>
            <a:custGeom>
              <a:avLst/>
              <a:gdLst/>
              <a:ahLst/>
              <a:cxnLst/>
              <a:rect r="r" b="b" t="t" l="l"/>
              <a:pathLst>
                <a:path h="980186" w="980186">
                  <a:moveTo>
                    <a:pt x="0" y="0"/>
                  </a:moveTo>
                  <a:lnTo>
                    <a:pt x="0" y="980186"/>
                  </a:lnTo>
                  <a:lnTo>
                    <a:pt x="980186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775317" y="306070"/>
              <a:ext cx="490093" cy="980186"/>
            </a:xfrm>
            <a:custGeom>
              <a:avLst/>
              <a:gdLst/>
              <a:ahLst/>
              <a:cxnLst/>
              <a:rect r="r" b="b" t="t" l="l"/>
              <a:pathLst>
                <a:path h="980186" w="490093">
                  <a:moveTo>
                    <a:pt x="0" y="980186"/>
                  </a:moveTo>
                  <a:lnTo>
                    <a:pt x="0" y="0"/>
                  </a:lnTo>
                  <a:lnTo>
                    <a:pt x="490093" y="490093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775317" y="808609"/>
              <a:ext cx="238760" cy="477647"/>
            </a:xfrm>
            <a:custGeom>
              <a:avLst/>
              <a:gdLst/>
              <a:ahLst/>
              <a:cxnLst/>
              <a:rect r="r" b="b" t="t" l="l"/>
              <a:pathLst>
                <a:path h="477647" w="238760">
                  <a:moveTo>
                    <a:pt x="0" y="477647"/>
                  </a:moveTo>
                  <a:lnTo>
                    <a:pt x="0" y="0"/>
                  </a:lnTo>
                  <a:lnTo>
                    <a:pt x="238760" y="23876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064881" y="306070"/>
              <a:ext cx="730250" cy="638937"/>
            </a:xfrm>
            <a:custGeom>
              <a:avLst/>
              <a:gdLst/>
              <a:ahLst/>
              <a:cxnLst/>
              <a:rect r="r" b="b" t="t" l="l"/>
              <a:pathLst>
                <a:path h="638937" w="730250">
                  <a:moveTo>
                    <a:pt x="0" y="638937"/>
                  </a:moveTo>
                  <a:lnTo>
                    <a:pt x="730250" y="638937"/>
                  </a:lnTo>
                  <a:lnTo>
                    <a:pt x="730250" y="547624"/>
                  </a:lnTo>
                  <a:lnTo>
                    <a:pt x="0" y="547624"/>
                  </a:lnTo>
                  <a:close/>
                  <a:moveTo>
                    <a:pt x="0" y="364998"/>
                  </a:moveTo>
                  <a:lnTo>
                    <a:pt x="730250" y="364998"/>
                  </a:lnTo>
                  <a:lnTo>
                    <a:pt x="730250" y="365125"/>
                  </a:lnTo>
                  <a:lnTo>
                    <a:pt x="0" y="365125"/>
                  </a:lnTo>
                  <a:close/>
                  <a:moveTo>
                    <a:pt x="0" y="0"/>
                  </a:moveTo>
                  <a:lnTo>
                    <a:pt x="730250" y="0"/>
                  </a:lnTo>
                  <a:lnTo>
                    <a:pt x="0" y="0"/>
                  </a:lnTo>
                  <a:close/>
                  <a:moveTo>
                    <a:pt x="0" y="182626"/>
                  </a:moveTo>
                  <a:lnTo>
                    <a:pt x="730250" y="182626"/>
                  </a:lnTo>
                  <a:lnTo>
                    <a:pt x="730250" y="182499"/>
                  </a:lnTo>
                  <a:lnTo>
                    <a:pt x="0" y="182499"/>
                  </a:lnTo>
                  <a:close/>
                </a:path>
              </a:pathLst>
            </a:custGeom>
            <a:solidFill>
              <a:srgbClr val="00864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307676" y="1410912"/>
            <a:ext cx="7439917" cy="5206837"/>
          </a:xfrm>
          <a:custGeom>
            <a:avLst/>
            <a:gdLst/>
            <a:ahLst/>
            <a:cxnLst/>
            <a:rect r="r" b="b" t="t" l="l"/>
            <a:pathLst>
              <a:path h="5206837" w="7439917">
                <a:moveTo>
                  <a:pt x="0" y="0"/>
                </a:moveTo>
                <a:lnTo>
                  <a:pt x="7439917" y="0"/>
                </a:lnTo>
                <a:lnTo>
                  <a:pt x="7439917" y="5206837"/>
                </a:lnTo>
                <a:lnTo>
                  <a:pt x="0" y="5206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9653226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69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56000" y="980790"/>
            <a:ext cx="5700712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b="true" sz="12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NOTAS EXPLICATIVAS ÀS DEMONSTRAÇÕES CONTÁBEIS – EXERCÍCIO DE 2025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6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819190" y="6742414"/>
            <a:ext cx="7479106" cy="569585"/>
            <a:chOff x="0" y="0"/>
            <a:chExt cx="7479106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616449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9060" y="0"/>
                    <a:pt x="221234" y="0"/>
                  </a:cubicBezTo>
                  <a:lnTo>
                    <a:pt x="799212" y="0"/>
                  </a:lnTo>
                  <a:lnTo>
                    <a:pt x="799212" y="221234"/>
                  </a:lnTo>
                  <a:cubicBezTo>
                    <a:pt x="799212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6437760" cy="31242"/>
            </a:xfrm>
            <a:custGeom>
              <a:avLst/>
              <a:gdLst/>
              <a:ahLst/>
              <a:cxnLst/>
              <a:rect r="r" b="b" t="t" l="l"/>
              <a:pathLst>
                <a:path h="31242" w="6437760">
                  <a:moveTo>
                    <a:pt x="6422139" y="0"/>
                  </a:moveTo>
                  <a:cubicBezTo>
                    <a:pt x="6430775" y="0"/>
                    <a:pt x="6437760" y="6985"/>
                    <a:pt x="6437760" y="15621"/>
                  </a:cubicBezTo>
                  <a:cubicBezTo>
                    <a:pt x="6437760" y="24257"/>
                    <a:pt x="6430775" y="31242"/>
                    <a:pt x="642213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3503" y="-63484"/>
            <a:ext cx="10819000" cy="1221867"/>
            <a:chOff x="0" y="0"/>
            <a:chExt cx="10819003" cy="12218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9317990" cy="242569"/>
            </a:xfrm>
            <a:custGeom>
              <a:avLst/>
              <a:gdLst/>
              <a:ahLst/>
              <a:cxnLst/>
              <a:rect r="r" b="b" t="t" l="l"/>
              <a:pathLst>
                <a:path h="242569" w="9317990">
                  <a:moveTo>
                    <a:pt x="0" y="242569"/>
                  </a:moveTo>
                  <a:lnTo>
                    <a:pt x="9317990" y="242569"/>
                  </a:lnTo>
                  <a:lnTo>
                    <a:pt x="93179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07518" y="63500"/>
              <a:ext cx="10547985" cy="242569"/>
            </a:xfrm>
            <a:custGeom>
              <a:avLst/>
              <a:gdLst/>
              <a:ahLst/>
              <a:cxnLst/>
              <a:rect r="r" b="b" t="t" l="l"/>
              <a:pathLst>
                <a:path h="242569" w="10547985">
                  <a:moveTo>
                    <a:pt x="0" y="242569"/>
                  </a:moveTo>
                  <a:lnTo>
                    <a:pt x="10547985" y="242569"/>
                  </a:lnTo>
                  <a:lnTo>
                    <a:pt x="105479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120503" y="306069"/>
              <a:ext cx="635000" cy="634998"/>
            </a:xfrm>
            <a:custGeom>
              <a:avLst/>
              <a:gdLst/>
              <a:ahLst/>
              <a:cxnLst/>
              <a:rect r="r" b="b" t="t" l="l"/>
              <a:pathLst>
                <a:path h="634998" w="635000">
                  <a:moveTo>
                    <a:pt x="0" y="634998"/>
                  </a:moveTo>
                  <a:lnTo>
                    <a:pt x="635000" y="634998"/>
                  </a:lnTo>
                  <a:lnTo>
                    <a:pt x="635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120503" y="306069"/>
              <a:ext cx="635000" cy="634998"/>
            </a:xfrm>
            <a:custGeom>
              <a:avLst/>
              <a:gdLst/>
              <a:ahLst/>
              <a:cxnLst/>
              <a:rect r="r" b="b" t="t" l="l"/>
              <a:pathLst>
                <a:path h="634998" w="635000">
                  <a:moveTo>
                    <a:pt x="0" y="0"/>
                  </a:moveTo>
                  <a:lnTo>
                    <a:pt x="635000" y="634998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386949" y="306069"/>
              <a:ext cx="530099" cy="530096"/>
            </a:xfrm>
            <a:custGeom>
              <a:avLst/>
              <a:gdLst/>
              <a:ahLst/>
              <a:cxnLst/>
              <a:rect r="r" b="b" t="t" l="l"/>
              <a:pathLst>
                <a:path h="530096" w="530099">
                  <a:moveTo>
                    <a:pt x="314706" y="0"/>
                  </a:moveTo>
                  <a:lnTo>
                    <a:pt x="368554" y="53848"/>
                  </a:lnTo>
                  <a:lnTo>
                    <a:pt x="368554" y="0"/>
                  </a:lnTo>
                  <a:close/>
                  <a:moveTo>
                    <a:pt x="209804" y="0"/>
                  </a:moveTo>
                  <a:lnTo>
                    <a:pt x="422402" y="212597"/>
                  </a:lnTo>
                  <a:lnTo>
                    <a:pt x="422402" y="158749"/>
                  </a:lnTo>
                  <a:lnTo>
                    <a:pt x="263652" y="0"/>
                  </a:lnTo>
                  <a:close/>
                  <a:moveTo>
                    <a:pt x="104902" y="0"/>
                  </a:moveTo>
                  <a:lnTo>
                    <a:pt x="476250" y="371347"/>
                  </a:lnTo>
                  <a:lnTo>
                    <a:pt x="476250" y="317499"/>
                  </a:lnTo>
                  <a:lnTo>
                    <a:pt x="158750" y="0"/>
                  </a:lnTo>
                  <a:close/>
                  <a:moveTo>
                    <a:pt x="0" y="0"/>
                  </a:moveTo>
                  <a:lnTo>
                    <a:pt x="530099" y="530096"/>
                  </a:lnTo>
                  <a:lnTo>
                    <a:pt x="530099" y="476248"/>
                  </a:lnTo>
                  <a:lnTo>
                    <a:pt x="5384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268206" y="306069"/>
              <a:ext cx="426085" cy="426084"/>
            </a:xfrm>
            <a:custGeom>
              <a:avLst/>
              <a:gdLst/>
              <a:ahLst/>
              <a:cxnLst/>
              <a:rect r="r" b="b" t="t" l="l"/>
              <a:pathLst>
                <a:path h="426084" w="426085">
                  <a:moveTo>
                    <a:pt x="426085" y="426084"/>
                  </a:moveTo>
                  <a:lnTo>
                    <a:pt x="426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694291" y="306069"/>
              <a:ext cx="426212" cy="426084"/>
            </a:xfrm>
            <a:custGeom>
              <a:avLst/>
              <a:gdLst/>
              <a:ahLst/>
              <a:cxnLst/>
              <a:rect r="r" b="b" t="t" l="l"/>
              <a:pathLst>
                <a:path h="426084" w="426212">
                  <a:moveTo>
                    <a:pt x="426212" y="426084"/>
                  </a:moveTo>
                  <a:lnTo>
                    <a:pt x="426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268206" y="732153"/>
              <a:ext cx="426085" cy="426210"/>
            </a:xfrm>
            <a:custGeom>
              <a:avLst/>
              <a:gdLst/>
              <a:ahLst/>
              <a:cxnLst/>
              <a:rect r="r" b="b" t="t" l="l"/>
              <a:pathLst>
                <a:path h="426210" w="426085">
                  <a:moveTo>
                    <a:pt x="426085" y="426210"/>
                  </a:moveTo>
                  <a:lnTo>
                    <a:pt x="426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694291" y="732153"/>
              <a:ext cx="426212" cy="426210"/>
            </a:xfrm>
            <a:custGeom>
              <a:avLst/>
              <a:gdLst/>
              <a:ahLst/>
              <a:cxnLst/>
              <a:rect r="r" b="b" t="t" l="l"/>
              <a:pathLst>
                <a:path h="426210" w="426212">
                  <a:moveTo>
                    <a:pt x="426212" y="426210"/>
                  </a:moveTo>
                  <a:lnTo>
                    <a:pt x="426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381490" y="63500"/>
              <a:ext cx="1374013" cy="242569"/>
            </a:xfrm>
            <a:custGeom>
              <a:avLst/>
              <a:gdLst/>
              <a:ahLst/>
              <a:cxnLst/>
              <a:rect r="r" b="b" t="t" l="l"/>
              <a:pathLst>
                <a:path h="242569" w="1374013">
                  <a:moveTo>
                    <a:pt x="0" y="242569"/>
                  </a:moveTo>
                  <a:lnTo>
                    <a:pt x="1374013" y="242569"/>
                  </a:lnTo>
                  <a:lnTo>
                    <a:pt x="13740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9745399" y="6819900"/>
            <a:ext cx="159395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7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92004" y="6929123"/>
            <a:ext cx="2066506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VISÃO GERAL DA ORGANIZAÇÃO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536099" y="959945"/>
            <a:ext cx="3888879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4B5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Comissões Técnicas do CRMV-AP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072880" y="1830448"/>
            <a:ext cx="297942" cy="112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5"/>
              </a:lnSpc>
            </a:pPr>
            <a:r>
              <a:rPr lang="en-US" sz="675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Turmas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946855" y="2172586"/>
            <a:ext cx="555136" cy="112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5"/>
              </a:lnSpc>
            </a:pPr>
            <a:r>
              <a:rPr lang="en-US" sz="675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Controladoria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43572" y="3698081"/>
            <a:ext cx="345291" cy="181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"/>
              </a:lnSpc>
            </a:pPr>
            <a:r>
              <a:rPr lang="en-US" sz="64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Gerência Técnica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072977" y="4757738"/>
            <a:ext cx="317592" cy="214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"/>
              </a:lnSpc>
            </a:pPr>
            <a:r>
              <a:rPr lang="en-US" sz="52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Setor de Gestão de Pessoas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365796" y="5288204"/>
            <a:ext cx="264376" cy="214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"/>
              </a:lnSpc>
            </a:pPr>
            <a:r>
              <a:rPr lang="en-US" sz="52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Setor de Suporte Técnico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650394" y="4791037"/>
            <a:ext cx="347177" cy="14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"/>
              </a:lnSpc>
            </a:pPr>
            <a:r>
              <a:rPr lang="en-US" sz="52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Setor de Eventos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219049" y="3245920"/>
            <a:ext cx="252736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1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709501" y="1689027"/>
            <a:ext cx="3715476" cy="3328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876"/>
              </a:lnSpc>
              <a:spcBef>
                <a:spcPct val="0"/>
              </a:spcBef>
            </a:pPr>
            <a:r>
              <a:rPr lang="en-US" sz="134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Em 2025, o CRMV-AP contou com o assessoramento técnico de 9 Comissões Técnicas, responsáveis por subsidiar as ações do Conselho nas diversas áreas de atuação da Medicina Veterinária e da Zootecnia. Compuseram esse conjunto as seguintes comissões: Comissão Técnica de Inspeção, Tecnologia e Higiene Alimentar; Comissão de Saúde Pública; Comissão Estadual de Bem-Estar Animal; Comissão Estadual de Ensino da Medicina Veterinária; Comissão de Animais Silvestres; Comissão de Produção Animal; Comissão de Pequenos Animais; e Comissão de Defesa Animal.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11773" y="959945"/>
            <a:ext cx="3890218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4B5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Principais normas direcionadoras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92651" y="1663306"/>
            <a:ext cx="4446976" cy="5023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873"/>
              </a:lnSpc>
              <a:spcBef>
                <a:spcPct val="0"/>
              </a:spcBef>
            </a:pPr>
            <a:r>
              <a:rPr lang="en-US" sz="133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</a:t>
            </a:r>
            <a:r>
              <a:rPr lang="en-US" sz="133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Conselho Regional de Medicina Veterinária do Amapá (CRMV-AP), assim como o Conselho Federal de Medicina Veterinária (CFMV), é regido por normas legais e regulamentares que disciplinam o exercício das profissões de Medicina Veterinária e Zootecnia, bem como a organização e funcionamento dos Conselhos. </a:t>
            </a:r>
          </a:p>
          <a:p>
            <a:pPr algn="just">
              <a:lnSpc>
                <a:spcPts val="1873"/>
              </a:lnSpc>
              <a:spcBef>
                <a:spcPct val="0"/>
              </a:spcBef>
            </a:pPr>
            <a:r>
              <a:rPr lang="en-US" sz="133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Entre as principais legislações e regulamentações estão:</a:t>
            </a:r>
          </a:p>
          <a:p>
            <a:pPr algn="just" marL="288864" indent="-144432" lvl="1">
              <a:lnSpc>
                <a:spcPts val="1873"/>
              </a:lnSpc>
              <a:spcBef>
                <a:spcPct val="0"/>
              </a:spcBef>
              <a:buFont typeface="Arial"/>
              <a:buChar char="•"/>
            </a:pPr>
            <a:r>
              <a:rPr lang="en-US" sz="133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Lei nº 5.517, de 23 de outubro de 1968: dispõe sobre o exercício da profissão de médico-veterinário e cria os Conselhos Federal e Regionais de Medicina Veterinária.</a:t>
            </a:r>
          </a:p>
          <a:p>
            <a:pPr algn="just" marL="288864" indent="-144432" lvl="1">
              <a:lnSpc>
                <a:spcPts val="1873"/>
              </a:lnSpc>
              <a:spcBef>
                <a:spcPct val="0"/>
              </a:spcBef>
              <a:buFont typeface="Arial"/>
              <a:buChar char="•"/>
            </a:pPr>
            <a:r>
              <a:rPr lang="en-US" sz="133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Lei nº 5.550, de 04 de dezembro de 1968: dispõe sobre o exercício da profissão de zootecnista.</a:t>
            </a:r>
          </a:p>
          <a:p>
            <a:pPr algn="just" marL="288864" indent="-144432" lvl="1">
              <a:lnSpc>
                <a:spcPts val="1873"/>
              </a:lnSpc>
              <a:spcBef>
                <a:spcPct val="0"/>
              </a:spcBef>
              <a:buFont typeface="Arial"/>
              <a:buChar char="•"/>
            </a:pPr>
            <a:r>
              <a:rPr lang="en-US" sz="133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Decreto nº 64.704, de 17 de junho de 1969: aprova o regulamento do exercício da profissão de médico-veterinário e dos Conselhos de Medicina Veterinária.</a:t>
            </a:r>
          </a:p>
          <a:p>
            <a:pPr algn="just" marL="288864" indent="-144432" lvl="1">
              <a:lnSpc>
                <a:spcPts val="1873"/>
              </a:lnSpc>
              <a:spcBef>
                <a:spcPct val="0"/>
              </a:spcBef>
              <a:buFont typeface="Arial"/>
              <a:buChar char="•"/>
            </a:pPr>
            <a:r>
              <a:rPr lang="en-US" sz="133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Resolução nº 856, de 30 de março de 2007: estabelece o Regimento Interno do CFMV, que orienta a atuação dos Conselhos Regionais.</a:t>
            </a:r>
          </a:p>
          <a:p>
            <a:pPr algn="just">
              <a:lnSpc>
                <a:spcPts val="1873"/>
              </a:lnSpc>
              <a:spcBef>
                <a:spcPct val="0"/>
              </a:spcBef>
            </a:pPr>
            <a:r>
              <a:rPr lang="en-US" sz="133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Essas normas constituem a base legal para a atuação do CRMV-AP, garantindo conformidade, transparência e regularidade em suas atividades.</a:t>
            </a:r>
          </a:p>
          <a:p>
            <a:pPr algn="just">
              <a:lnSpc>
                <a:spcPts val="187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5948801"/>
            <a:ext cx="1458992" cy="793004"/>
            <a:chOff x="0" y="0"/>
            <a:chExt cx="1459001" cy="79301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665990" cy="665992"/>
            </a:xfrm>
            <a:custGeom>
              <a:avLst/>
              <a:gdLst/>
              <a:ahLst/>
              <a:cxnLst/>
              <a:rect r="r" b="b" t="t" l="l"/>
              <a:pathLst>
                <a:path h="665992" w="665990">
                  <a:moveTo>
                    <a:pt x="0" y="665993"/>
                  </a:moveTo>
                  <a:lnTo>
                    <a:pt x="665991" y="665993"/>
                  </a:lnTo>
                  <a:lnTo>
                    <a:pt x="6659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96241" y="396497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6"/>
                  </a:moveTo>
                  <a:lnTo>
                    <a:pt x="0" y="332996"/>
                  </a:lnTo>
                  <a:cubicBezTo>
                    <a:pt x="0" y="149099"/>
                    <a:pt x="149099" y="0"/>
                    <a:pt x="332996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96241" y="63500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7"/>
                  </a:moveTo>
                  <a:lnTo>
                    <a:pt x="0" y="332997"/>
                  </a:lnTo>
                  <a:cubicBezTo>
                    <a:pt x="0" y="149099"/>
                    <a:pt x="149099" y="0"/>
                    <a:pt x="332995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29491" y="63500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7"/>
                  </a:moveTo>
                  <a:lnTo>
                    <a:pt x="0" y="332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29491" y="396497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6"/>
                  </a:moveTo>
                  <a:lnTo>
                    <a:pt x="0" y="3329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62486" y="63500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7"/>
                  </a:moveTo>
                  <a:lnTo>
                    <a:pt x="0" y="332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62486" y="396497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6"/>
                  </a:moveTo>
                  <a:lnTo>
                    <a:pt x="0" y="3329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-63503" y="-63484"/>
            <a:ext cx="10819000" cy="1004516"/>
            <a:chOff x="0" y="0"/>
            <a:chExt cx="10819003" cy="100451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9494520" y="306070"/>
              <a:ext cx="635000" cy="635000"/>
            </a:xfrm>
            <a:custGeom>
              <a:avLst/>
              <a:gdLst/>
              <a:ahLst/>
              <a:cxnLst/>
              <a:rect r="r" b="b" t="t" l="l"/>
              <a:pathLst>
                <a:path h="635000" w="635000">
                  <a:moveTo>
                    <a:pt x="635000" y="0"/>
                  </a:moveTo>
                  <a:lnTo>
                    <a:pt x="0" y="0"/>
                  </a:lnTo>
                  <a:lnTo>
                    <a:pt x="0" y="635000"/>
                  </a:lnTo>
                  <a:lnTo>
                    <a:pt x="635000" y="63500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9494520" y="306070"/>
              <a:ext cx="635000" cy="317500"/>
            </a:xfrm>
            <a:custGeom>
              <a:avLst/>
              <a:gdLst/>
              <a:ahLst/>
              <a:cxnLst/>
              <a:rect r="r" b="b" t="t" l="l"/>
              <a:pathLst>
                <a:path h="317500" w="635000">
                  <a:moveTo>
                    <a:pt x="635000" y="0"/>
                  </a:moveTo>
                  <a:lnTo>
                    <a:pt x="0" y="0"/>
                  </a:lnTo>
                  <a:lnTo>
                    <a:pt x="317500" y="31750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494520" y="623570"/>
              <a:ext cx="635000" cy="317500"/>
            </a:xfrm>
            <a:custGeom>
              <a:avLst/>
              <a:gdLst/>
              <a:ahLst/>
              <a:cxnLst/>
              <a:rect r="r" b="b" t="t" l="l"/>
              <a:pathLst>
                <a:path h="317500" w="635000">
                  <a:moveTo>
                    <a:pt x="635000" y="0"/>
                  </a:moveTo>
                  <a:lnTo>
                    <a:pt x="0" y="0"/>
                  </a:lnTo>
                  <a:lnTo>
                    <a:pt x="317500" y="31750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0129520" y="306070"/>
              <a:ext cx="625983" cy="635000"/>
            </a:xfrm>
            <a:custGeom>
              <a:avLst/>
              <a:gdLst/>
              <a:ahLst/>
              <a:cxnLst/>
              <a:rect r="r" b="b" t="t" l="l"/>
              <a:pathLst>
                <a:path h="635000" w="625983">
                  <a:moveTo>
                    <a:pt x="0" y="635000"/>
                  </a:moveTo>
                  <a:lnTo>
                    <a:pt x="625982" y="635000"/>
                  </a:lnTo>
                  <a:lnTo>
                    <a:pt x="6259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0129520" y="306070"/>
              <a:ext cx="317500" cy="317500"/>
            </a:xfrm>
            <a:custGeom>
              <a:avLst/>
              <a:gdLst/>
              <a:ahLst/>
              <a:cxnLst/>
              <a:rect r="r" b="b" t="t" l="l"/>
              <a:pathLst>
                <a:path h="317500" w="317500">
                  <a:moveTo>
                    <a:pt x="158750" y="317500"/>
                  </a:moveTo>
                  <a:lnTo>
                    <a:pt x="3175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0288270" y="305943"/>
              <a:ext cx="317500" cy="635000"/>
            </a:xfrm>
            <a:custGeom>
              <a:avLst/>
              <a:gdLst/>
              <a:ahLst/>
              <a:cxnLst/>
              <a:rect r="r" b="b" t="t" l="l"/>
              <a:pathLst>
                <a:path h="635000" w="317500">
                  <a:moveTo>
                    <a:pt x="158750" y="635000"/>
                  </a:moveTo>
                  <a:lnTo>
                    <a:pt x="317500" y="317500"/>
                  </a:lnTo>
                  <a:lnTo>
                    <a:pt x="15875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0447020" y="306070"/>
              <a:ext cx="308483" cy="317500"/>
            </a:xfrm>
            <a:custGeom>
              <a:avLst/>
              <a:gdLst/>
              <a:ahLst/>
              <a:cxnLst/>
              <a:rect r="r" b="b" t="t" l="l"/>
              <a:pathLst>
                <a:path h="317500" w="308483">
                  <a:moveTo>
                    <a:pt x="0" y="0"/>
                  </a:moveTo>
                  <a:lnTo>
                    <a:pt x="158750" y="317500"/>
                  </a:lnTo>
                  <a:lnTo>
                    <a:pt x="308482" y="17907"/>
                  </a:lnTo>
                  <a:lnTo>
                    <a:pt x="308482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1395489" y="1108160"/>
            <a:ext cx="6423205" cy="739034"/>
          </a:xfrm>
          <a:custGeom>
            <a:avLst/>
            <a:gdLst/>
            <a:ahLst/>
            <a:cxnLst/>
            <a:rect r="r" b="b" t="t" l="l"/>
            <a:pathLst>
              <a:path h="739034" w="6423205">
                <a:moveTo>
                  <a:pt x="0" y="0"/>
                </a:moveTo>
                <a:lnTo>
                  <a:pt x="6423205" y="0"/>
                </a:lnTo>
                <a:lnTo>
                  <a:pt x="6423205" y="739034"/>
                </a:lnTo>
                <a:lnTo>
                  <a:pt x="0" y="73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2532942" y="1928471"/>
            <a:ext cx="4947855" cy="4929529"/>
          </a:xfrm>
          <a:custGeom>
            <a:avLst/>
            <a:gdLst/>
            <a:ahLst/>
            <a:cxnLst/>
            <a:rect r="r" b="b" t="t" l="l"/>
            <a:pathLst>
              <a:path h="4929529" w="4947855">
                <a:moveTo>
                  <a:pt x="0" y="0"/>
                </a:moveTo>
                <a:lnTo>
                  <a:pt x="4947855" y="0"/>
                </a:lnTo>
                <a:lnTo>
                  <a:pt x="4947855" y="4929529"/>
                </a:lnTo>
                <a:lnTo>
                  <a:pt x="0" y="4929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9647349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70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CAP. 6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SUMÁRIO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56000" y="736950"/>
            <a:ext cx="5700712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b="true" sz="12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NOTAS EXPLICATIVAS ÀS DEMONSTRAÇÕES CONTÁBEIS – EXERCÍCIO DE 2025</a:t>
            </a:r>
          </a:p>
        </p:txBody>
      </p:sp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5948801"/>
            <a:ext cx="1458992" cy="793004"/>
            <a:chOff x="0" y="0"/>
            <a:chExt cx="1459001" cy="79301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665990" cy="665992"/>
            </a:xfrm>
            <a:custGeom>
              <a:avLst/>
              <a:gdLst/>
              <a:ahLst/>
              <a:cxnLst/>
              <a:rect r="r" b="b" t="t" l="l"/>
              <a:pathLst>
                <a:path h="665992" w="665990">
                  <a:moveTo>
                    <a:pt x="0" y="665993"/>
                  </a:moveTo>
                  <a:lnTo>
                    <a:pt x="665991" y="665993"/>
                  </a:lnTo>
                  <a:lnTo>
                    <a:pt x="6659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96241" y="396497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6"/>
                  </a:moveTo>
                  <a:lnTo>
                    <a:pt x="0" y="332996"/>
                  </a:lnTo>
                  <a:cubicBezTo>
                    <a:pt x="0" y="149099"/>
                    <a:pt x="149099" y="0"/>
                    <a:pt x="332996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96241" y="63500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7"/>
                  </a:moveTo>
                  <a:lnTo>
                    <a:pt x="0" y="332997"/>
                  </a:lnTo>
                  <a:cubicBezTo>
                    <a:pt x="0" y="149099"/>
                    <a:pt x="149099" y="0"/>
                    <a:pt x="332995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29491" y="63500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7"/>
                  </a:moveTo>
                  <a:lnTo>
                    <a:pt x="0" y="332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29491" y="396497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6"/>
                  </a:moveTo>
                  <a:lnTo>
                    <a:pt x="0" y="3329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62486" y="63500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7"/>
                  </a:moveTo>
                  <a:lnTo>
                    <a:pt x="0" y="332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62486" y="396497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6"/>
                  </a:moveTo>
                  <a:lnTo>
                    <a:pt x="0" y="3329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-63503" y="-63484"/>
            <a:ext cx="10819000" cy="1004516"/>
            <a:chOff x="0" y="0"/>
            <a:chExt cx="10819003" cy="100451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9494520" y="306070"/>
              <a:ext cx="635000" cy="635000"/>
            </a:xfrm>
            <a:custGeom>
              <a:avLst/>
              <a:gdLst/>
              <a:ahLst/>
              <a:cxnLst/>
              <a:rect r="r" b="b" t="t" l="l"/>
              <a:pathLst>
                <a:path h="635000" w="635000">
                  <a:moveTo>
                    <a:pt x="635000" y="0"/>
                  </a:moveTo>
                  <a:lnTo>
                    <a:pt x="0" y="0"/>
                  </a:lnTo>
                  <a:lnTo>
                    <a:pt x="0" y="635000"/>
                  </a:lnTo>
                  <a:lnTo>
                    <a:pt x="635000" y="63500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9494520" y="306070"/>
              <a:ext cx="635000" cy="317500"/>
            </a:xfrm>
            <a:custGeom>
              <a:avLst/>
              <a:gdLst/>
              <a:ahLst/>
              <a:cxnLst/>
              <a:rect r="r" b="b" t="t" l="l"/>
              <a:pathLst>
                <a:path h="317500" w="635000">
                  <a:moveTo>
                    <a:pt x="635000" y="0"/>
                  </a:moveTo>
                  <a:lnTo>
                    <a:pt x="0" y="0"/>
                  </a:lnTo>
                  <a:lnTo>
                    <a:pt x="317500" y="31750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494520" y="623570"/>
              <a:ext cx="635000" cy="317500"/>
            </a:xfrm>
            <a:custGeom>
              <a:avLst/>
              <a:gdLst/>
              <a:ahLst/>
              <a:cxnLst/>
              <a:rect r="r" b="b" t="t" l="l"/>
              <a:pathLst>
                <a:path h="317500" w="635000">
                  <a:moveTo>
                    <a:pt x="635000" y="0"/>
                  </a:moveTo>
                  <a:lnTo>
                    <a:pt x="0" y="0"/>
                  </a:lnTo>
                  <a:lnTo>
                    <a:pt x="317500" y="31750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0129520" y="306070"/>
              <a:ext cx="625983" cy="635000"/>
            </a:xfrm>
            <a:custGeom>
              <a:avLst/>
              <a:gdLst/>
              <a:ahLst/>
              <a:cxnLst/>
              <a:rect r="r" b="b" t="t" l="l"/>
              <a:pathLst>
                <a:path h="635000" w="625983">
                  <a:moveTo>
                    <a:pt x="0" y="635000"/>
                  </a:moveTo>
                  <a:lnTo>
                    <a:pt x="625982" y="635000"/>
                  </a:lnTo>
                  <a:lnTo>
                    <a:pt x="6259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0129520" y="306070"/>
              <a:ext cx="317500" cy="317500"/>
            </a:xfrm>
            <a:custGeom>
              <a:avLst/>
              <a:gdLst/>
              <a:ahLst/>
              <a:cxnLst/>
              <a:rect r="r" b="b" t="t" l="l"/>
              <a:pathLst>
                <a:path h="317500" w="317500">
                  <a:moveTo>
                    <a:pt x="158750" y="317500"/>
                  </a:moveTo>
                  <a:lnTo>
                    <a:pt x="3175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0288270" y="305943"/>
              <a:ext cx="317500" cy="635000"/>
            </a:xfrm>
            <a:custGeom>
              <a:avLst/>
              <a:gdLst/>
              <a:ahLst/>
              <a:cxnLst/>
              <a:rect r="r" b="b" t="t" l="l"/>
              <a:pathLst>
                <a:path h="635000" w="317500">
                  <a:moveTo>
                    <a:pt x="158750" y="635000"/>
                  </a:moveTo>
                  <a:lnTo>
                    <a:pt x="317500" y="317500"/>
                  </a:lnTo>
                  <a:lnTo>
                    <a:pt x="15875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0447020" y="306070"/>
              <a:ext cx="308483" cy="317500"/>
            </a:xfrm>
            <a:custGeom>
              <a:avLst/>
              <a:gdLst/>
              <a:ahLst/>
              <a:cxnLst/>
              <a:rect r="r" b="b" t="t" l="l"/>
              <a:pathLst>
                <a:path h="317500" w="308483">
                  <a:moveTo>
                    <a:pt x="0" y="0"/>
                  </a:moveTo>
                  <a:lnTo>
                    <a:pt x="158750" y="317500"/>
                  </a:lnTo>
                  <a:lnTo>
                    <a:pt x="308482" y="17907"/>
                  </a:lnTo>
                  <a:lnTo>
                    <a:pt x="308482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2310523" y="1083755"/>
            <a:ext cx="6070947" cy="3710023"/>
          </a:xfrm>
          <a:custGeom>
            <a:avLst/>
            <a:gdLst/>
            <a:ahLst/>
            <a:cxnLst/>
            <a:rect r="r" b="b" t="t" l="l"/>
            <a:pathLst>
              <a:path h="3710023" w="6070947">
                <a:moveTo>
                  <a:pt x="0" y="0"/>
                </a:moveTo>
                <a:lnTo>
                  <a:pt x="6070947" y="0"/>
                </a:lnTo>
                <a:lnTo>
                  <a:pt x="6070947" y="3710023"/>
                </a:lnTo>
                <a:lnTo>
                  <a:pt x="0" y="3710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968276" y="5075398"/>
            <a:ext cx="6413194" cy="1385397"/>
          </a:xfrm>
          <a:custGeom>
            <a:avLst/>
            <a:gdLst/>
            <a:ahLst/>
            <a:cxnLst/>
            <a:rect r="r" b="b" t="t" l="l"/>
            <a:pathLst>
              <a:path h="1385397" w="6413194">
                <a:moveTo>
                  <a:pt x="0" y="0"/>
                </a:moveTo>
                <a:lnTo>
                  <a:pt x="6413194" y="0"/>
                </a:lnTo>
                <a:lnTo>
                  <a:pt x="6413194" y="1385397"/>
                </a:lnTo>
                <a:lnTo>
                  <a:pt x="0" y="1385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9647349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70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CAP. 6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SUMÁRIO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56000" y="736950"/>
            <a:ext cx="5700712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b="true" sz="12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NOTAS EXPLICATIVAS ÀS DEMONSTRAÇÕES CONTÁBEIS – EXERCÍCIO DE 2025</a:t>
            </a:r>
          </a:p>
        </p:txBody>
      </p:sp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5948801"/>
            <a:ext cx="1458992" cy="793004"/>
            <a:chOff x="0" y="0"/>
            <a:chExt cx="1459001" cy="79301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665990" cy="665992"/>
            </a:xfrm>
            <a:custGeom>
              <a:avLst/>
              <a:gdLst/>
              <a:ahLst/>
              <a:cxnLst/>
              <a:rect r="r" b="b" t="t" l="l"/>
              <a:pathLst>
                <a:path h="665992" w="665990">
                  <a:moveTo>
                    <a:pt x="0" y="665993"/>
                  </a:moveTo>
                  <a:lnTo>
                    <a:pt x="665991" y="665993"/>
                  </a:lnTo>
                  <a:lnTo>
                    <a:pt x="6659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96241" y="396497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6"/>
                  </a:moveTo>
                  <a:lnTo>
                    <a:pt x="0" y="332996"/>
                  </a:lnTo>
                  <a:cubicBezTo>
                    <a:pt x="0" y="149099"/>
                    <a:pt x="149099" y="0"/>
                    <a:pt x="332996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96241" y="63500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7"/>
                  </a:moveTo>
                  <a:lnTo>
                    <a:pt x="0" y="332997"/>
                  </a:lnTo>
                  <a:cubicBezTo>
                    <a:pt x="0" y="149099"/>
                    <a:pt x="149099" y="0"/>
                    <a:pt x="332995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29491" y="63500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7"/>
                  </a:moveTo>
                  <a:lnTo>
                    <a:pt x="0" y="332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29491" y="396497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6"/>
                  </a:moveTo>
                  <a:lnTo>
                    <a:pt x="0" y="3329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62486" y="63500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7"/>
                  </a:moveTo>
                  <a:lnTo>
                    <a:pt x="0" y="332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62486" y="396497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6"/>
                  </a:moveTo>
                  <a:lnTo>
                    <a:pt x="0" y="3329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-63503" y="-63484"/>
            <a:ext cx="10819000" cy="1004516"/>
            <a:chOff x="0" y="0"/>
            <a:chExt cx="10819003" cy="100451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9494520" y="306070"/>
              <a:ext cx="635000" cy="635000"/>
            </a:xfrm>
            <a:custGeom>
              <a:avLst/>
              <a:gdLst/>
              <a:ahLst/>
              <a:cxnLst/>
              <a:rect r="r" b="b" t="t" l="l"/>
              <a:pathLst>
                <a:path h="635000" w="635000">
                  <a:moveTo>
                    <a:pt x="635000" y="0"/>
                  </a:moveTo>
                  <a:lnTo>
                    <a:pt x="0" y="0"/>
                  </a:lnTo>
                  <a:lnTo>
                    <a:pt x="0" y="635000"/>
                  </a:lnTo>
                  <a:lnTo>
                    <a:pt x="635000" y="63500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9494520" y="306070"/>
              <a:ext cx="635000" cy="317500"/>
            </a:xfrm>
            <a:custGeom>
              <a:avLst/>
              <a:gdLst/>
              <a:ahLst/>
              <a:cxnLst/>
              <a:rect r="r" b="b" t="t" l="l"/>
              <a:pathLst>
                <a:path h="317500" w="635000">
                  <a:moveTo>
                    <a:pt x="635000" y="0"/>
                  </a:moveTo>
                  <a:lnTo>
                    <a:pt x="0" y="0"/>
                  </a:lnTo>
                  <a:lnTo>
                    <a:pt x="317500" y="31750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494520" y="623570"/>
              <a:ext cx="635000" cy="317500"/>
            </a:xfrm>
            <a:custGeom>
              <a:avLst/>
              <a:gdLst/>
              <a:ahLst/>
              <a:cxnLst/>
              <a:rect r="r" b="b" t="t" l="l"/>
              <a:pathLst>
                <a:path h="317500" w="635000">
                  <a:moveTo>
                    <a:pt x="635000" y="0"/>
                  </a:moveTo>
                  <a:lnTo>
                    <a:pt x="0" y="0"/>
                  </a:lnTo>
                  <a:lnTo>
                    <a:pt x="317500" y="31750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0129520" y="306070"/>
              <a:ext cx="625983" cy="635000"/>
            </a:xfrm>
            <a:custGeom>
              <a:avLst/>
              <a:gdLst/>
              <a:ahLst/>
              <a:cxnLst/>
              <a:rect r="r" b="b" t="t" l="l"/>
              <a:pathLst>
                <a:path h="635000" w="625983">
                  <a:moveTo>
                    <a:pt x="0" y="635000"/>
                  </a:moveTo>
                  <a:lnTo>
                    <a:pt x="625982" y="635000"/>
                  </a:lnTo>
                  <a:lnTo>
                    <a:pt x="6259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0129520" y="306070"/>
              <a:ext cx="317500" cy="317500"/>
            </a:xfrm>
            <a:custGeom>
              <a:avLst/>
              <a:gdLst/>
              <a:ahLst/>
              <a:cxnLst/>
              <a:rect r="r" b="b" t="t" l="l"/>
              <a:pathLst>
                <a:path h="317500" w="317500">
                  <a:moveTo>
                    <a:pt x="158750" y="317500"/>
                  </a:moveTo>
                  <a:lnTo>
                    <a:pt x="3175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0288270" y="305943"/>
              <a:ext cx="317500" cy="635000"/>
            </a:xfrm>
            <a:custGeom>
              <a:avLst/>
              <a:gdLst/>
              <a:ahLst/>
              <a:cxnLst/>
              <a:rect r="r" b="b" t="t" l="l"/>
              <a:pathLst>
                <a:path h="635000" w="317500">
                  <a:moveTo>
                    <a:pt x="158750" y="635000"/>
                  </a:moveTo>
                  <a:lnTo>
                    <a:pt x="317500" y="317500"/>
                  </a:lnTo>
                  <a:lnTo>
                    <a:pt x="15875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0447020" y="306070"/>
              <a:ext cx="308483" cy="317500"/>
            </a:xfrm>
            <a:custGeom>
              <a:avLst/>
              <a:gdLst/>
              <a:ahLst/>
              <a:cxnLst/>
              <a:rect r="r" b="b" t="t" l="l"/>
              <a:pathLst>
                <a:path h="317500" w="308483">
                  <a:moveTo>
                    <a:pt x="0" y="0"/>
                  </a:moveTo>
                  <a:lnTo>
                    <a:pt x="158750" y="317500"/>
                  </a:lnTo>
                  <a:lnTo>
                    <a:pt x="308482" y="17907"/>
                  </a:lnTo>
                  <a:lnTo>
                    <a:pt x="308482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2001338" y="1235268"/>
            <a:ext cx="6225347" cy="1574226"/>
          </a:xfrm>
          <a:custGeom>
            <a:avLst/>
            <a:gdLst/>
            <a:ahLst/>
            <a:cxnLst/>
            <a:rect r="r" b="b" t="t" l="l"/>
            <a:pathLst>
              <a:path h="1574226" w="6225347">
                <a:moveTo>
                  <a:pt x="0" y="0"/>
                </a:moveTo>
                <a:lnTo>
                  <a:pt x="6225347" y="0"/>
                </a:lnTo>
                <a:lnTo>
                  <a:pt x="6225347" y="1574226"/>
                </a:lnTo>
                <a:lnTo>
                  <a:pt x="0" y="1574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2001338" y="2809494"/>
            <a:ext cx="6227516" cy="3797764"/>
          </a:xfrm>
          <a:custGeom>
            <a:avLst/>
            <a:gdLst/>
            <a:ahLst/>
            <a:cxnLst/>
            <a:rect r="r" b="b" t="t" l="l"/>
            <a:pathLst>
              <a:path h="3797764" w="6227516">
                <a:moveTo>
                  <a:pt x="0" y="0"/>
                </a:moveTo>
                <a:lnTo>
                  <a:pt x="6227516" y="0"/>
                </a:lnTo>
                <a:lnTo>
                  <a:pt x="6227516" y="3797764"/>
                </a:lnTo>
                <a:lnTo>
                  <a:pt x="0" y="3797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9647349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70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CAP. 6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5" action="ppaction://hlinksldjump"/>
              </a:rPr>
              <a:t>SUMÁRIO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56000" y="736950"/>
            <a:ext cx="5700712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b="true" sz="12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NOTAS EXPLICATIVAS ÀS DEMONSTRAÇÕES CONTÁBEIS – EXERCÍCIO DE 2025</a:t>
            </a:r>
          </a:p>
        </p:txBody>
      </p:sp>
    </p:spTree>
  </p:cSld>
  <p:clrMapOvr>
    <a:masterClrMapping/>
  </p:clrMapOvr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503" y="5948801"/>
            <a:ext cx="1458992" cy="793004"/>
            <a:chOff x="0" y="0"/>
            <a:chExt cx="1459001" cy="79301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665990" cy="665992"/>
            </a:xfrm>
            <a:custGeom>
              <a:avLst/>
              <a:gdLst/>
              <a:ahLst/>
              <a:cxnLst/>
              <a:rect r="r" b="b" t="t" l="l"/>
              <a:pathLst>
                <a:path h="665992" w="665990">
                  <a:moveTo>
                    <a:pt x="0" y="665993"/>
                  </a:moveTo>
                  <a:lnTo>
                    <a:pt x="665991" y="665993"/>
                  </a:lnTo>
                  <a:lnTo>
                    <a:pt x="6659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96241" y="396497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6"/>
                  </a:moveTo>
                  <a:lnTo>
                    <a:pt x="0" y="332996"/>
                  </a:lnTo>
                  <a:cubicBezTo>
                    <a:pt x="0" y="149099"/>
                    <a:pt x="149099" y="0"/>
                    <a:pt x="332996" y="0"/>
                  </a:cubicBez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96241" y="63500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7"/>
                  </a:moveTo>
                  <a:lnTo>
                    <a:pt x="0" y="332997"/>
                  </a:lnTo>
                  <a:cubicBezTo>
                    <a:pt x="0" y="149099"/>
                    <a:pt x="149099" y="0"/>
                    <a:pt x="332995" y="0"/>
                  </a:cubicBez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29491" y="63500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7"/>
                  </a:moveTo>
                  <a:lnTo>
                    <a:pt x="0" y="332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29491" y="396497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6"/>
                  </a:moveTo>
                  <a:lnTo>
                    <a:pt x="0" y="3329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62486" y="63500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7"/>
                  </a:moveTo>
                  <a:lnTo>
                    <a:pt x="0" y="332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62486" y="396497"/>
              <a:ext cx="332995" cy="332996"/>
            </a:xfrm>
            <a:custGeom>
              <a:avLst/>
              <a:gdLst/>
              <a:ahLst/>
              <a:cxnLst/>
              <a:rect r="r" b="b" t="t" l="l"/>
              <a:pathLst>
                <a:path h="332996" w="332995">
                  <a:moveTo>
                    <a:pt x="332995" y="332996"/>
                  </a:moveTo>
                  <a:lnTo>
                    <a:pt x="0" y="3329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663297" y="6742414"/>
            <a:ext cx="5635000" cy="569585"/>
            <a:chOff x="0" y="0"/>
            <a:chExt cx="5635003" cy="5695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772409" y="63500"/>
              <a:ext cx="799085" cy="442595"/>
            </a:xfrm>
            <a:custGeom>
              <a:avLst/>
              <a:gdLst/>
              <a:ahLst/>
              <a:cxnLst/>
              <a:rect r="r" b="b" t="t" l="l"/>
              <a:pathLst>
                <a:path h="442595" w="799085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8933" y="0"/>
                    <a:pt x="221234" y="0"/>
                  </a:cubicBezTo>
                  <a:lnTo>
                    <a:pt x="799084" y="0"/>
                  </a:lnTo>
                  <a:lnTo>
                    <a:pt x="799084" y="221234"/>
                  </a:lnTo>
                  <a:cubicBezTo>
                    <a:pt x="799084" y="343408"/>
                    <a:pt x="700024" y="442468"/>
                    <a:pt x="577850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3500" y="276860"/>
              <a:ext cx="4593593" cy="31242"/>
            </a:xfrm>
            <a:custGeom>
              <a:avLst/>
              <a:gdLst/>
              <a:ahLst/>
              <a:cxnLst/>
              <a:rect r="r" b="b" t="t" l="l"/>
              <a:pathLst>
                <a:path h="31242" w="4593593">
                  <a:moveTo>
                    <a:pt x="4577972" y="0"/>
                  </a:moveTo>
                  <a:cubicBezTo>
                    <a:pt x="4586608" y="0"/>
                    <a:pt x="4593593" y="6985"/>
                    <a:pt x="4593593" y="15621"/>
                  </a:cubicBezTo>
                  <a:cubicBezTo>
                    <a:pt x="4593593" y="24257"/>
                    <a:pt x="4586608" y="31242"/>
                    <a:pt x="4577972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8648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-63503" y="-63484"/>
            <a:ext cx="10819000" cy="1004516"/>
            <a:chOff x="0" y="0"/>
            <a:chExt cx="10819003" cy="100451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9494520" y="306070"/>
              <a:ext cx="635000" cy="635000"/>
            </a:xfrm>
            <a:custGeom>
              <a:avLst/>
              <a:gdLst/>
              <a:ahLst/>
              <a:cxnLst/>
              <a:rect r="r" b="b" t="t" l="l"/>
              <a:pathLst>
                <a:path h="635000" w="635000">
                  <a:moveTo>
                    <a:pt x="635000" y="0"/>
                  </a:moveTo>
                  <a:lnTo>
                    <a:pt x="0" y="0"/>
                  </a:lnTo>
                  <a:lnTo>
                    <a:pt x="0" y="635000"/>
                  </a:lnTo>
                  <a:lnTo>
                    <a:pt x="635000" y="63500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9494520" y="306070"/>
              <a:ext cx="635000" cy="317500"/>
            </a:xfrm>
            <a:custGeom>
              <a:avLst/>
              <a:gdLst/>
              <a:ahLst/>
              <a:cxnLst/>
              <a:rect r="r" b="b" t="t" l="l"/>
              <a:pathLst>
                <a:path h="317500" w="635000">
                  <a:moveTo>
                    <a:pt x="635000" y="0"/>
                  </a:moveTo>
                  <a:lnTo>
                    <a:pt x="0" y="0"/>
                  </a:lnTo>
                  <a:lnTo>
                    <a:pt x="317500" y="31750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494520" y="623570"/>
              <a:ext cx="635000" cy="317500"/>
            </a:xfrm>
            <a:custGeom>
              <a:avLst/>
              <a:gdLst/>
              <a:ahLst/>
              <a:cxnLst/>
              <a:rect r="r" b="b" t="t" l="l"/>
              <a:pathLst>
                <a:path h="317500" w="635000">
                  <a:moveTo>
                    <a:pt x="635000" y="0"/>
                  </a:moveTo>
                  <a:lnTo>
                    <a:pt x="0" y="0"/>
                  </a:lnTo>
                  <a:lnTo>
                    <a:pt x="317500" y="317500"/>
                  </a:lnTo>
                  <a:close/>
                </a:path>
              </a:pathLst>
            </a:custGeom>
            <a:solidFill>
              <a:srgbClr val="D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0129520" y="306070"/>
              <a:ext cx="625983" cy="635000"/>
            </a:xfrm>
            <a:custGeom>
              <a:avLst/>
              <a:gdLst/>
              <a:ahLst/>
              <a:cxnLst/>
              <a:rect r="r" b="b" t="t" l="l"/>
              <a:pathLst>
                <a:path h="635000" w="625983">
                  <a:moveTo>
                    <a:pt x="0" y="635000"/>
                  </a:moveTo>
                  <a:lnTo>
                    <a:pt x="625982" y="635000"/>
                  </a:lnTo>
                  <a:lnTo>
                    <a:pt x="6259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0129520" y="306070"/>
              <a:ext cx="317500" cy="317500"/>
            </a:xfrm>
            <a:custGeom>
              <a:avLst/>
              <a:gdLst/>
              <a:ahLst/>
              <a:cxnLst/>
              <a:rect r="r" b="b" t="t" l="l"/>
              <a:pathLst>
                <a:path h="317500" w="317500">
                  <a:moveTo>
                    <a:pt x="158750" y="317500"/>
                  </a:moveTo>
                  <a:lnTo>
                    <a:pt x="3175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0288270" y="305943"/>
              <a:ext cx="317500" cy="635000"/>
            </a:xfrm>
            <a:custGeom>
              <a:avLst/>
              <a:gdLst/>
              <a:ahLst/>
              <a:cxnLst/>
              <a:rect r="r" b="b" t="t" l="l"/>
              <a:pathLst>
                <a:path h="635000" w="317500">
                  <a:moveTo>
                    <a:pt x="158750" y="635000"/>
                  </a:moveTo>
                  <a:lnTo>
                    <a:pt x="317500" y="317500"/>
                  </a:lnTo>
                  <a:lnTo>
                    <a:pt x="15875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0447020" y="306070"/>
              <a:ext cx="308483" cy="317500"/>
            </a:xfrm>
            <a:custGeom>
              <a:avLst/>
              <a:gdLst/>
              <a:ahLst/>
              <a:cxnLst/>
              <a:rect r="r" b="b" t="t" l="l"/>
              <a:pathLst>
                <a:path h="317500" w="308483">
                  <a:moveTo>
                    <a:pt x="0" y="0"/>
                  </a:moveTo>
                  <a:lnTo>
                    <a:pt x="158750" y="317500"/>
                  </a:lnTo>
                  <a:lnTo>
                    <a:pt x="308482" y="17907"/>
                  </a:lnTo>
                  <a:lnTo>
                    <a:pt x="308482" y="0"/>
                  </a:lnTo>
                  <a:close/>
                </a:path>
              </a:pathLst>
            </a:custGeom>
            <a:solidFill>
              <a:srgbClr val="2279AE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3500" y="63500"/>
              <a:ext cx="10692003" cy="242570"/>
            </a:xfrm>
            <a:custGeom>
              <a:avLst/>
              <a:gdLst/>
              <a:ahLst/>
              <a:cxnLst/>
              <a:rect r="r" b="b" t="t" l="l"/>
              <a:pathLst>
                <a:path h="242570" w="10692003">
                  <a:moveTo>
                    <a:pt x="0" y="242570"/>
                  </a:moveTo>
                  <a:lnTo>
                    <a:pt x="10692003" y="242570"/>
                  </a:lnTo>
                  <a:lnTo>
                    <a:pt x="10692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48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792004" y="1496678"/>
            <a:ext cx="8590299" cy="3933646"/>
          </a:xfrm>
          <a:custGeom>
            <a:avLst/>
            <a:gdLst/>
            <a:ahLst/>
            <a:cxnLst/>
            <a:rect r="r" b="b" t="t" l="l"/>
            <a:pathLst>
              <a:path h="3933646" w="8590299">
                <a:moveTo>
                  <a:pt x="0" y="0"/>
                </a:moveTo>
                <a:lnTo>
                  <a:pt x="8590299" y="0"/>
                </a:lnTo>
                <a:lnTo>
                  <a:pt x="8590299" y="3933646"/>
                </a:lnTo>
                <a:lnTo>
                  <a:pt x="0" y="3933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9647349" y="6819900"/>
            <a:ext cx="318790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70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92004" y="6929123"/>
            <a:ext cx="3923528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INFORMAÇÕES ORÇAMENTÁRIAS, FINANCEIRAS E CONTÁBEIS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219049" y="3245920"/>
            <a:ext cx="267491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6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56000" y="736950"/>
            <a:ext cx="5700712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b="true" sz="1200">
                <a:solidFill>
                  <a:srgbClr val="42434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NOTAS EXPLICATIVAS ÀS DEMONSTRAÇÕES CONTÁBEIS – EXERCÍCIO DE 2025</a:t>
            </a:r>
          </a:p>
        </p:txBody>
      </p:sp>
    </p:spTree>
  </p:cSld>
  <p:clrMapOvr>
    <a:masterClrMapping/>
  </p:clrMapOvr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86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2695" y="2674661"/>
            <a:ext cx="8014544" cy="2210678"/>
          </a:xfrm>
          <a:custGeom>
            <a:avLst/>
            <a:gdLst/>
            <a:ahLst/>
            <a:cxnLst/>
            <a:rect r="r" b="b" t="t" l="l"/>
            <a:pathLst>
              <a:path h="2210678" w="8014544">
                <a:moveTo>
                  <a:pt x="0" y="0"/>
                </a:moveTo>
                <a:lnTo>
                  <a:pt x="8014544" y="0"/>
                </a:lnTo>
                <a:lnTo>
                  <a:pt x="8014544" y="2210678"/>
                </a:lnTo>
                <a:lnTo>
                  <a:pt x="0" y="2210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819190" y="6742414"/>
            <a:ext cx="7479106" cy="569585"/>
            <a:chOff x="0" y="0"/>
            <a:chExt cx="7479106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616449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9060" y="0"/>
                    <a:pt x="221234" y="0"/>
                  </a:cubicBezTo>
                  <a:lnTo>
                    <a:pt x="799212" y="0"/>
                  </a:lnTo>
                  <a:lnTo>
                    <a:pt x="799212" y="221234"/>
                  </a:lnTo>
                  <a:cubicBezTo>
                    <a:pt x="799212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6437760" cy="31242"/>
            </a:xfrm>
            <a:custGeom>
              <a:avLst/>
              <a:gdLst/>
              <a:ahLst/>
              <a:cxnLst/>
              <a:rect r="r" b="b" t="t" l="l"/>
              <a:pathLst>
                <a:path h="31242" w="6437760">
                  <a:moveTo>
                    <a:pt x="6422139" y="0"/>
                  </a:moveTo>
                  <a:cubicBezTo>
                    <a:pt x="6430775" y="0"/>
                    <a:pt x="6437760" y="6985"/>
                    <a:pt x="6437760" y="15621"/>
                  </a:cubicBezTo>
                  <a:cubicBezTo>
                    <a:pt x="6437760" y="24257"/>
                    <a:pt x="6430775" y="31242"/>
                    <a:pt x="642213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3503" y="-63484"/>
            <a:ext cx="10819000" cy="1221867"/>
            <a:chOff x="0" y="0"/>
            <a:chExt cx="10819003" cy="12218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9317990" cy="242569"/>
            </a:xfrm>
            <a:custGeom>
              <a:avLst/>
              <a:gdLst/>
              <a:ahLst/>
              <a:cxnLst/>
              <a:rect r="r" b="b" t="t" l="l"/>
              <a:pathLst>
                <a:path h="242569" w="9317990">
                  <a:moveTo>
                    <a:pt x="0" y="242569"/>
                  </a:moveTo>
                  <a:lnTo>
                    <a:pt x="9317990" y="242569"/>
                  </a:lnTo>
                  <a:lnTo>
                    <a:pt x="93179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07518" y="63500"/>
              <a:ext cx="10547985" cy="242569"/>
            </a:xfrm>
            <a:custGeom>
              <a:avLst/>
              <a:gdLst/>
              <a:ahLst/>
              <a:cxnLst/>
              <a:rect r="r" b="b" t="t" l="l"/>
              <a:pathLst>
                <a:path h="242569" w="10547985">
                  <a:moveTo>
                    <a:pt x="0" y="242569"/>
                  </a:moveTo>
                  <a:lnTo>
                    <a:pt x="10547985" y="242569"/>
                  </a:lnTo>
                  <a:lnTo>
                    <a:pt x="105479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120503" y="306069"/>
              <a:ext cx="635000" cy="634998"/>
            </a:xfrm>
            <a:custGeom>
              <a:avLst/>
              <a:gdLst/>
              <a:ahLst/>
              <a:cxnLst/>
              <a:rect r="r" b="b" t="t" l="l"/>
              <a:pathLst>
                <a:path h="634998" w="635000">
                  <a:moveTo>
                    <a:pt x="0" y="634998"/>
                  </a:moveTo>
                  <a:lnTo>
                    <a:pt x="635000" y="634998"/>
                  </a:lnTo>
                  <a:lnTo>
                    <a:pt x="635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120503" y="306069"/>
              <a:ext cx="635000" cy="634998"/>
            </a:xfrm>
            <a:custGeom>
              <a:avLst/>
              <a:gdLst/>
              <a:ahLst/>
              <a:cxnLst/>
              <a:rect r="r" b="b" t="t" l="l"/>
              <a:pathLst>
                <a:path h="634998" w="635000">
                  <a:moveTo>
                    <a:pt x="0" y="0"/>
                  </a:moveTo>
                  <a:lnTo>
                    <a:pt x="635000" y="634998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386949" y="306069"/>
              <a:ext cx="530099" cy="530096"/>
            </a:xfrm>
            <a:custGeom>
              <a:avLst/>
              <a:gdLst/>
              <a:ahLst/>
              <a:cxnLst/>
              <a:rect r="r" b="b" t="t" l="l"/>
              <a:pathLst>
                <a:path h="530096" w="530099">
                  <a:moveTo>
                    <a:pt x="314706" y="0"/>
                  </a:moveTo>
                  <a:lnTo>
                    <a:pt x="368554" y="53848"/>
                  </a:lnTo>
                  <a:lnTo>
                    <a:pt x="368554" y="0"/>
                  </a:lnTo>
                  <a:close/>
                  <a:moveTo>
                    <a:pt x="209804" y="0"/>
                  </a:moveTo>
                  <a:lnTo>
                    <a:pt x="422402" y="212597"/>
                  </a:lnTo>
                  <a:lnTo>
                    <a:pt x="422402" y="158749"/>
                  </a:lnTo>
                  <a:lnTo>
                    <a:pt x="263652" y="0"/>
                  </a:lnTo>
                  <a:close/>
                  <a:moveTo>
                    <a:pt x="104902" y="0"/>
                  </a:moveTo>
                  <a:lnTo>
                    <a:pt x="476250" y="371347"/>
                  </a:lnTo>
                  <a:lnTo>
                    <a:pt x="476250" y="317499"/>
                  </a:lnTo>
                  <a:lnTo>
                    <a:pt x="158750" y="0"/>
                  </a:lnTo>
                  <a:close/>
                  <a:moveTo>
                    <a:pt x="0" y="0"/>
                  </a:moveTo>
                  <a:lnTo>
                    <a:pt x="530099" y="530096"/>
                  </a:lnTo>
                  <a:lnTo>
                    <a:pt x="530099" y="476248"/>
                  </a:lnTo>
                  <a:lnTo>
                    <a:pt x="5384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268206" y="306069"/>
              <a:ext cx="426085" cy="426084"/>
            </a:xfrm>
            <a:custGeom>
              <a:avLst/>
              <a:gdLst/>
              <a:ahLst/>
              <a:cxnLst/>
              <a:rect r="r" b="b" t="t" l="l"/>
              <a:pathLst>
                <a:path h="426084" w="426085">
                  <a:moveTo>
                    <a:pt x="426085" y="426084"/>
                  </a:moveTo>
                  <a:lnTo>
                    <a:pt x="426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694291" y="306069"/>
              <a:ext cx="426212" cy="426084"/>
            </a:xfrm>
            <a:custGeom>
              <a:avLst/>
              <a:gdLst/>
              <a:ahLst/>
              <a:cxnLst/>
              <a:rect r="r" b="b" t="t" l="l"/>
              <a:pathLst>
                <a:path h="426084" w="426212">
                  <a:moveTo>
                    <a:pt x="426212" y="426084"/>
                  </a:moveTo>
                  <a:lnTo>
                    <a:pt x="426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268206" y="732153"/>
              <a:ext cx="426085" cy="426210"/>
            </a:xfrm>
            <a:custGeom>
              <a:avLst/>
              <a:gdLst/>
              <a:ahLst/>
              <a:cxnLst/>
              <a:rect r="r" b="b" t="t" l="l"/>
              <a:pathLst>
                <a:path h="426210" w="426085">
                  <a:moveTo>
                    <a:pt x="426085" y="426210"/>
                  </a:moveTo>
                  <a:lnTo>
                    <a:pt x="426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694291" y="732153"/>
              <a:ext cx="426212" cy="426210"/>
            </a:xfrm>
            <a:custGeom>
              <a:avLst/>
              <a:gdLst/>
              <a:ahLst/>
              <a:cxnLst/>
              <a:rect r="r" b="b" t="t" l="l"/>
              <a:pathLst>
                <a:path h="426210" w="426212">
                  <a:moveTo>
                    <a:pt x="426212" y="426210"/>
                  </a:moveTo>
                  <a:lnTo>
                    <a:pt x="426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381490" y="63500"/>
              <a:ext cx="1374013" cy="242569"/>
            </a:xfrm>
            <a:custGeom>
              <a:avLst/>
              <a:gdLst/>
              <a:ahLst/>
              <a:cxnLst/>
              <a:rect r="r" b="b" t="t" l="l"/>
              <a:pathLst>
                <a:path h="242569" w="1374013">
                  <a:moveTo>
                    <a:pt x="0" y="242569"/>
                  </a:moveTo>
                  <a:lnTo>
                    <a:pt x="1374013" y="242569"/>
                  </a:lnTo>
                  <a:lnTo>
                    <a:pt x="13740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549139" y="1248759"/>
            <a:ext cx="7593722" cy="5062481"/>
          </a:xfrm>
          <a:custGeom>
            <a:avLst/>
            <a:gdLst/>
            <a:ahLst/>
            <a:cxnLst/>
            <a:rect r="r" b="b" t="t" l="l"/>
            <a:pathLst>
              <a:path h="5062481" w="7593722">
                <a:moveTo>
                  <a:pt x="0" y="0"/>
                </a:moveTo>
                <a:lnTo>
                  <a:pt x="7593722" y="0"/>
                </a:lnTo>
                <a:lnTo>
                  <a:pt x="7593722" y="5062482"/>
                </a:lnTo>
                <a:lnTo>
                  <a:pt x="0" y="5062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9745399" y="6819900"/>
            <a:ext cx="183194" cy="387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8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92004" y="6929123"/>
            <a:ext cx="2066506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VISÃO GERAL DA ORGANIZAÇÃO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18998" y="762724"/>
            <a:ext cx="3956149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4B5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ORGANOGRAMA INSTITUCIONAL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43572" y="3698081"/>
            <a:ext cx="345291" cy="181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"/>
              </a:lnSpc>
            </a:pPr>
            <a:r>
              <a:rPr lang="en-US" sz="64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Gerência Técnica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19049" y="3245920"/>
            <a:ext cx="252736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CAP. 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4" action="ppaction://hlinksldjump"/>
              </a:rPr>
              <a:t>SUMÁRIO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819190" y="6742414"/>
            <a:ext cx="7479106" cy="569585"/>
            <a:chOff x="0" y="0"/>
            <a:chExt cx="7479106" cy="5695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616449" y="63500"/>
              <a:ext cx="799212" cy="442595"/>
            </a:xfrm>
            <a:custGeom>
              <a:avLst/>
              <a:gdLst/>
              <a:ahLst/>
              <a:cxnLst/>
              <a:rect r="r" b="b" t="t" l="l"/>
              <a:pathLst>
                <a:path h="442595" w="799212">
                  <a:moveTo>
                    <a:pt x="577850" y="442595"/>
                  </a:moveTo>
                  <a:lnTo>
                    <a:pt x="221234" y="442595"/>
                  </a:lnTo>
                  <a:cubicBezTo>
                    <a:pt x="99060" y="442595"/>
                    <a:pt x="0" y="343535"/>
                    <a:pt x="0" y="221361"/>
                  </a:cubicBezTo>
                  <a:cubicBezTo>
                    <a:pt x="0" y="99187"/>
                    <a:pt x="99060" y="0"/>
                    <a:pt x="221234" y="0"/>
                  </a:cubicBezTo>
                  <a:lnTo>
                    <a:pt x="799212" y="0"/>
                  </a:lnTo>
                  <a:lnTo>
                    <a:pt x="799212" y="221234"/>
                  </a:lnTo>
                  <a:cubicBezTo>
                    <a:pt x="799212" y="343408"/>
                    <a:pt x="700152" y="442468"/>
                    <a:pt x="577978" y="442468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3500" y="276860"/>
              <a:ext cx="6437760" cy="31242"/>
            </a:xfrm>
            <a:custGeom>
              <a:avLst/>
              <a:gdLst/>
              <a:ahLst/>
              <a:cxnLst/>
              <a:rect r="r" b="b" t="t" l="l"/>
              <a:pathLst>
                <a:path h="31242" w="6437760">
                  <a:moveTo>
                    <a:pt x="6422139" y="0"/>
                  </a:moveTo>
                  <a:cubicBezTo>
                    <a:pt x="6430775" y="0"/>
                    <a:pt x="6437760" y="6985"/>
                    <a:pt x="6437760" y="15621"/>
                  </a:cubicBezTo>
                  <a:cubicBezTo>
                    <a:pt x="6437760" y="24257"/>
                    <a:pt x="6430775" y="31242"/>
                    <a:pt x="6422139" y="31242"/>
                  </a:cubicBezTo>
                  <a:lnTo>
                    <a:pt x="15621" y="31242"/>
                  </a:lnTo>
                  <a:cubicBezTo>
                    <a:pt x="6985" y="31242"/>
                    <a:pt x="0" y="24257"/>
                    <a:pt x="0" y="15621"/>
                  </a:cubicBezTo>
                  <a:cubicBezTo>
                    <a:pt x="0" y="6985"/>
                    <a:pt x="6985" y="0"/>
                    <a:pt x="15621" y="0"/>
                  </a:cubicBezTo>
                  <a:close/>
                </a:path>
              </a:pathLst>
            </a:custGeom>
            <a:solidFill>
              <a:srgbClr val="004B5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3503" y="-63484"/>
            <a:ext cx="10819000" cy="1221867"/>
            <a:chOff x="0" y="0"/>
            <a:chExt cx="10819003" cy="12218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9317990" cy="242569"/>
            </a:xfrm>
            <a:custGeom>
              <a:avLst/>
              <a:gdLst/>
              <a:ahLst/>
              <a:cxnLst/>
              <a:rect r="r" b="b" t="t" l="l"/>
              <a:pathLst>
                <a:path h="242569" w="9317990">
                  <a:moveTo>
                    <a:pt x="0" y="242569"/>
                  </a:moveTo>
                  <a:lnTo>
                    <a:pt x="9317990" y="242569"/>
                  </a:lnTo>
                  <a:lnTo>
                    <a:pt x="93179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07518" y="63500"/>
              <a:ext cx="10547985" cy="242569"/>
            </a:xfrm>
            <a:custGeom>
              <a:avLst/>
              <a:gdLst/>
              <a:ahLst/>
              <a:cxnLst/>
              <a:rect r="r" b="b" t="t" l="l"/>
              <a:pathLst>
                <a:path h="242569" w="10547985">
                  <a:moveTo>
                    <a:pt x="0" y="242569"/>
                  </a:moveTo>
                  <a:lnTo>
                    <a:pt x="10547985" y="242569"/>
                  </a:lnTo>
                  <a:lnTo>
                    <a:pt x="105479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120503" y="306069"/>
              <a:ext cx="635000" cy="634998"/>
            </a:xfrm>
            <a:custGeom>
              <a:avLst/>
              <a:gdLst/>
              <a:ahLst/>
              <a:cxnLst/>
              <a:rect r="r" b="b" t="t" l="l"/>
              <a:pathLst>
                <a:path h="634998" w="635000">
                  <a:moveTo>
                    <a:pt x="0" y="634998"/>
                  </a:moveTo>
                  <a:lnTo>
                    <a:pt x="635000" y="634998"/>
                  </a:lnTo>
                  <a:lnTo>
                    <a:pt x="635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B59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120503" y="306069"/>
              <a:ext cx="635000" cy="634998"/>
            </a:xfrm>
            <a:custGeom>
              <a:avLst/>
              <a:gdLst/>
              <a:ahLst/>
              <a:cxnLst/>
              <a:rect r="r" b="b" t="t" l="l"/>
              <a:pathLst>
                <a:path h="634998" w="635000">
                  <a:moveTo>
                    <a:pt x="0" y="0"/>
                  </a:moveTo>
                  <a:lnTo>
                    <a:pt x="635000" y="634998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00864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386949" y="306069"/>
              <a:ext cx="530099" cy="530096"/>
            </a:xfrm>
            <a:custGeom>
              <a:avLst/>
              <a:gdLst/>
              <a:ahLst/>
              <a:cxnLst/>
              <a:rect r="r" b="b" t="t" l="l"/>
              <a:pathLst>
                <a:path h="530096" w="530099">
                  <a:moveTo>
                    <a:pt x="314706" y="0"/>
                  </a:moveTo>
                  <a:lnTo>
                    <a:pt x="368554" y="53848"/>
                  </a:lnTo>
                  <a:lnTo>
                    <a:pt x="368554" y="0"/>
                  </a:lnTo>
                  <a:close/>
                  <a:moveTo>
                    <a:pt x="209804" y="0"/>
                  </a:moveTo>
                  <a:lnTo>
                    <a:pt x="422402" y="212597"/>
                  </a:lnTo>
                  <a:lnTo>
                    <a:pt x="422402" y="158749"/>
                  </a:lnTo>
                  <a:lnTo>
                    <a:pt x="263652" y="0"/>
                  </a:lnTo>
                  <a:close/>
                  <a:moveTo>
                    <a:pt x="104902" y="0"/>
                  </a:moveTo>
                  <a:lnTo>
                    <a:pt x="476250" y="371347"/>
                  </a:lnTo>
                  <a:lnTo>
                    <a:pt x="476250" y="317499"/>
                  </a:lnTo>
                  <a:lnTo>
                    <a:pt x="158750" y="0"/>
                  </a:lnTo>
                  <a:close/>
                  <a:moveTo>
                    <a:pt x="0" y="0"/>
                  </a:moveTo>
                  <a:lnTo>
                    <a:pt x="530099" y="530096"/>
                  </a:lnTo>
                  <a:lnTo>
                    <a:pt x="530099" y="476248"/>
                  </a:lnTo>
                  <a:lnTo>
                    <a:pt x="5384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268206" y="306069"/>
              <a:ext cx="426085" cy="426084"/>
            </a:xfrm>
            <a:custGeom>
              <a:avLst/>
              <a:gdLst/>
              <a:ahLst/>
              <a:cxnLst/>
              <a:rect r="r" b="b" t="t" l="l"/>
              <a:pathLst>
                <a:path h="426084" w="426085">
                  <a:moveTo>
                    <a:pt x="426085" y="426084"/>
                  </a:moveTo>
                  <a:lnTo>
                    <a:pt x="426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694291" y="306069"/>
              <a:ext cx="426212" cy="426084"/>
            </a:xfrm>
            <a:custGeom>
              <a:avLst/>
              <a:gdLst/>
              <a:ahLst/>
              <a:cxnLst/>
              <a:rect r="r" b="b" t="t" l="l"/>
              <a:pathLst>
                <a:path h="426084" w="426212">
                  <a:moveTo>
                    <a:pt x="426212" y="426084"/>
                  </a:moveTo>
                  <a:lnTo>
                    <a:pt x="426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268206" y="732153"/>
              <a:ext cx="426085" cy="426210"/>
            </a:xfrm>
            <a:custGeom>
              <a:avLst/>
              <a:gdLst/>
              <a:ahLst/>
              <a:cxnLst/>
              <a:rect r="r" b="b" t="t" l="l"/>
              <a:pathLst>
                <a:path h="426210" w="426085">
                  <a:moveTo>
                    <a:pt x="426085" y="426210"/>
                  </a:moveTo>
                  <a:lnTo>
                    <a:pt x="426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694291" y="732153"/>
              <a:ext cx="426212" cy="426210"/>
            </a:xfrm>
            <a:custGeom>
              <a:avLst/>
              <a:gdLst/>
              <a:ahLst/>
              <a:cxnLst/>
              <a:rect r="r" b="b" t="t" l="l"/>
              <a:pathLst>
                <a:path h="426210" w="426212">
                  <a:moveTo>
                    <a:pt x="426212" y="426210"/>
                  </a:moveTo>
                  <a:lnTo>
                    <a:pt x="426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073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381490" y="63500"/>
              <a:ext cx="1374013" cy="242569"/>
            </a:xfrm>
            <a:custGeom>
              <a:avLst/>
              <a:gdLst/>
              <a:ahLst/>
              <a:cxnLst/>
              <a:rect r="r" b="b" t="t" l="l"/>
              <a:pathLst>
                <a:path h="242569" w="1374013">
                  <a:moveTo>
                    <a:pt x="0" y="242569"/>
                  </a:moveTo>
                  <a:lnTo>
                    <a:pt x="1374013" y="242569"/>
                  </a:lnTo>
                  <a:lnTo>
                    <a:pt x="13740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57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128942" y="3362630"/>
            <a:ext cx="425729" cy="826018"/>
            <a:chOff x="0" y="0"/>
            <a:chExt cx="425729" cy="82602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3500" y="463805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803"/>
                    <a:pt x="0" y="149353"/>
                  </a:cubicBezTo>
                  <a:cubicBezTo>
                    <a:pt x="0" y="231903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30"/>
                    <a:pt x="231775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3500" y="63500"/>
              <a:ext cx="298704" cy="298705"/>
            </a:xfrm>
            <a:custGeom>
              <a:avLst/>
              <a:gdLst/>
              <a:ahLst/>
              <a:cxnLst/>
              <a:rect r="r" b="b" t="t" l="l"/>
              <a:pathLst>
                <a:path h="298705" w="298704">
                  <a:moveTo>
                    <a:pt x="149352" y="0"/>
                  </a:moveTo>
                  <a:cubicBezTo>
                    <a:pt x="66929" y="0"/>
                    <a:pt x="0" y="66929"/>
                    <a:pt x="0" y="149353"/>
                  </a:cubicBezTo>
                  <a:cubicBezTo>
                    <a:pt x="0" y="231776"/>
                    <a:pt x="66929" y="298705"/>
                    <a:pt x="149352" y="298705"/>
                  </a:cubicBezTo>
                  <a:cubicBezTo>
                    <a:pt x="231775" y="298705"/>
                    <a:pt x="298704" y="231776"/>
                    <a:pt x="298704" y="149353"/>
                  </a:cubicBezTo>
                  <a:cubicBezTo>
                    <a:pt x="298704" y="66929"/>
                    <a:pt x="231902" y="0"/>
                    <a:pt x="149352" y="0"/>
                  </a:cubicBezTo>
                </a:path>
              </a:pathLst>
            </a:custGeom>
            <a:solidFill>
              <a:srgbClr val="004B5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31064" y="541657"/>
              <a:ext cx="163703" cy="143002"/>
            </a:xfrm>
            <a:custGeom>
              <a:avLst/>
              <a:gdLst/>
              <a:ahLst/>
              <a:cxnLst/>
              <a:rect r="r" b="b" t="t" l="l"/>
              <a:pathLst>
                <a:path h="143002" w="163703">
                  <a:moveTo>
                    <a:pt x="163576" y="13081"/>
                  </a:moveTo>
                  <a:cubicBezTo>
                    <a:pt x="163576" y="17399"/>
                    <a:pt x="160020" y="20955"/>
                    <a:pt x="155702" y="20955"/>
                  </a:cubicBezTo>
                  <a:lnTo>
                    <a:pt x="47625" y="20955"/>
                  </a:lnTo>
                  <a:cubicBezTo>
                    <a:pt x="43307" y="20955"/>
                    <a:pt x="39751" y="17399"/>
                    <a:pt x="39751" y="13081"/>
                  </a:cubicBezTo>
                  <a:cubicBezTo>
                    <a:pt x="39751" y="8763"/>
                    <a:pt x="43307" y="5207"/>
                    <a:pt x="47625" y="5207"/>
                  </a:cubicBezTo>
                  <a:lnTo>
                    <a:pt x="155829" y="5207"/>
                  </a:lnTo>
                  <a:cubicBezTo>
                    <a:pt x="160147" y="5207"/>
                    <a:pt x="163703" y="8763"/>
                    <a:pt x="163703" y="13081"/>
                  </a:cubicBezTo>
                  <a:moveTo>
                    <a:pt x="155829" y="44196"/>
                  </a:moveTo>
                  <a:lnTo>
                    <a:pt x="47625" y="44196"/>
                  </a:lnTo>
                  <a:cubicBezTo>
                    <a:pt x="43307" y="44196"/>
                    <a:pt x="39751" y="47752"/>
                    <a:pt x="39751" y="52070"/>
                  </a:cubicBezTo>
                  <a:cubicBezTo>
                    <a:pt x="39751" y="56388"/>
                    <a:pt x="43307" y="59944"/>
                    <a:pt x="47625" y="59944"/>
                  </a:cubicBezTo>
                  <a:lnTo>
                    <a:pt x="155829" y="59944"/>
                  </a:lnTo>
                  <a:cubicBezTo>
                    <a:pt x="160147" y="59944"/>
                    <a:pt x="163703" y="56388"/>
                    <a:pt x="163703" y="52070"/>
                  </a:cubicBezTo>
                  <a:cubicBezTo>
                    <a:pt x="163703" y="47752"/>
                    <a:pt x="160147" y="44196"/>
                    <a:pt x="155829" y="44196"/>
                  </a:cubicBezTo>
                  <a:moveTo>
                    <a:pt x="155829" y="83185"/>
                  </a:moveTo>
                  <a:lnTo>
                    <a:pt x="47625" y="83185"/>
                  </a:lnTo>
                  <a:cubicBezTo>
                    <a:pt x="43307" y="83185"/>
                    <a:pt x="39751" y="86741"/>
                    <a:pt x="39751" y="91059"/>
                  </a:cubicBezTo>
                  <a:cubicBezTo>
                    <a:pt x="39751" y="95377"/>
                    <a:pt x="43307" y="98933"/>
                    <a:pt x="47625" y="98933"/>
                  </a:cubicBezTo>
                  <a:lnTo>
                    <a:pt x="155829" y="98933"/>
                  </a:lnTo>
                  <a:cubicBezTo>
                    <a:pt x="160147" y="98933"/>
                    <a:pt x="163703" y="95377"/>
                    <a:pt x="163703" y="91059"/>
                  </a:cubicBezTo>
                  <a:cubicBezTo>
                    <a:pt x="163703" y="86741"/>
                    <a:pt x="160147" y="83185"/>
                    <a:pt x="155829" y="83185"/>
                  </a:cubicBezTo>
                  <a:moveTo>
                    <a:pt x="155829" y="122174"/>
                  </a:moveTo>
                  <a:lnTo>
                    <a:pt x="47625" y="122174"/>
                  </a:lnTo>
                  <a:cubicBezTo>
                    <a:pt x="43307" y="122174"/>
                    <a:pt x="39751" y="125730"/>
                    <a:pt x="39751" y="130048"/>
                  </a:cubicBezTo>
                  <a:cubicBezTo>
                    <a:pt x="39751" y="134366"/>
                    <a:pt x="43307" y="137922"/>
                    <a:pt x="47625" y="137922"/>
                  </a:cubicBezTo>
                  <a:lnTo>
                    <a:pt x="155829" y="137922"/>
                  </a:lnTo>
                  <a:cubicBezTo>
                    <a:pt x="160147" y="137922"/>
                    <a:pt x="163703" y="134366"/>
                    <a:pt x="163703" y="130048"/>
                  </a:cubicBezTo>
                  <a:cubicBezTo>
                    <a:pt x="163703" y="125730"/>
                    <a:pt x="160147" y="122174"/>
                    <a:pt x="155829" y="122174"/>
                  </a:cubicBezTo>
                  <a:moveTo>
                    <a:pt x="13081" y="0"/>
                  </a:moveTo>
                  <a:cubicBezTo>
                    <a:pt x="5842" y="0"/>
                    <a:pt x="0" y="5842"/>
                    <a:pt x="0" y="13081"/>
                  </a:cubicBezTo>
                  <a:cubicBezTo>
                    <a:pt x="0" y="20320"/>
                    <a:pt x="5842" y="26162"/>
                    <a:pt x="13081" y="26162"/>
                  </a:cubicBezTo>
                  <a:cubicBezTo>
                    <a:pt x="20320" y="26162"/>
                    <a:pt x="26162" y="20320"/>
                    <a:pt x="26162" y="13081"/>
                  </a:cubicBezTo>
                  <a:cubicBezTo>
                    <a:pt x="26162" y="5842"/>
                    <a:pt x="20320" y="0"/>
                    <a:pt x="13081" y="0"/>
                  </a:cubicBezTo>
                  <a:moveTo>
                    <a:pt x="13081" y="38989"/>
                  </a:moveTo>
                  <a:cubicBezTo>
                    <a:pt x="5842" y="38989"/>
                    <a:pt x="0" y="44831"/>
                    <a:pt x="0" y="52070"/>
                  </a:cubicBezTo>
                  <a:cubicBezTo>
                    <a:pt x="0" y="59309"/>
                    <a:pt x="5842" y="65151"/>
                    <a:pt x="13081" y="65151"/>
                  </a:cubicBezTo>
                  <a:cubicBezTo>
                    <a:pt x="20320" y="65151"/>
                    <a:pt x="26162" y="59309"/>
                    <a:pt x="26162" y="52070"/>
                  </a:cubicBezTo>
                  <a:cubicBezTo>
                    <a:pt x="26162" y="44831"/>
                    <a:pt x="20320" y="38989"/>
                    <a:pt x="13081" y="38989"/>
                  </a:cubicBezTo>
                  <a:moveTo>
                    <a:pt x="13081" y="77978"/>
                  </a:moveTo>
                  <a:cubicBezTo>
                    <a:pt x="5842" y="77978"/>
                    <a:pt x="0" y="83820"/>
                    <a:pt x="0" y="91059"/>
                  </a:cubicBezTo>
                  <a:cubicBezTo>
                    <a:pt x="0" y="98298"/>
                    <a:pt x="5842" y="104140"/>
                    <a:pt x="13081" y="104140"/>
                  </a:cubicBezTo>
                  <a:cubicBezTo>
                    <a:pt x="20320" y="104140"/>
                    <a:pt x="26162" y="98298"/>
                    <a:pt x="26162" y="91059"/>
                  </a:cubicBezTo>
                  <a:cubicBezTo>
                    <a:pt x="26162" y="83820"/>
                    <a:pt x="20320" y="77978"/>
                    <a:pt x="13081" y="77978"/>
                  </a:cubicBezTo>
                  <a:moveTo>
                    <a:pt x="13081" y="116840"/>
                  </a:moveTo>
                  <a:cubicBezTo>
                    <a:pt x="5842" y="116840"/>
                    <a:pt x="0" y="122682"/>
                    <a:pt x="0" y="129921"/>
                  </a:cubicBezTo>
                  <a:cubicBezTo>
                    <a:pt x="0" y="137160"/>
                    <a:pt x="5842" y="143002"/>
                    <a:pt x="13081" y="143002"/>
                  </a:cubicBezTo>
                  <a:cubicBezTo>
                    <a:pt x="20320" y="143002"/>
                    <a:pt x="26162" y="137160"/>
                    <a:pt x="26162" y="129921"/>
                  </a:cubicBezTo>
                  <a:cubicBezTo>
                    <a:pt x="26162" y="122682"/>
                    <a:pt x="20320" y="116840"/>
                    <a:pt x="13081" y="11684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31130" y="157067"/>
              <a:ext cx="163606" cy="93369"/>
            </a:xfrm>
            <a:custGeom>
              <a:avLst/>
              <a:gdLst/>
              <a:ahLst/>
              <a:cxnLst/>
              <a:rect r="r" b="b" t="t" l="l"/>
              <a:pathLst>
                <a:path h="93369" w="163606">
                  <a:moveTo>
                    <a:pt x="163510" y="80297"/>
                  </a:moveTo>
                  <a:cubicBezTo>
                    <a:pt x="163637" y="81059"/>
                    <a:pt x="163637" y="82710"/>
                    <a:pt x="163510" y="83472"/>
                  </a:cubicBezTo>
                  <a:cubicBezTo>
                    <a:pt x="162367" y="91346"/>
                    <a:pt x="152969" y="95918"/>
                    <a:pt x="146111" y="91727"/>
                  </a:cubicBezTo>
                  <a:lnTo>
                    <a:pt x="81849" y="27846"/>
                  </a:lnTo>
                  <a:lnTo>
                    <a:pt x="19365" y="90203"/>
                  </a:lnTo>
                  <a:cubicBezTo>
                    <a:pt x="8062" y="99855"/>
                    <a:pt x="-6162" y="85377"/>
                    <a:pt x="2855" y="74328"/>
                  </a:cubicBezTo>
                  <a:lnTo>
                    <a:pt x="74356" y="2699"/>
                  </a:lnTo>
                  <a:cubicBezTo>
                    <a:pt x="78801" y="-984"/>
                    <a:pt x="84897" y="-857"/>
                    <a:pt x="89215" y="2826"/>
                  </a:cubicBezTo>
                  <a:lnTo>
                    <a:pt x="160589" y="74201"/>
                  </a:lnTo>
                  <a:cubicBezTo>
                    <a:pt x="161859" y="75725"/>
                    <a:pt x="163256" y="78138"/>
                    <a:pt x="163510" y="8017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9745399" y="6819900"/>
            <a:ext cx="159395" cy="37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b="true" sz="2202" spc="-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92004" y="6929123"/>
            <a:ext cx="2066506" cy="17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</a:rPr>
              <a:t>VISÃO GERAL DA ORGANIZAÇÃO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18998" y="762724"/>
            <a:ext cx="5002560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04B5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PRINCIPAIS ATRIBUIÇÕES DAS UNIDADES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072880" y="1830448"/>
            <a:ext cx="297942" cy="112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5"/>
              </a:lnSpc>
            </a:pPr>
            <a:r>
              <a:rPr lang="en-US" sz="675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Turmas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946855" y="2172586"/>
            <a:ext cx="555136" cy="112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5"/>
              </a:lnSpc>
            </a:pPr>
            <a:r>
              <a:rPr lang="en-US" sz="675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Controladoria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43572" y="3698081"/>
            <a:ext cx="345291" cy="181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"/>
              </a:lnSpc>
            </a:pPr>
            <a:r>
              <a:rPr lang="en-US" sz="64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Gerência Técnica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072977" y="4757738"/>
            <a:ext cx="317592" cy="214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"/>
              </a:lnSpc>
            </a:pPr>
            <a:r>
              <a:rPr lang="en-US" sz="52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Setor de Gestão de Pessoas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365796" y="5288204"/>
            <a:ext cx="264376" cy="214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"/>
              </a:lnSpc>
            </a:pPr>
            <a:r>
              <a:rPr lang="en-US" sz="52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Setor de Suporte Técnico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650394" y="4791037"/>
            <a:ext cx="347177" cy="14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"/>
              </a:lnSpc>
            </a:pPr>
            <a:r>
              <a:rPr lang="en-US" sz="52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Setor de Eventos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219049" y="3245920"/>
            <a:ext cx="252736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2" action="ppaction://hlinksldjump"/>
              </a:rPr>
              <a:t>CAP. 1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152002" y="4153662"/>
            <a:ext cx="403498" cy="1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7"/>
              </a:lnSpc>
            </a:pPr>
            <a:r>
              <a:rPr lang="en-US" sz="669">
                <a:solidFill>
                  <a:srgbClr val="424342"/>
                </a:solidFill>
                <a:latin typeface="Proxima Nova"/>
                <a:ea typeface="Proxima Nova"/>
                <a:cs typeface="Proxima Nova"/>
                <a:sym typeface="Proxima Nova"/>
                <a:hlinkClick r:id="rId3" action="ppaction://hlinksldjump"/>
              </a:rPr>
              <a:t>SUMÁRIO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18998" y="1422001"/>
            <a:ext cx="2752684" cy="4817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18"/>
              </a:lnSpc>
              <a:spcBef>
                <a:spcPct val="0"/>
              </a:spcBef>
            </a:pPr>
            <a:r>
              <a:rPr lang="en-US" b="true" sz="1227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Plenário</a:t>
            </a:r>
            <a:r>
              <a:rPr lang="en-US" sz="122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 Constituído pelos(as) conselheiros(as) efetivos(as) e suplentes, constitui o órgão deliberativo do Conselho Regional de Medicina Veterinária do Amapá, responsável por decidir sobre as diretrizes, políticas e ações institucionais, garantindo a governança e o cumprimento das atribuições do Conselho.</a:t>
            </a:r>
          </a:p>
          <a:p>
            <a:pPr algn="just">
              <a:lnSpc>
                <a:spcPts val="1718"/>
              </a:lnSpc>
              <a:spcBef>
                <a:spcPct val="0"/>
              </a:spcBef>
            </a:pPr>
          </a:p>
          <a:p>
            <a:pPr algn="just">
              <a:lnSpc>
                <a:spcPts val="1718"/>
              </a:lnSpc>
              <a:spcBef>
                <a:spcPct val="0"/>
              </a:spcBef>
            </a:pPr>
            <a:r>
              <a:rPr lang="en-US" b="true" sz="1227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Comissão de Tomadas de Contas</a:t>
            </a:r>
            <a:r>
              <a:rPr lang="en-US" sz="1227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 responsável por fiscalizar, analisar e emitir parecer sobre as contas do CRMV-AP, assegurando a correta gestão dos recursos sob sua responsabilidade. Também acompanha a prestação de contas de todos os gestores e responsáveis por bens ou valores do Conselho, garantindo transparência, conformidade com a legislação vigente e eficiência na administração dos recursos institucionais.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207781" y="1422001"/>
            <a:ext cx="2720813" cy="5236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17"/>
              </a:lnSpc>
            </a:pPr>
            <a:r>
              <a:rPr lang="en-US" sz="1226" b="true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Setor Contábil, Financeiro e de Recursos Humanos: </a:t>
            </a:r>
            <a:r>
              <a:rPr lang="en-US" sz="1226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Responsável pela gestão financeira, contábil, este setor organiza e controla os recursos do Conselho, realiza a execução orçamentária, acompanha receitas e despesas, e garante o cumprimento das obrigações legais. Além disso, gerencia processos de recursos humanos, incluindo folha de pagamento, contratação, treinamento e desenvolvimento de colaboradores, assegurando eficiência e transparência na administração do Conselho.</a:t>
            </a:r>
          </a:p>
          <a:p>
            <a:pPr algn="just">
              <a:lnSpc>
                <a:spcPts val="1717"/>
              </a:lnSpc>
            </a:pPr>
          </a:p>
          <a:p>
            <a:pPr algn="just">
              <a:lnSpc>
                <a:spcPts val="1717"/>
              </a:lnSpc>
              <a:spcBef>
                <a:spcPct val="0"/>
              </a:spcBef>
            </a:pPr>
            <a:r>
              <a:rPr lang="en-US" b="true" sz="1226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Setor jurídico: </a:t>
            </a:r>
            <a:r>
              <a:rPr lang="en-US" sz="1226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responsável por assessoramento legal e orientação normativa ao Conselho, analisando processos, contratos e procedimentos administrativos. Atua na defesa dos interesses do CRMV-AP, garantindo conformidade com a legislação vigente e oferecendo suporte jurídico às decisões do Plenário e da Diretoria Executiva.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835251" y="1422001"/>
            <a:ext cx="3110636" cy="376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22"/>
              </a:lnSpc>
            </a:pPr>
            <a:r>
              <a:rPr lang="en-US" sz="1230" b="true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Ouvidoria: </a:t>
            </a:r>
            <a:r>
              <a:rPr lang="en-US" sz="123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recebe e encaminha manifestações, denúncias, elogios e sugestões, promovendo transparência, proteção de dados e melhoria dos serviços do CRMV-AP.</a:t>
            </a:r>
          </a:p>
          <a:p>
            <a:pPr algn="just">
              <a:lnSpc>
                <a:spcPts val="1722"/>
              </a:lnSpc>
            </a:pPr>
          </a:p>
          <a:p>
            <a:pPr algn="just">
              <a:lnSpc>
                <a:spcPts val="1722"/>
              </a:lnSpc>
              <a:spcBef>
                <a:spcPct val="0"/>
              </a:spcBef>
            </a:pPr>
            <a:r>
              <a:rPr lang="en-US" b="true" sz="1230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Comissõ</a:t>
            </a:r>
            <a:r>
              <a:rPr lang="en-US" b="true" sz="1230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es</a:t>
            </a:r>
            <a:r>
              <a:rPr lang="en-US" sz="123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 responsáveis por analisar, propor e avaliar temas específicos relacionados ao exercício da Medicina Veterinária e Zootecnia.</a:t>
            </a:r>
          </a:p>
          <a:p>
            <a:pPr algn="just">
              <a:lnSpc>
                <a:spcPts val="1722"/>
              </a:lnSpc>
              <a:spcBef>
                <a:spcPct val="0"/>
              </a:spcBef>
            </a:pPr>
          </a:p>
          <a:p>
            <a:pPr algn="just">
              <a:lnSpc>
                <a:spcPts val="1722"/>
              </a:lnSpc>
              <a:spcBef>
                <a:spcPct val="0"/>
              </a:spcBef>
            </a:pPr>
            <a:r>
              <a:rPr lang="en-US" b="true" sz="1230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Diretoria Executiva</a:t>
            </a:r>
            <a:r>
              <a:rPr lang="en-US" sz="123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 A Diretoria Executiva é o órgão responsável pela gestão administrativa e operacional do CRMV-AP, coordenando as atividades diárias do Conselho, implementando decisões do Plenário e assegurando o cumprimento das políticas, normas e metas institucionais.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DAHExvPrTHg</dc:identifier>
  <dcterms:modified xsi:type="dcterms:W3CDTF">2011-08-01T06:04:30Z</dcterms:modified>
  <cp:revision>1</cp:revision>
  <dc:title>Cópia de Relatório de Gestão CFMV 2024.pdf</dc:title>
</cp:coreProperties>
</file>