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6" r:id="rId1"/>
  </p:sldMasterIdLst>
  <p:sldIdLst>
    <p:sldId id="320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8" r:id="rId24"/>
    <p:sldId id="279" r:id="rId25"/>
    <p:sldId id="281" r:id="rId26"/>
    <p:sldId id="282" r:id="rId27"/>
    <p:sldId id="321" r:id="rId28"/>
    <p:sldId id="284" r:id="rId29"/>
    <p:sldId id="285" r:id="rId30"/>
    <p:sldId id="280" r:id="rId31"/>
    <p:sldId id="286" r:id="rId32"/>
    <p:sldId id="287" r:id="rId33"/>
    <p:sldId id="288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1" r:id="rId54"/>
    <p:sldId id="312" r:id="rId55"/>
    <p:sldId id="333" r:id="rId56"/>
    <p:sldId id="332" r:id="rId57"/>
    <p:sldId id="331" r:id="rId58"/>
    <p:sldId id="330" r:id="rId59"/>
    <p:sldId id="329" r:id="rId60"/>
    <p:sldId id="322" r:id="rId61"/>
    <p:sldId id="328" r:id="rId62"/>
    <p:sldId id="327" r:id="rId63"/>
    <p:sldId id="326" r:id="rId64"/>
    <p:sldId id="325" r:id="rId65"/>
    <p:sldId id="324" r:id="rId66"/>
    <p:sldId id="323" r:id="rId67"/>
    <p:sldId id="347" r:id="rId68"/>
    <p:sldId id="346" r:id="rId69"/>
    <p:sldId id="345" r:id="rId70"/>
    <p:sldId id="344" r:id="rId71"/>
    <p:sldId id="343" r:id="rId72"/>
    <p:sldId id="342" r:id="rId73"/>
    <p:sldId id="341" r:id="rId74"/>
    <p:sldId id="340" r:id="rId75"/>
    <p:sldId id="339" r:id="rId76"/>
    <p:sldId id="338" r:id="rId77"/>
    <p:sldId id="337" r:id="rId78"/>
    <p:sldId id="336" r:id="rId79"/>
    <p:sldId id="335" r:id="rId80"/>
    <p:sldId id="359" r:id="rId81"/>
    <p:sldId id="358" r:id="rId82"/>
    <p:sldId id="357" r:id="rId83"/>
    <p:sldId id="356" r:id="rId84"/>
    <p:sldId id="355" r:id="rId85"/>
    <p:sldId id="354" r:id="rId86"/>
    <p:sldId id="353" r:id="rId87"/>
    <p:sldId id="352" r:id="rId88"/>
    <p:sldId id="351" r:id="rId89"/>
    <p:sldId id="350" r:id="rId90"/>
    <p:sldId id="349" r:id="rId91"/>
    <p:sldId id="348" r:id="rId92"/>
    <p:sldId id="334" r:id="rId93"/>
    <p:sldId id="363" r:id="rId94"/>
    <p:sldId id="362" r:id="rId95"/>
    <p:sldId id="361" r:id="rId96"/>
    <p:sldId id="360" r:id="rId97"/>
    <p:sldId id="369" r:id="rId98"/>
    <p:sldId id="368" r:id="rId99"/>
    <p:sldId id="367" r:id="rId100"/>
    <p:sldId id="366" r:id="rId101"/>
    <p:sldId id="365" r:id="rId102"/>
    <p:sldId id="375" r:id="rId103"/>
    <p:sldId id="374" r:id="rId104"/>
    <p:sldId id="373" r:id="rId105"/>
    <p:sldId id="372" r:id="rId106"/>
    <p:sldId id="371" r:id="rId107"/>
    <p:sldId id="370" r:id="rId108"/>
    <p:sldId id="364" r:id="rId109"/>
    <p:sldId id="380" r:id="rId110"/>
    <p:sldId id="379" r:id="rId111"/>
    <p:sldId id="378" r:id="rId112"/>
    <p:sldId id="377" r:id="rId113"/>
    <p:sldId id="313" r:id="rId114"/>
    <p:sldId id="314" r:id="rId115"/>
    <p:sldId id="315" r:id="rId116"/>
    <p:sldId id="316" r:id="rId117"/>
    <p:sldId id="317" r:id="rId118"/>
    <p:sldId id="318" r:id="rId119"/>
    <p:sldId id="319" r:id="rId120"/>
  </p:sldIdLst>
  <p:sldSz cx="12192000" cy="6858000"/>
  <p:notesSz cx="12192000" cy="6858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343" autoAdjust="0"/>
  </p:normalViewPr>
  <p:slideViewPr>
    <p:cSldViewPr>
      <p:cViewPr varScale="1">
        <p:scale>
          <a:sx n="69" d="100"/>
          <a:sy n="69" d="100"/>
        </p:scale>
        <p:origin x="756" y="66"/>
      </p:cViewPr>
      <p:guideLst/>
    </p:cSldViewPr>
  </p:slideViewPr>
  <p:outlineViewPr>
    <p:cViewPr>
      <p:scale>
        <a:sx n="33" d="100"/>
        <a:sy n="33" d="100"/>
      </p:scale>
      <p:origin x="0" y="-3012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tableStyles" Target="tableStyle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presProps" Target="pres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7725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1968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43736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9/23/2025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91269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008000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9/23/2025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72840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008000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9/23/2025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2260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2576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9132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65920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2774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1503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8640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8913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8321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007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3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7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0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3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9.png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mailto:administrativo@crmvap.org.br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18" Type="http://schemas.openxmlformats.org/officeDocument/2006/relationships/image" Target="../media/image19.jp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17" Type="http://schemas.openxmlformats.org/officeDocument/2006/relationships/image" Target="../media/image18.png"/><Relationship Id="rId2" Type="http://schemas.openxmlformats.org/officeDocument/2006/relationships/image" Target="../media/image6.png"/><Relationship Id="rId16" Type="http://schemas.openxmlformats.org/officeDocument/2006/relationships/image" Target="../media/image17.png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hyperlink" Target="mailto:financeiro@crmvap.org.br" TargetMode="External"/><Relationship Id="rId5" Type="http://schemas.openxmlformats.org/officeDocument/2006/relationships/image" Target="../media/image9.png"/><Relationship Id="rId15" Type="http://schemas.openxmlformats.org/officeDocument/2006/relationships/image" Target="../media/image16.png"/><Relationship Id="rId10" Type="http://schemas.openxmlformats.org/officeDocument/2006/relationships/hyperlink" Target="mailto:administrativo@crmvap.org.br" TargetMode="External"/><Relationship Id="rId19" Type="http://schemas.openxmlformats.org/officeDocument/2006/relationships/image" Target="../media/image20.jp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hyperlink" Target="http://www.crmvap.org.br/" TargetMode="Externa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0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4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0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6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9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062" y="2423159"/>
            <a:ext cx="6831876" cy="20116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077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35330" y="1014602"/>
            <a:ext cx="5369560" cy="2554605"/>
          </a:xfrm>
          <a:custGeom>
            <a:avLst/>
            <a:gdLst/>
            <a:ahLst/>
            <a:cxnLst/>
            <a:rect l="l" t="t" r="r" b="b"/>
            <a:pathLst>
              <a:path w="5369560" h="2554604">
                <a:moveTo>
                  <a:pt x="0" y="2554224"/>
                </a:moveTo>
                <a:lnTo>
                  <a:pt x="5369052" y="2554224"/>
                </a:lnTo>
                <a:lnTo>
                  <a:pt x="5369052" y="0"/>
                </a:lnTo>
                <a:lnTo>
                  <a:pt x="0" y="0"/>
                </a:lnTo>
                <a:lnTo>
                  <a:pt x="0" y="2554224"/>
                </a:lnTo>
                <a:close/>
              </a:path>
            </a:pathLst>
          </a:custGeom>
          <a:ln w="32004">
            <a:solidFill>
              <a:srgbClr val="6FAC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29234" y="998346"/>
            <a:ext cx="5366384" cy="235513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lang="pt-BR" sz="1400" b="1" dirty="0">
                <a:solidFill>
                  <a:srgbClr val="218F4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Comissão Técnica de Inspeção, Tecnologia e Higiene Alimentar</a:t>
            </a:r>
          </a:p>
          <a:p>
            <a:pPr marL="12700" algn="just">
              <a:spcBef>
                <a:spcPts val="95"/>
              </a:spcBef>
            </a:pPr>
            <a:endParaRPr lang="pt-BR" sz="1400" dirty="0" smtClean="0">
              <a:latin typeface="Calibri"/>
              <a:cs typeface="Calibri"/>
            </a:endParaRPr>
          </a:p>
          <a:p>
            <a:pPr marL="12700" algn="just">
              <a:spcBef>
                <a:spcPts val="95"/>
              </a:spcBef>
            </a:pPr>
            <a:r>
              <a:rPr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Tem   </a:t>
            </a: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como   finalidade   propor   diretrizes   para regulamentação  da  responsabilidade  técnica,  revisar  e  propor  a atualização e harmonização das normas sobre o tema, apresentar posicionamento técnico, analisar as demandas e necessidades do CRMV e desempenhar demais atribuições designadas pela Presidente do Regional</a:t>
            </a:r>
            <a:r>
              <a:rPr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pt-BR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2700" algn="just">
              <a:spcBef>
                <a:spcPts val="95"/>
              </a:spcBef>
            </a:pPr>
            <a:endParaRPr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2700" marR="434340" algn="just">
              <a:spcBef>
                <a:spcPts val="95"/>
              </a:spcBef>
            </a:pPr>
            <a:r>
              <a:rPr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Membros</a:t>
            </a: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Méd. Vet. Nayana Moraes de Sena (Presidente) - CRMV/AP nº 100 Méd. Vet. Ariana Nascimento de Almeida - CRMV/AP nº 097</a:t>
            </a:r>
          </a:p>
          <a:p>
            <a:pPr marL="12700" marR="1336675" algn="just">
              <a:spcBef>
                <a:spcPts val="95"/>
              </a:spcBef>
            </a:pP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Méd. Vet. Bruno de Cássio Veloso de Barros - CRMV/AP nº 176 Méd. Vet. Suely Renata Gaya Avelar - CRMV/AP nº 101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017553" y="363550"/>
            <a:ext cx="10515600" cy="350096"/>
          </a:xfrm>
          <a:prstGeom prst="rect">
            <a:avLst/>
          </a:prstGeom>
        </p:spPr>
        <p:txBody>
          <a:bodyPr vert="horz" wrap="square" lIns="0" tIns="72390" rIns="0" bIns="0" rtlCol="0">
            <a:spAutoFit/>
          </a:bodyPr>
          <a:lstStyle/>
          <a:p>
            <a:pPr marL="2251075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218F4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COMISSÕES</a:t>
            </a:r>
            <a:r>
              <a:rPr lang="pt-BR" sz="1800" b="1" dirty="0">
                <a:solidFill>
                  <a:srgbClr val="218F4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TÉCNICAS ASSESSORAS</a:t>
            </a:r>
            <a:endParaRPr sz="1800" b="1" dirty="0">
              <a:solidFill>
                <a:srgbClr val="218F43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593585" y="1014602"/>
            <a:ext cx="5102860" cy="1772921"/>
          </a:xfrm>
          <a:prstGeom prst="rect">
            <a:avLst/>
          </a:prstGeom>
          <a:ln w="32003">
            <a:solidFill>
              <a:srgbClr val="6FAC46"/>
            </a:solidFill>
          </a:ln>
        </p:spPr>
        <p:txBody>
          <a:bodyPr vert="horz" wrap="square" lIns="0" tIns="3365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218F4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Comissão de Saúde Pública</a:t>
            </a:r>
          </a:p>
          <a:p>
            <a:pPr marL="12700" marR="81915" indent="914400" algn="just">
              <a:lnSpc>
                <a:spcPct val="100000"/>
              </a:lnSpc>
              <a:spcBef>
                <a:spcPts val="95"/>
              </a:spcBef>
            </a:pP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Assessorar tecnicamente o CRMV-AP âmbito de sua competência normativa, jurisdicional e administrativa, tendo como objetivo basilar, a apreciação, o estudo e a oferta de trabalhos conclusivos pertinentes a atividade profissional específica, para a qual foi constituída.</a:t>
            </a:r>
          </a:p>
          <a:p>
            <a:pPr marL="90805" marR="619760">
              <a:lnSpc>
                <a:spcPct val="100000"/>
              </a:lnSpc>
              <a:spcBef>
                <a:spcPts val="1705"/>
              </a:spcBef>
            </a:pPr>
            <a:r>
              <a:rPr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Membros:</a:t>
            </a: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Méd. Vet. Patrícia A. Viégas (Presidente) - CRMV/AP Nº 105; Méd. Vet. Ivan Ramos do Nascimento - CRMV/AP Nº 033;</a:t>
            </a:r>
          </a:p>
          <a:p>
            <a:pPr marL="90805">
              <a:lnSpc>
                <a:spcPct val="100000"/>
              </a:lnSpc>
            </a:pP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Méd. Vet. Isaias Correa Pereira - CRMV/AP Nº 012.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29233" y="3882390"/>
            <a:ext cx="5366385" cy="1599605"/>
          </a:xfrm>
          <a:prstGeom prst="rect">
            <a:avLst/>
          </a:prstGeom>
          <a:ln w="32003">
            <a:solidFill>
              <a:srgbClr val="6FAC46"/>
            </a:solidFill>
          </a:ln>
        </p:spPr>
        <p:txBody>
          <a:bodyPr vert="horz" wrap="square" lIns="0" tIns="34290" rIns="0" bIns="0" rtlCol="0">
            <a:spAutoFit/>
          </a:bodyPr>
          <a:lstStyle/>
          <a:p>
            <a:pPr algn="ctr">
              <a:spcBef>
                <a:spcPts val="105"/>
              </a:spcBef>
            </a:pPr>
            <a:r>
              <a:rPr sz="1400" b="1" dirty="0">
                <a:solidFill>
                  <a:srgbClr val="218F4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Comissão Estadual de Bem </a:t>
            </a:r>
            <a:r>
              <a:rPr sz="1400" b="1" dirty="0" err="1">
                <a:solidFill>
                  <a:srgbClr val="218F4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Estar</a:t>
            </a:r>
            <a:r>
              <a:rPr sz="1400" b="1" dirty="0">
                <a:solidFill>
                  <a:srgbClr val="218F4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Animal</a:t>
            </a:r>
          </a:p>
          <a:p>
            <a:pPr marL="12700" marR="83820" indent="913765" algn="just">
              <a:lnSpc>
                <a:spcPct val="101000"/>
              </a:lnSpc>
              <a:spcBef>
                <a:spcPts val="95"/>
              </a:spcBef>
            </a:pPr>
            <a:r>
              <a:rPr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Tem  a  </a:t>
            </a:r>
            <a:r>
              <a:rPr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finalidade</a:t>
            </a:r>
            <a:r>
              <a:rPr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de  </a:t>
            </a:r>
            <a:r>
              <a:rPr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analisar</a:t>
            </a:r>
            <a:r>
              <a:rPr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 </a:t>
            </a:r>
            <a:r>
              <a:rPr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orientar</a:t>
            </a:r>
            <a:r>
              <a:rPr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 </a:t>
            </a:r>
            <a:r>
              <a:rPr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reformular</a:t>
            </a:r>
            <a:r>
              <a:rPr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e </a:t>
            </a:r>
            <a:r>
              <a:rPr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encaminhar</a:t>
            </a:r>
            <a:r>
              <a:rPr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estudos</a:t>
            </a:r>
            <a:r>
              <a:rPr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propostas</a:t>
            </a:r>
            <a:r>
              <a:rPr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para </a:t>
            </a:r>
            <a:r>
              <a:rPr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execução</a:t>
            </a:r>
            <a:r>
              <a:rPr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após</a:t>
            </a:r>
            <a:r>
              <a:rPr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deliberação</a:t>
            </a:r>
            <a:r>
              <a:rPr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da </a:t>
            </a:r>
            <a:r>
              <a:rPr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Presidente</a:t>
            </a:r>
            <a:r>
              <a:rPr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todas</a:t>
            </a:r>
            <a:r>
              <a:rPr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as </a:t>
            </a:r>
            <a:r>
              <a:rPr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ações</a:t>
            </a:r>
            <a:r>
              <a:rPr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relativas</a:t>
            </a:r>
            <a:r>
              <a:rPr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às</a:t>
            </a:r>
            <a:r>
              <a:rPr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questões</a:t>
            </a:r>
            <a:r>
              <a:rPr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do </a:t>
            </a:r>
            <a:r>
              <a:rPr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controle</a:t>
            </a:r>
            <a:r>
              <a:rPr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bem</a:t>
            </a:r>
            <a:r>
              <a:rPr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 </a:t>
            </a:r>
            <a:r>
              <a:rPr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estar</a:t>
            </a:r>
            <a:r>
              <a:rPr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da </a:t>
            </a:r>
            <a:r>
              <a:rPr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população</a:t>
            </a:r>
            <a:r>
              <a:rPr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animal.</a:t>
            </a:r>
          </a:p>
          <a:p>
            <a:pPr marL="12700" algn="just">
              <a:lnSpc>
                <a:spcPct val="100000"/>
              </a:lnSpc>
              <a:spcBef>
                <a:spcPts val="95"/>
              </a:spcBef>
            </a:pPr>
            <a:endParaRPr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2700" marR="380365" algn="just">
              <a:lnSpc>
                <a:spcPct val="100000"/>
              </a:lnSpc>
              <a:spcBef>
                <a:spcPts val="95"/>
              </a:spcBef>
            </a:pPr>
            <a:r>
              <a:rPr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Membros</a:t>
            </a: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Méd. Vet. Bruna Viana S. de Abreu (Presidente) - CRMV/AP Nº 102; Méd. Vet. Bruno de Cassio Veloso de Barros - CRMV/AP Nº 016;</a:t>
            </a:r>
          </a:p>
          <a:p>
            <a:pPr marL="12700" algn="just">
              <a:lnSpc>
                <a:spcPct val="100000"/>
              </a:lnSpc>
              <a:spcBef>
                <a:spcPts val="95"/>
              </a:spcBef>
            </a:pP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Méd. Vet. Higo Gregório Silva Favacho- CRMV/AP Nº 103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6591045" y="3887969"/>
            <a:ext cx="5105400" cy="1594026"/>
          </a:xfrm>
          <a:prstGeom prst="rect">
            <a:avLst/>
          </a:prstGeom>
          <a:ln w="32003">
            <a:solidFill>
              <a:srgbClr val="6FAC46"/>
            </a:solidFill>
          </a:ln>
        </p:spPr>
        <p:txBody>
          <a:bodyPr vert="horz" wrap="square" lIns="0" tIns="34290" rIns="0" bIns="0" rtlCol="0">
            <a:spAutoFit/>
          </a:bodyPr>
          <a:lstStyle/>
          <a:p>
            <a:pPr algn="ctr">
              <a:spcBef>
                <a:spcPts val="105"/>
              </a:spcBef>
            </a:pPr>
            <a:r>
              <a:rPr sz="1400" b="1" dirty="0">
                <a:solidFill>
                  <a:srgbClr val="218F4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Comissão Estadual de Ensino da </a:t>
            </a:r>
            <a:r>
              <a:rPr sz="1400" b="1" dirty="0" err="1">
                <a:solidFill>
                  <a:srgbClr val="218F4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Médicina</a:t>
            </a:r>
            <a:r>
              <a:rPr sz="1400" b="1" dirty="0">
                <a:solidFill>
                  <a:srgbClr val="218F4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sz="1400" b="1" dirty="0" err="1" smtClean="0">
                <a:solidFill>
                  <a:srgbClr val="218F4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Veterinária</a:t>
            </a:r>
            <a:endParaRPr lang="pt-BR" sz="1400" b="1" dirty="0" smtClean="0">
              <a:solidFill>
                <a:srgbClr val="218F43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>
              <a:spcBef>
                <a:spcPts val="105"/>
              </a:spcBef>
            </a:pPr>
            <a:r>
              <a:rPr lang="pt-BR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Tem </a:t>
            </a: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finalidade de analisar, orientar, reformular e encaminhar estudos e propostas para execução, após deliberação da Presidente e todas as ações relativas ao ensino da Medicina Veterinária e </a:t>
            </a:r>
            <a:r>
              <a:rPr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Zootecnia</a:t>
            </a:r>
            <a:r>
              <a:rPr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pt-BR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105"/>
              </a:spcBef>
            </a:pPr>
            <a:endParaRPr lang="pt-BR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105"/>
              </a:spcBef>
            </a:pPr>
            <a:r>
              <a:rPr sz="1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Membros</a:t>
            </a:r>
            <a:r>
              <a:rPr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Méd. Vet. Caroline Pessoa da Silva (Presidente) - CRMV/AP Nº </a:t>
            </a:r>
            <a:r>
              <a:rPr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195; </a:t>
            </a: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Méd. Vet. Higo Gregório Silva Favacho - CRMV/AP Nº </a:t>
            </a:r>
            <a:r>
              <a:rPr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103;</a:t>
            </a:r>
            <a:endParaRPr lang="pt-BR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105"/>
              </a:spcBef>
            </a:pPr>
            <a:r>
              <a:rPr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Méd</a:t>
            </a: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Vet. Luiz Alberto Sabioni- CRMV/AP Nº 012.</a:t>
            </a:r>
          </a:p>
        </p:txBody>
      </p:sp>
      <p:grpSp>
        <p:nvGrpSpPr>
          <p:cNvPr id="10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11" name="Retângulo 10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12" name="Retângulo 11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13" name="Retângulo 12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14" name="Imagem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4" name="Retângulo 3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5" name="Retângulo 4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6" name="Retângulo 5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6801" y="152400"/>
            <a:ext cx="7192379" cy="637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72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4" name="Retângulo 3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5" name="Retângulo 4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6" name="Retângulo 5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5854" y="293054"/>
            <a:ext cx="7154273" cy="305795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5854" y="3409471"/>
            <a:ext cx="7201905" cy="322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37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4" name="Retângulo 3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5" name="Retângulo 4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6" name="Retângulo 5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327690"/>
            <a:ext cx="7211431" cy="623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192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4" name="Retângulo 3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5" name="Retângulo 4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6" name="Retângulo 5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5047" y="475838"/>
            <a:ext cx="7201905" cy="590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71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4" name="Retângulo 3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5" name="Retângulo 4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6" name="Retângulo 5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8018" y="527813"/>
            <a:ext cx="7163800" cy="3591426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8018" y="4182914"/>
            <a:ext cx="7240010" cy="248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86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4" name="Retângulo 3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5" name="Retângulo 4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6" name="Retângulo 5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741792"/>
            <a:ext cx="9006254" cy="549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46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4" name="Retângulo 3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5" name="Retângulo 4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6" name="Retângulo 5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0183" y="727937"/>
            <a:ext cx="7154273" cy="2753109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6328" y="3735781"/>
            <a:ext cx="7173326" cy="220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65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4" name="Retângulo 3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5" name="Retângulo 4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6" name="Retângulo 5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6134" y="131544"/>
            <a:ext cx="6653715" cy="656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01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4" name="Retângulo 3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5" name="Retângulo 4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6" name="Retângulo 5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5854" y="327690"/>
            <a:ext cx="7182852" cy="22863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7275" y="612638"/>
            <a:ext cx="7211431" cy="607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135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4" name="Retângulo 3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5" name="Retângulo 4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6" name="Retângulo 5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2038" y="152400"/>
            <a:ext cx="7201905" cy="334374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2037" y="3496142"/>
            <a:ext cx="7201905" cy="294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47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6186" y="977646"/>
            <a:ext cx="5370830" cy="2278380"/>
          </a:xfrm>
          <a:prstGeom prst="rect">
            <a:avLst/>
          </a:prstGeom>
          <a:ln w="32003">
            <a:solidFill>
              <a:srgbClr val="6FAC46"/>
            </a:solidFill>
          </a:ln>
        </p:spPr>
        <p:txBody>
          <a:bodyPr vert="horz" wrap="square" lIns="0" tIns="33655" rIns="0" bIns="0" rtlCol="0">
            <a:spAutoFit/>
          </a:bodyPr>
          <a:lstStyle/>
          <a:p>
            <a:pPr marL="1532890" algn="just">
              <a:lnSpc>
                <a:spcPct val="100000"/>
              </a:lnSpc>
              <a:spcBef>
                <a:spcPts val="265"/>
              </a:spcBef>
            </a:pPr>
            <a:r>
              <a:rPr sz="1400" b="1" u="sng" dirty="0">
                <a:solidFill>
                  <a:srgbClr val="09851E"/>
                </a:solidFill>
                <a:uFill>
                  <a:solidFill>
                    <a:srgbClr val="09851E"/>
                  </a:solidFill>
                </a:uFill>
                <a:latin typeface="Calibri"/>
                <a:cs typeface="Calibri"/>
              </a:rPr>
              <a:t>Comissão</a:t>
            </a:r>
            <a:r>
              <a:rPr sz="1400" b="1" u="sng" spc="-50" dirty="0">
                <a:solidFill>
                  <a:srgbClr val="09851E"/>
                </a:solidFill>
                <a:uFill>
                  <a:solidFill>
                    <a:srgbClr val="09851E"/>
                  </a:solidFill>
                </a:uFill>
                <a:latin typeface="Calibri"/>
                <a:cs typeface="Calibri"/>
              </a:rPr>
              <a:t> </a:t>
            </a:r>
            <a:r>
              <a:rPr sz="1400" b="1" u="sng" dirty="0">
                <a:solidFill>
                  <a:srgbClr val="09851E"/>
                </a:solidFill>
                <a:uFill>
                  <a:solidFill>
                    <a:srgbClr val="09851E"/>
                  </a:solidFill>
                </a:uFill>
                <a:latin typeface="Calibri"/>
                <a:cs typeface="Calibri"/>
              </a:rPr>
              <a:t>de</a:t>
            </a:r>
            <a:r>
              <a:rPr sz="1400" b="1" u="sng" spc="-25" dirty="0">
                <a:solidFill>
                  <a:srgbClr val="09851E"/>
                </a:solidFill>
                <a:uFill>
                  <a:solidFill>
                    <a:srgbClr val="09851E"/>
                  </a:solidFill>
                </a:uFill>
                <a:latin typeface="Calibri"/>
                <a:cs typeface="Calibri"/>
              </a:rPr>
              <a:t> </a:t>
            </a:r>
            <a:r>
              <a:rPr sz="1400" b="1" u="sng" dirty="0">
                <a:solidFill>
                  <a:srgbClr val="09851E"/>
                </a:solidFill>
                <a:uFill>
                  <a:solidFill>
                    <a:srgbClr val="09851E"/>
                  </a:solidFill>
                </a:uFill>
                <a:latin typeface="Calibri"/>
                <a:cs typeface="Calibri"/>
              </a:rPr>
              <a:t>Animais</a:t>
            </a:r>
            <a:r>
              <a:rPr sz="1400" b="1" u="sng" spc="-25" dirty="0">
                <a:solidFill>
                  <a:srgbClr val="09851E"/>
                </a:solidFill>
                <a:uFill>
                  <a:solidFill>
                    <a:srgbClr val="09851E"/>
                  </a:solidFill>
                </a:uFill>
                <a:latin typeface="Calibri"/>
                <a:cs typeface="Calibri"/>
              </a:rPr>
              <a:t> </a:t>
            </a:r>
            <a:r>
              <a:rPr sz="1400" b="1" u="sng" spc="-10" dirty="0">
                <a:solidFill>
                  <a:srgbClr val="09851E"/>
                </a:solidFill>
                <a:uFill>
                  <a:solidFill>
                    <a:srgbClr val="09851E"/>
                  </a:solidFill>
                </a:uFill>
                <a:latin typeface="Calibri"/>
                <a:cs typeface="Calibri"/>
              </a:rPr>
              <a:t>Silvestres</a:t>
            </a:r>
            <a:endParaRPr sz="1400" dirty="0">
              <a:latin typeface="Calibri"/>
              <a:cs typeface="Calibri"/>
            </a:endParaRPr>
          </a:p>
          <a:p>
            <a:pPr marL="91440" marR="85725" indent="913765" algn="just">
              <a:lnSpc>
                <a:spcPct val="100000"/>
              </a:lnSpc>
            </a:pPr>
            <a:r>
              <a:rPr sz="1400" dirty="0">
                <a:latin typeface="Calibri"/>
                <a:cs typeface="Calibri"/>
              </a:rPr>
              <a:t>Analisar,</a:t>
            </a:r>
            <a:r>
              <a:rPr sz="1400" spc="434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orientar,</a:t>
            </a:r>
            <a:r>
              <a:rPr sz="1400" spc="4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reformular</a:t>
            </a:r>
            <a:r>
              <a:rPr sz="1400" spc="4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</a:t>
            </a:r>
            <a:r>
              <a:rPr sz="1400" spc="434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encaminhar</a:t>
            </a:r>
            <a:r>
              <a:rPr sz="1400" spc="4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estudos</a:t>
            </a:r>
            <a:r>
              <a:rPr sz="1400" spc="455" dirty="0">
                <a:latin typeface="Calibri"/>
                <a:cs typeface="Calibri"/>
              </a:rPr>
              <a:t> </a:t>
            </a:r>
            <a:r>
              <a:rPr sz="1400" spc="-50" dirty="0">
                <a:latin typeface="Calibri"/>
                <a:cs typeface="Calibri"/>
              </a:rPr>
              <a:t>e </a:t>
            </a:r>
            <a:r>
              <a:rPr sz="1400" dirty="0">
                <a:latin typeface="Calibri"/>
                <a:cs typeface="Calibri"/>
              </a:rPr>
              <a:t>propostas</a:t>
            </a:r>
            <a:r>
              <a:rPr sz="1400" spc="2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para</a:t>
            </a:r>
            <a:r>
              <a:rPr sz="1400" spc="19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execução,</a:t>
            </a:r>
            <a:r>
              <a:rPr sz="1400" spc="2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após</a:t>
            </a:r>
            <a:r>
              <a:rPr sz="1400" spc="2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deliberação</a:t>
            </a:r>
            <a:r>
              <a:rPr sz="1400" spc="204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da</a:t>
            </a:r>
            <a:r>
              <a:rPr sz="1400" spc="2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Presidência,</a:t>
            </a:r>
            <a:r>
              <a:rPr sz="1400" spc="2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de</a:t>
            </a:r>
            <a:r>
              <a:rPr sz="1400" spc="19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ações relativas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ao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manejo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dos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Animais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Silvestres.</a:t>
            </a:r>
            <a:endParaRPr sz="1400" dirty="0">
              <a:latin typeface="Calibri"/>
              <a:cs typeface="Calibri"/>
            </a:endParaRPr>
          </a:p>
          <a:p>
            <a:pPr marL="91440" marR="565785">
              <a:lnSpc>
                <a:spcPct val="100000"/>
              </a:lnSpc>
              <a:spcBef>
                <a:spcPts val="1700"/>
              </a:spcBef>
            </a:pPr>
            <a:r>
              <a:rPr sz="1200" b="1" dirty="0">
                <a:latin typeface="Calibri"/>
                <a:cs typeface="Calibri"/>
              </a:rPr>
              <a:t>Membros:</a:t>
            </a:r>
            <a:r>
              <a:rPr sz="1200" b="1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Méd.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Vet.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Jamile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da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Costa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Araújo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(Presidente)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-</a:t>
            </a:r>
            <a:r>
              <a:rPr sz="1200" spc="-20" dirty="0">
                <a:latin typeface="Calibri"/>
                <a:cs typeface="Calibri"/>
              </a:rPr>
              <a:t> CRMV/AP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nº</a:t>
            </a:r>
            <a:r>
              <a:rPr sz="1200" spc="-20" dirty="0">
                <a:latin typeface="Calibri"/>
                <a:cs typeface="Calibri"/>
              </a:rPr>
              <a:t> 136; </a:t>
            </a:r>
            <a:r>
              <a:rPr sz="1200" dirty="0">
                <a:latin typeface="Calibri"/>
                <a:cs typeface="Calibri"/>
              </a:rPr>
              <a:t>Méd.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Vet.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Marina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Bezerra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Macedo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-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CRMV/AP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nº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179;</a:t>
            </a:r>
            <a:endParaRPr sz="1200" dirty="0">
              <a:latin typeface="Calibri"/>
              <a:cs typeface="Calibri"/>
            </a:endParaRPr>
          </a:p>
          <a:p>
            <a:pPr marL="91440">
              <a:lnSpc>
                <a:spcPct val="100000"/>
              </a:lnSpc>
              <a:spcBef>
                <a:spcPts val="5"/>
              </a:spcBef>
            </a:pPr>
            <a:r>
              <a:rPr sz="1200" dirty="0">
                <a:latin typeface="Calibri"/>
                <a:cs typeface="Calibri"/>
              </a:rPr>
              <a:t>Méd.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Vet.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Luiz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Alberto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Sabione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-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CRMV/AP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nº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120.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593585" y="977646"/>
            <a:ext cx="5102860" cy="2308860"/>
          </a:xfrm>
          <a:prstGeom prst="rect">
            <a:avLst/>
          </a:prstGeom>
          <a:ln w="32003">
            <a:solidFill>
              <a:srgbClr val="6FAC46"/>
            </a:solidFill>
          </a:ln>
        </p:spPr>
        <p:txBody>
          <a:bodyPr vert="horz" wrap="square" lIns="0" tIns="33655" rIns="0" bIns="0" rtlCol="0">
            <a:spAutoFit/>
          </a:bodyPr>
          <a:lstStyle/>
          <a:p>
            <a:pPr marL="1435735" algn="just">
              <a:lnSpc>
                <a:spcPct val="100000"/>
              </a:lnSpc>
              <a:spcBef>
                <a:spcPts val="265"/>
              </a:spcBef>
            </a:pPr>
            <a:r>
              <a:rPr sz="1400" b="1" u="sng" dirty="0">
                <a:solidFill>
                  <a:srgbClr val="09851E"/>
                </a:solidFill>
                <a:uFill>
                  <a:solidFill>
                    <a:srgbClr val="09851E"/>
                  </a:solidFill>
                </a:uFill>
                <a:latin typeface="Calibri"/>
                <a:cs typeface="Calibri"/>
              </a:rPr>
              <a:t>Comissão</a:t>
            </a:r>
            <a:r>
              <a:rPr sz="1400" b="1" u="sng" spc="-60" dirty="0">
                <a:solidFill>
                  <a:srgbClr val="09851E"/>
                </a:solidFill>
                <a:uFill>
                  <a:solidFill>
                    <a:srgbClr val="09851E"/>
                  </a:solidFill>
                </a:uFill>
                <a:latin typeface="Calibri"/>
                <a:cs typeface="Calibri"/>
              </a:rPr>
              <a:t> </a:t>
            </a:r>
            <a:r>
              <a:rPr sz="1400" b="1" u="sng" dirty="0">
                <a:solidFill>
                  <a:srgbClr val="09851E"/>
                </a:solidFill>
                <a:uFill>
                  <a:solidFill>
                    <a:srgbClr val="09851E"/>
                  </a:solidFill>
                </a:uFill>
                <a:latin typeface="Calibri"/>
                <a:cs typeface="Calibri"/>
              </a:rPr>
              <a:t>de</a:t>
            </a:r>
            <a:r>
              <a:rPr sz="1400" b="1" u="sng" spc="-30" dirty="0">
                <a:solidFill>
                  <a:srgbClr val="09851E"/>
                </a:solidFill>
                <a:uFill>
                  <a:solidFill>
                    <a:srgbClr val="09851E"/>
                  </a:solidFill>
                </a:uFill>
                <a:latin typeface="Calibri"/>
                <a:cs typeface="Calibri"/>
              </a:rPr>
              <a:t> </a:t>
            </a:r>
            <a:r>
              <a:rPr sz="1400" b="1" u="sng" dirty="0">
                <a:solidFill>
                  <a:srgbClr val="09851E"/>
                </a:solidFill>
                <a:uFill>
                  <a:solidFill>
                    <a:srgbClr val="09851E"/>
                  </a:solidFill>
                </a:uFill>
                <a:latin typeface="Calibri"/>
                <a:cs typeface="Calibri"/>
              </a:rPr>
              <a:t>Produção</a:t>
            </a:r>
            <a:r>
              <a:rPr sz="1400" b="1" u="sng" spc="-45" dirty="0">
                <a:solidFill>
                  <a:srgbClr val="09851E"/>
                </a:solidFill>
                <a:uFill>
                  <a:solidFill>
                    <a:srgbClr val="09851E"/>
                  </a:solidFill>
                </a:uFill>
                <a:latin typeface="Calibri"/>
                <a:cs typeface="Calibri"/>
              </a:rPr>
              <a:t> </a:t>
            </a:r>
            <a:r>
              <a:rPr sz="1400" b="1" u="sng" spc="-10" dirty="0">
                <a:solidFill>
                  <a:srgbClr val="09851E"/>
                </a:solidFill>
                <a:uFill>
                  <a:solidFill>
                    <a:srgbClr val="09851E"/>
                  </a:solidFill>
                </a:uFill>
                <a:latin typeface="Calibri"/>
                <a:cs typeface="Calibri"/>
              </a:rPr>
              <a:t>Animal</a:t>
            </a:r>
            <a:endParaRPr sz="1400">
              <a:latin typeface="Calibri"/>
              <a:cs typeface="Calibri"/>
            </a:endParaRPr>
          </a:p>
          <a:p>
            <a:pPr marL="90805" marR="81280" indent="914400" algn="just">
              <a:lnSpc>
                <a:spcPct val="100000"/>
              </a:lnSpc>
            </a:pPr>
            <a:r>
              <a:rPr sz="1400" dirty="0">
                <a:latin typeface="Calibri"/>
                <a:cs typeface="Calibri"/>
              </a:rPr>
              <a:t>Tem</a:t>
            </a:r>
            <a:r>
              <a:rPr sz="1400" spc="2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como</a:t>
            </a:r>
            <a:r>
              <a:rPr sz="1400" spc="229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finalidade</a:t>
            </a:r>
            <a:r>
              <a:rPr sz="1400" spc="2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analisar,</a:t>
            </a:r>
            <a:r>
              <a:rPr sz="1400" spc="229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orientar,</a:t>
            </a:r>
            <a:r>
              <a:rPr sz="1400" spc="2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reformular</a:t>
            </a:r>
            <a:r>
              <a:rPr sz="1400" spc="229" dirty="0">
                <a:latin typeface="Calibri"/>
                <a:cs typeface="Calibri"/>
              </a:rPr>
              <a:t> </a:t>
            </a:r>
            <a:r>
              <a:rPr sz="1400" spc="-50" dirty="0">
                <a:latin typeface="Calibri"/>
                <a:cs typeface="Calibri"/>
              </a:rPr>
              <a:t>e </a:t>
            </a:r>
            <a:r>
              <a:rPr sz="1400" dirty="0">
                <a:latin typeface="Calibri"/>
                <a:cs typeface="Calibri"/>
              </a:rPr>
              <a:t>encaminhar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estudos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propostas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para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execução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após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deliberação </a:t>
            </a:r>
            <a:r>
              <a:rPr sz="1400" dirty="0">
                <a:latin typeface="Calibri"/>
                <a:cs typeface="Calibri"/>
              </a:rPr>
              <a:t>da</a:t>
            </a:r>
            <a:r>
              <a:rPr sz="1400" spc="8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Presidência</a:t>
            </a:r>
            <a:r>
              <a:rPr sz="1400" spc="9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</a:t>
            </a:r>
            <a:r>
              <a:rPr sz="1400" spc="9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todas</a:t>
            </a:r>
            <a:r>
              <a:rPr sz="1400" spc="9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as</a:t>
            </a:r>
            <a:r>
              <a:rPr sz="1400" spc="9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ações</a:t>
            </a:r>
            <a:r>
              <a:rPr sz="1400" spc="9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relativas</a:t>
            </a:r>
            <a:r>
              <a:rPr sz="1400" spc="9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às</a:t>
            </a:r>
            <a:r>
              <a:rPr sz="1400" spc="9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questões</a:t>
            </a:r>
            <a:r>
              <a:rPr sz="1400" spc="10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de</a:t>
            </a:r>
            <a:r>
              <a:rPr sz="1400" spc="9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Produção Animal.</a:t>
            </a:r>
            <a:endParaRPr sz="1400">
              <a:latin typeface="Calibri"/>
              <a:cs typeface="Calibri"/>
            </a:endParaRPr>
          </a:p>
          <a:p>
            <a:pPr marL="90805" marR="125730">
              <a:lnSpc>
                <a:spcPct val="100000"/>
              </a:lnSpc>
              <a:spcBef>
                <a:spcPts val="1700"/>
              </a:spcBef>
            </a:pPr>
            <a:r>
              <a:rPr sz="1200" b="1" dirty="0">
                <a:latin typeface="Calibri"/>
                <a:cs typeface="Calibri"/>
              </a:rPr>
              <a:t>Membros:</a:t>
            </a:r>
            <a:r>
              <a:rPr sz="1200" b="1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Zootec.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Felipe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Brener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Bezerra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Oliveira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(Presidente)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-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CRMV/AP</a:t>
            </a:r>
            <a:r>
              <a:rPr sz="1200" spc="-25" dirty="0">
                <a:latin typeface="Calibri"/>
                <a:cs typeface="Calibri"/>
              </a:rPr>
              <a:t> nº </a:t>
            </a:r>
            <a:r>
              <a:rPr sz="1200" dirty="0">
                <a:latin typeface="Calibri"/>
                <a:cs typeface="Calibri"/>
              </a:rPr>
              <a:t>196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ZP</a:t>
            </a:r>
            <a:endParaRPr sz="1200">
              <a:latin typeface="Calibri"/>
              <a:cs typeface="Calibri"/>
            </a:endParaRPr>
          </a:p>
          <a:p>
            <a:pPr marL="90805" marR="936625">
              <a:lnSpc>
                <a:spcPct val="100000"/>
              </a:lnSpc>
              <a:spcBef>
                <a:spcPts val="5"/>
              </a:spcBef>
            </a:pPr>
            <a:r>
              <a:rPr sz="1200" dirty="0">
                <a:latin typeface="Calibri"/>
                <a:cs typeface="Calibri"/>
              </a:rPr>
              <a:t>Zootec.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Renata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das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Graças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Barbosa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Marinho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-</a:t>
            </a:r>
            <a:r>
              <a:rPr sz="1200" spc="-20" dirty="0">
                <a:latin typeface="Calibri"/>
                <a:cs typeface="Calibri"/>
              </a:rPr>
              <a:t> CRMV/AP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nº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008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ZP </a:t>
            </a:r>
            <a:r>
              <a:rPr sz="1200" dirty="0">
                <a:latin typeface="Calibri"/>
                <a:cs typeface="Calibri"/>
              </a:rPr>
              <a:t>Zootec.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Eduardo</a:t>
            </a:r>
            <a:r>
              <a:rPr sz="1200" spc="-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Luiz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Heinzen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-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CRMV/AP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nº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012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ZP</a:t>
            </a:r>
            <a:endParaRPr sz="1200">
              <a:latin typeface="Calibri"/>
              <a:cs typeface="Calibri"/>
            </a:endParaRPr>
          </a:p>
          <a:p>
            <a:pPr marL="90805">
              <a:lnSpc>
                <a:spcPct val="100000"/>
              </a:lnSpc>
            </a:pPr>
            <a:r>
              <a:rPr sz="1200" dirty="0">
                <a:latin typeface="Calibri"/>
                <a:cs typeface="Calibri"/>
              </a:rPr>
              <a:t>Zootec.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Flazita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Silva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da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Costa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-</a:t>
            </a:r>
            <a:r>
              <a:rPr sz="1200" spc="-20" dirty="0">
                <a:latin typeface="Calibri"/>
                <a:cs typeface="Calibri"/>
              </a:rPr>
              <a:t> CRMV/AP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nº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018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ZP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29233" y="3621785"/>
            <a:ext cx="5366385" cy="2463165"/>
          </a:xfrm>
          <a:prstGeom prst="rect">
            <a:avLst/>
          </a:prstGeom>
          <a:ln w="32003">
            <a:solidFill>
              <a:srgbClr val="6FAC46"/>
            </a:solidFill>
          </a:ln>
        </p:spPr>
        <p:txBody>
          <a:bodyPr vert="horz" wrap="square" lIns="0" tIns="34290" rIns="0" bIns="0" rtlCol="0">
            <a:spAutoFit/>
          </a:bodyPr>
          <a:lstStyle/>
          <a:p>
            <a:pPr marL="1518285" algn="just">
              <a:lnSpc>
                <a:spcPct val="100000"/>
              </a:lnSpc>
              <a:spcBef>
                <a:spcPts val="270"/>
              </a:spcBef>
            </a:pPr>
            <a:r>
              <a:rPr sz="1400" b="1" u="sng" dirty="0">
                <a:solidFill>
                  <a:srgbClr val="09851E"/>
                </a:solidFill>
                <a:uFill>
                  <a:solidFill>
                    <a:srgbClr val="09851E"/>
                  </a:solidFill>
                </a:uFill>
                <a:latin typeface="Calibri"/>
                <a:cs typeface="Calibri"/>
              </a:rPr>
              <a:t>Comissão</a:t>
            </a:r>
            <a:r>
              <a:rPr sz="1400" b="1" u="sng" spc="-55" dirty="0">
                <a:solidFill>
                  <a:srgbClr val="09851E"/>
                </a:solidFill>
                <a:uFill>
                  <a:solidFill>
                    <a:srgbClr val="09851E"/>
                  </a:solidFill>
                </a:uFill>
                <a:latin typeface="Calibri"/>
                <a:cs typeface="Calibri"/>
              </a:rPr>
              <a:t> </a:t>
            </a:r>
            <a:r>
              <a:rPr sz="1400" b="1" u="sng" dirty="0">
                <a:solidFill>
                  <a:srgbClr val="09851E"/>
                </a:solidFill>
                <a:uFill>
                  <a:solidFill>
                    <a:srgbClr val="09851E"/>
                  </a:solidFill>
                </a:uFill>
                <a:latin typeface="Calibri"/>
                <a:cs typeface="Calibri"/>
              </a:rPr>
              <a:t>de</a:t>
            </a:r>
            <a:r>
              <a:rPr sz="1400" b="1" u="sng" spc="-30" dirty="0">
                <a:solidFill>
                  <a:srgbClr val="09851E"/>
                </a:solidFill>
                <a:uFill>
                  <a:solidFill>
                    <a:srgbClr val="09851E"/>
                  </a:solidFill>
                </a:uFill>
                <a:latin typeface="Calibri"/>
                <a:cs typeface="Calibri"/>
              </a:rPr>
              <a:t> </a:t>
            </a:r>
            <a:r>
              <a:rPr sz="1400" b="1" u="sng" dirty="0">
                <a:solidFill>
                  <a:srgbClr val="09851E"/>
                </a:solidFill>
                <a:uFill>
                  <a:solidFill>
                    <a:srgbClr val="09851E"/>
                  </a:solidFill>
                </a:uFill>
                <a:latin typeface="Calibri"/>
                <a:cs typeface="Calibri"/>
              </a:rPr>
              <a:t>Pequenos</a:t>
            </a:r>
            <a:r>
              <a:rPr sz="1400" b="1" u="sng" spc="-40" dirty="0">
                <a:solidFill>
                  <a:srgbClr val="09851E"/>
                </a:solidFill>
                <a:uFill>
                  <a:solidFill>
                    <a:srgbClr val="09851E"/>
                  </a:solidFill>
                </a:uFill>
                <a:latin typeface="Calibri"/>
                <a:cs typeface="Calibri"/>
              </a:rPr>
              <a:t> </a:t>
            </a:r>
            <a:r>
              <a:rPr sz="1400" b="1" u="sng" spc="-10" dirty="0">
                <a:solidFill>
                  <a:srgbClr val="09851E"/>
                </a:solidFill>
                <a:uFill>
                  <a:solidFill>
                    <a:srgbClr val="09851E"/>
                  </a:solidFill>
                </a:uFill>
                <a:latin typeface="Calibri"/>
                <a:cs typeface="Calibri"/>
              </a:rPr>
              <a:t>Animais</a:t>
            </a:r>
            <a:endParaRPr sz="1400">
              <a:latin typeface="Calibri"/>
              <a:cs typeface="Calibri"/>
            </a:endParaRPr>
          </a:p>
          <a:p>
            <a:pPr marL="89535" marR="83820" indent="913765" algn="just">
              <a:lnSpc>
                <a:spcPct val="100000"/>
              </a:lnSpc>
            </a:pPr>
            <a:r>
              <a:rPr sz="1400" dirty="0">
                <a:latin typeface="Calibri"/>
                <a:cs typeface="Calibri"/>
              </a:rPr>
              <a:t>Tem</a:t>
            </a:r>
            <a:r>
              <a:rPr sz="1400" spc="125" dirty="0">
                <a:latin typeface="Calibri"/>
                <a:cs typeface="Calibri"/>
              </a:rPr>
              <a:t>  </a:t>
            </a:r>
            <a:r>
              <a:rPr sz="1400" dirty="0">
                <a:latin typeface="Calibri"/>
                <a:cs typeface="Calibri"/>
              </a:rPr>
              <a:t>como</a:t>
            </a:r>
            <a:r>
              <a:rPr sz="1400" spc="130" dirty="0">
                <a:latin typeface="Calibri"/>
                <a:cs typeface="Calibri"/>
              </a:rPr>
              <a:t>  </a:t>
            </a:r>
            <a:r>
              <a:rPr sz="1400" dirty="0">
                <a:latin typeface="Calibri"/>
                <a:cs typeface="Calibri"/>
              </a:rPr>
              <a:t>finalidade</a:t>
            </a:r>
            <a:r>
              <a:rPr sz="1400" spc="130" dirty="0">
                <a:latin typeface="Calibri"/>
                <a:cs typeface="Calibri"/>
              </a:rPr>
              <a:t>  </a:t>
            </a:r>
            <a:r>
              <a:rPr sz="1400" dirty="0">
                <a:latin typeface="Calibri"/>
                <a:cs typeface="Calibri"/>
              </a:rPr>
              <a:t>analisar,</a:t>
            </a:r>
            <a:r>
              <a:rPr sz="1400" spc="130" dirty="0">
                <a:latin typeface="Calibri"/>
                <a:cs typeface="Calibri"/>
              </a:rPr>
              <a:t>  </a:t>
            </a:r>
            <a:r>
              <a:rPr sz="1400" dirty="0">
                <a:latin typeface="Calibri"/>
                <a:cs typeface="Calibri"/>
              </a:rPr>
              <a:t>orientar,</a:t>
            </a:r>
            <a:r>
              <a:rPr sz="1400" spc="130" dirty="0">
                <a:latin typeface="Calibri"/>
                <a:cs typeface="Calibri"/>
              </a:rPr>
              <a:t>  </a:t>
            </a:r>
            <a:r>
              <a:rPr sz="1400" dirty="0">
                <a:latin typeface="Calibri"/>
                <a:cs typeface="Calibri"/>
              </a:rPr>
              <a:t>reformular</a:t>
            </a:r>
            <a:r>
              <a:rPr sz="1400" spc="130" dirty="0">
                <a:latin typeface="Calibri"/>
                <a:cs typeface="Calibri"/>
              </a:rPr>
              <a:t>  </a:t>
            </a:r>
            <a:r>
              <a:rPr sz="1400" spc="-50" dirty="0">
                <a:latin typeface="Calibri"/>
                <a:cs typeface="Calibri"/>
              </a:rPr>
              <a:t>e </a:t>
            </a:r>
            <a:r>
              <a:rPr sz="1400" dirty="0">
                <a:latin typeface="Calibri"/>
                <a:cs typeface="Calibri"/>
              </a:rPr>
              <a:t>encaminhar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estudos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propostas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para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execução,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após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deliberação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da </a:t>
            </a:r>
            <a:r>
              <a:rPr sz="1400" dirty="0">
                <a:latin typeface="Calibri"/>
                <a:cs typeface="Calibri"/>
              </a:rPr>
              <a:t>Presidência</a:t>
            </a:r>
            <a:r>
              <a:rPr sz="1400" spc="49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</a:t>
            </a:r>
            <a:r>
              <a:rPr sz="1400" spc="484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todas</a:t>
            </a:r>
            <a:r>
              <a:rPr sz="1400" spc="49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as</a:t>
            </a:r>
            <a:r>
              <a:rPr sz="1400" spc="49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ações</a:t>
            </a:r>
            <a:r>
              <a:rPr sz="1400" spc="49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relativas</a:t>
            </a:r>
            <a:r>
              <a:rPr sz="1400" spc="95" dirty="0">
                <a:latin typeface="Calibri"/>
                <a:cs typeface="Calibri"/>
              </a:rPr>
              <a:t>  </a:t>
            </a:r>
            <a:r>
              <a:rPr sz="1400" dirty="0">
                <a:latin typeface="Calibri"/>
                <a:cs typeface="Calibri"/>
              </a:rPr>
              <a:t>às</a:t>
            </a:r>
            <a:r>
              <a:rPr sz="1400" spc="49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questões</a:t>
            </a:r>
            <a:r>
              <a:rPr sz="1400" spc="90" dirty="0">
                <a:latin typeface="Calibri"/>
                <a:cs typeface="Calibri"/>
              </a:rPr>
              <a:t>  </a:t>
            </a:r>
            <a:r>
              <a:rPr sz="1400" dirty="0">
                <a:latin typeface="Calibri"/>
                <a:cs typeface="Calibri"/>
              </a:rPr>
              <a:t>de</a:t>
            </a:r>
            <a:r>
              <a:rPr sz="1400" spc="49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Pequenos Animais.</a:t>
            </a:r>
            <a:endParaRPr sz="1400">
              <a:latin typeface="Calibri"/>
              <a:cs typeface="Calibri"/>
            </a:endParaRPr>
          </a:p>
          <a:p>
            <a:pPr marL="89535" marR="122555">
              <a:lnSpc>
                <a:spcPct val="100000"/>
              </a:lnSpc>
              <a:spcBef>
                <a:spcPts val="1465"/>
              </a:spcBef>
            </a:pPr>
            <a:r>
              <a:rPr sz="1200" b="1" dirty="0">
                <a:latin typeface="Calibri"/>
                <a:cs typeface="Calibri"/>
              </a:rPr>
              <a:t>Membros:</a:t>
            </a:r>
            <a:r>
              <a:rPr sz="1200" b="1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Méd.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Vet.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Luciane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Cristina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Menegolo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(Presidente)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-</a:t>
            </a:r>
            <a:r>
              <a:rPr sz="1200" spc="-20" dirty="0">
                <a:latin typeface="Calibri"/>
                <a:cs typeface="Calibri"/>
              </a:rPr>
              <a:t> CRMV/AP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nº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115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VP; </a:t>
            </a:r>
            <a:r>
              <a:rPr sz="1200" dirty="0">
                <a:latin typeface="Calibri"/>
                <a:cs typeface="Calibri"/>
              </a:rPr>
              <a:t>Méd.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Vet.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Richarde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Augusto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Pereira Rodrigues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-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CRMV/AP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nº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189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VP;</a:t>
            </a:r>
            <a:endParaRPr sz="1200">
              <a:latin typeface="Calibri"/>
              <a:cs typeface="Calibri"/>
            </a:endParaRPr>
          </a:p>
          <a:p>
            <a:pPr marL="89535" marR="1782445">
              <a:lnSpc>
                <a:spcPct val="100000"/>
              </a:lnSpc>
            </a:pPr>
            <a:r>
              <a:rPr sz="1200" dirty="0">
                <a:latin typeface="Calibri"/>
                <a:cs typeface="Calibri"/>
              </a:rPr>
              <a:t>Méd.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Vet.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Murilo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Moura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Ferreira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-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CRMV/AP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nº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219 </a:t>
            </a:r>
            <a:r>
              <a:rPr sz="1200" spc="-25" dirty="0">
                <a:latin typeface="Calibri"/>
                <a:cs typeface="Calibri"/>
              </a:rPr>
              <a:t>VP; </a:t>
            </a:r>
            <a:r>
              <a:rPr sz="1200" dirty="0">
                <a:latin typeface="Calibri"/>
                <a:cs typeface="Calibri"/>
              </a:rPr>
              <a:t>Méd.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Vet.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Moara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Rocha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Costa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-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CRMV/AP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nº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202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VP; </a:t>
            </a:r>
            <a:r>
              <a:rPr sz="1200" dirty="0">
                <a:latin typeface="Calibri"/>
                <a:cs typeface="Calibri"/>
              </a:rPr>
              <a:t>Méd.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Vet.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Fabiana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Pereira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da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Silva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-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CRMV/AP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nº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057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VP;</a:t>
            </a:r>
            <a:endParaRPr sz="1200">
              <a:latin typeface="Calibri"/>
              <a:cs typeface="Calibri"/>
            </a:endParaRPr>
          </a:p>
          <a:p>
            <a:pPr marL="89535">
              <a:lnSpc>
                <a:spcPct val="100000"/>
              </a:lnSpc>
            </a:pPr>
            <a:r>
              <a:rPr sz="1200" dirty="0">
                <a:latin typeface="Calibri"/>
                <a:cs typeface="Calibri"/>
              </a:rPr>
              <a:t>Méd.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Vet.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Lauro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Barbosa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Lima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Maciel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-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CRMV/AP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nº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068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VP.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590538" y="3621785"/>
            <a:ext cx="5105400" cy="1668405"/>
          </a:xfrm>
          <a:prstGeom prst="rect">
            <a:avLst/>
          </a:prstGeom>
          <a:ln w="32003">
            <a:solidFill>
              <a:srgbClr val="6FAC46"/>
            </a:solidFill>
          </a:ln>
        </p:spPr>
        <p:txBody>
          <a:bodyPr vert="horz" wrap="square" lIns="0" tIns="34290" rIns="0" bIns="0" rtlCol="0">
            <a:spAutoFit/>
          </a:bodyPr>
          <a:lstStyle/>
          <a:p>
            <a:pPr marL="1535430" algn="just">
              <a:lnSpc>
                <a:spcPct val="100000"/>
              </a:lnSpc>
              <a:spcBef>
                <a:spcPts val="270"/>
              </a:spcBef>
            </a:pPr>
            <a:r>
              <a:rPr sz="1400" b="1" u="sng" dirty="0">
                <a:solidFill>
                  <a:srgbClr val="09851E"/>
                </a:solidFill>
                <a:uFill>
                  <a:solidFill>
                    <a:srgbClr val="09851E"/>
                  </a:solidFill>
                </a:uFill>
                <a:latin typeface="Calibri"/>
                <a:cs typeface="Calibri"/>
              </a:rPr>
              <a:t>Comissão</a:t>
            </a:r>
            <a:r>
              <a:rPr sz="1400" b="1" u="sng" spc="-55" dirty="0">
                <a:solidFill>
                  <a:srgbClr val="09851E"/>
                </a:solidFill>
                <a:uFill>
                  <a:solidFill>
                    <a:srgbClr val="09851E"/>
                  </a:solidFill>
                </a:uFill>
                <a:latin typeface="Calibri"/>
                <a:cs typeface="Calibri"/>
              </a:rPr>
              <a:t> </a:t>
            </a:r>
            <a:r>
              <a:rPr sz="1400" b="1" u="sng" dirty="0">
                <a:solidFill>
                  <a:srgbClr val="09851E"/>
                </a:solidFill>
                <a:uFill>
                  <a:solidFill>
                    <a:srgbClr val="09851E"/>
                  </a:solidFill>
                </a:uFill>
                <a:latin typeface="Calibri"/>
                <a:cs typeface="Calibri"/>
              </a:rPr>
              <a:t>de</a:t>
            </a:r>
            <a:r>
              <a:rPr sz="1400" b="1" u="sng" spc="-25" dirty="0">
                <a:solidFill>
                  <a:srgbClr val="09851E"/>
                </a:solidFill>
                <a:uFill>
                  <a:solidFill>
                    <a:srgbClr val="09851E"/>
                  </a:solidFill>
                </a:uFill>
                <a:latin typeface="Calibri"/>
                <a:cs typeface="Calibri"/>
              </a:rPr>
              <a:t> </a:t>
            </a:r>
            <a:r>
              <a:rPr sz="1400" b="1" u="sng" dirty="0">
                <a:solidFill>
                  <a:srgbClr val="09851E"/>
                </a:solidFill>
                <a:uFill>
                  <a:solidFill>
                    <a:srgbClr val="09851E"/>
                  </a:solidFill>
                </a:uFill>
                <a:latin typeface="Calibri"/>
                <a:cs typeface="Calibri"/>
              </a:rPr>
              <a:t>Defesa</a:t>
            </a:r>
            <a:r>
              <a:rPr sz="1400" b="1" u="sng" spc="-45" dirty="0">
                <a:solidFill>
                  <a:srgbClr val="09851E"/>
                </a:solidFill>
                <a:uFill>
                  <a:solidFill>
                    <a:srgbClr val="09851E"/>
                  </a:solidFill>
                </a:uFill>
                <a:latin typeface="Calibri"/>
                <a:cs typeface="Calibri"/>
              </a:rPr>
              <a:t> </a:t>
            </a:r>
            <a:r>
              <a:rPr sz="1400" b="1" u="sng" spc="-10" dirty="0">
                <a:solidFill>
                  <a:srgbClr val="09851E"/>
                </a:solidFill>
                <a:uFill>
                  <a:solidFill>
                    <a:srgbClr val="09851E"/>
                  </a:solidFill>
                </a:uFill>
                <a:latin typeface="Calibri"/>
                <a:cs typeface="Calibri"/>
              </a:rPr>
              <a:t>Animal</a:t>
            </a:r>
            <a:endParaRPr sz="1400" dirty="0">
              <a:latin typeface="Calibri"/>
              <a:cs typeface="Calibri"/>
            </a:endParaRPr>
          </a:p>
          <a:p>
            <a:pPr marL="90805" marR="83185" indent="914400" algn="just">
              <a:lnSpc>
                <a:spcPct val="100000"/>
              </a:lnSpc>
            </a:pPr>
            <a:r>
              <a:rPr sz="1400" dirty="0">
                <a:latin typeface="Calibri"/>
                <a:cs typeface="Calibri"/>
              </a:rPr>
              <a:t>Tem</a:t>
            </a:r>
            <a:r>
              <a:rPr sz="1400" spc="2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como</a:t>
            </a:r>
            <a:r>
              <a:rPr sz="1400" spc="2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finalidade</a:t>
            </a:r>
            <a:r>
              <a:rPr sz="1400" spc="229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analisar,</a:t>
            </a:r>
            <a:r>
              <a:rPr sz="1400" spc="229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orientar,</a:t>
            </a:r>
            <a:r>
              <a:rPr sz="1400" spc="2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reformular</a:t>
            </a:r>
            <a:r>
              <a:rPr sz="1400" spc="235" dirty="0">
                <a:latin typeface="Calibri"/>
                <a:cs typeface="Calibri"/>
              </a:rPr>
              <a:t> </a:t>
            </a:r>
            <a:r>
              <a:rPr sz="1400" spc="-50" dirty="0">
                <a:latin typeface="Calibri"/>
                <a:cs typeface="Calibri"/>
              </a:rPr>
              <a:t>e </a:t>
            </a:r>
            <a:r>
              <a:rPr sz="1400" dirty="0">
                <a:latin typeface="Calibri"/>
                <a:cs typeface="Calibri"/>
              </a:rPr>
              <a:t>encaminhar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estudos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 propostas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para execução,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após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 </a:t>
            </a:r>
            <a:r>
              <a:rPr sz="1400" spc="-10" dirty="0">
                <a:latin typeface="Calibri"/>
                <a:cs typeface="Calibri"/>
              </a:rPr>
              <a:t>deliberação </a:t>
            </a:r>
            <a:r>
              <a:rPr sz="1400" dirty="0">
                <a:latin typeface="Calibri"/>
                <a:cs typeface="Calibri"/>
              </a:rPr>
              <a:t>da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Presidência </a:t>
            </a:r>
            <a:r>
              <a:rPr sz="1400" dirty="0">
                <a:latin typeface="Calibri"/>
                <a:cs typeface="Calibri"/>
              </a:rPr>
              <a:t>e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todas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as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ações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relativas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à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defesa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dos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animais.</a:t>
            </a:r>
            <a:endParaRPr sz="1400" dirty="0">
              <a:latin typeface="Calibri"/>
              <a:cs typeface="Calibri"/>
            </a:endParaRPr>
          </a:p>
          <a:p>
            <a:pPr marL="90805" marR="251460">
              <a:lnSpc>
                <a:spcPct val="100000"/>
              </a:lnSpc>
              <a:spcBef>
                <a:spcPts val="1700"/>
              </a:spcBef>
            </a:pPr>
            <a:r>
              <a:rPr sz="1200" b="1" spc="-10" dirty="0">
                <a:latin typeface="Calibri"/>
                <a:cs typeface="Calibri"/>
              </a:rPr>
              <a:t>Membros</a:t>
            </a:r>
            <a:r>
              <a:rPr sz="1200" spc="-10" dirty="0">
                <a:latin typeface="Calibri"/>
                <a:cs typeface="Calibri"/>
              </a:rPr>
              <a:t>: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Méd.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Vet.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Kelly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da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Silva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Gonçalves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(Presidente)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-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CRMV/AP </a:t>
            </a:r>
            <a:r>
              <a:rPr sz="1200" dirty="0">
                <a:latin typeface="Calibri"/>
                <a:cs typeface="Calibri"/>
              </a:rPr>
              <a:t>nº</a:t>
            </a:r>
            <a:r>
              <a:rPr sz="1200" spc="-20" dirty="0">
                <a:latin typeface="Calibri"/>
                <a:cs typeface="Calibri"/>
              </a:rPr>
              <a:t> 128; </a:t>
            </a:r>
            <a:r>
              <a:rPr sz="1200" dirty="0">
                <a:latin typeface="Calibri"/>
                <a:cs typeface="Calibri"/>
              </a:rPr>
              <a:t>Méd.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Vet.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Rafaela Nunes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Ferreira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-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CRMV/AP </a:t>
            </a:r>
            <a:r>
              <a:rPr sz="1200" dirty="0">
                <a:latin typeface="Calibri"/>
                <a:cs typeface="Calibri"/>
              </a:rPr>
              <a:t>nº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091;</a:t>
            </a:r>
            <a:endParaRPr sz="1200" dirty="0">
              <a:latin typeface="Calibri"/>
              <a:cs typeface="Calibri"/>
            </a:endParaRPr>
          </a:p>
          <a:p>
            <a:pPr marL="90805">
              <a:lnSpc>
                <a:spcPct val="100000"/>
              </a:lnSpc>
            </a:pPr>
            <a:r>
              <a:rPr sz="1200" dirty="0">
                <a:latin typeface="Calibri"/>
                <a:cs typeface="Calibri"/>
              </a:rPr>
              <a:t>Zootec.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Higor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Azevedo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Pedreira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-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CRMV/AP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nº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013.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1447800" y="186119"/>
            <a:ext cx="7010400" cy="623888"/>
          </a:xfrm>
        </p:spPr>
        <p:txBody>
          <a:bodyPr>
            <a:normAutofit/>
          </a:bodyPr>
          <a:lstStyle/>
          <a:p>
            <a:pPr marL="2251075" algn="ctr">
              <a:lnSpc>
                <a:spcPct val="100000"/>
              </a:lnSpc>
              <a:spcBef>
                <a:spcPts val="100"/>
              </a:spcBef>
            </a:pPr>
            <a:r>
              <a:rPr lang="pt-BR" sz="1800" b="1" dirty="0">
                <a:solidFill>
                  <a:srgbClr val="218F4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COMISSÕES TÉCNICAS ASSESSORAS</a:t>
            </a:r>
          </a:p>
        </p:txBody>
      </p:sp>
      <p:grpSp>
        <p:nvGrpSpPr>
          <p:cNvPr id="8" name="Grupo 16"/>
          <p:cNvGrpSpPr/>
          <p:nvPr/>
        </p:nvGrpSpPr>
        <p:grpSpPr>
          <a:xfrm>
            <a:off x="-25166" y="6750673"/>
            <a:ext cx="12256314" cy="160638"/>
            <a:chOff x="-25166" y="6727971"/>
            <a:chExt cx="12256314" cy="130029"/>
          </a:xfrm>
        </p:grpSpPr>
        <p:sp>
          <p:nvSpPr>
            <p:cNvPr id="9" name="Retângulo 8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10" name="Retângulo 9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11" name="Retângulo 10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12" name="Imagem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81000"/>
            <a:ext cx="1449977" cy="4002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4" name="Retângulo 3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5" name="Retângulo 4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6" name="Retângulo 5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1091" y="13855"/>
            <a:ext cx="7163800" cy="655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29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4" name="Retângulo 3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5" name="Retângulo 4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6" name="Retângulo 5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8041" y="327690"/>
            <a:ext cx="6629900" cy="632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07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4" name="Retângulo 3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5" name="Retângulo 4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6" name="Retângulo 5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147" y="599248"/>
            <a:ext cx="7201905" cy="2819794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3505200"/>
            <a:ext cx="7182852" cy="301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31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09800" y="2514600"/>
            <a:ext cx="9220200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4000" dirty="0">
                <a:solidFill>
                  <a:srgbClr val="00B050"/>
                </a:solidFill>
                <a:latin typeface="Calibri"/>
                <a:cs typeface="Calibri"/>
              </a:rPr>
              <a:t>OUTRAS INFORMAÇÕES RELEVANTES</a:t>
            </a:r>
          </a:p>
        </p:txBody>
      </p:sp>
      <p:grpSp>
        <p:nvGrpSpPr>
          <p:cNvPr id="3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4" name="Retângulo 3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5" name="Retângulo 4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6" name="Retângulo 5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76610" y="1743223"/>
            <a:ext cx="5943600" cy="3047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913765" algn="just">
              <a:lnSpc>
                <a:spcPct val="107100"/>
              </a:lnSpc>
              <a:spcBef>
                <a:spcPts val="100"/>
              </a:spcBef>
            </a:pP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Este  Relatório  do  CRMV/AP  objetiva-se  como  prestação  de  contas  deste  Regional referente ao exercício de 202</a:t>
            </a:r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A gestão atual vem esforçando-se para alcançar as metas planejadas dentro das funções previstas na Lei. Todo esse esforço vislumbra uma oferta de trabalho cada vez melhor qualitativamente para a sociedade amapaense, e contamos com o apoio de todos os profissionais da classe inscritos neste regional.</a:t>
            </a:r>
          </a:p>
          <a:p>
            <a:pPr marL="12700" marR="5080" indent="913765" algn="just">
              <a:lnSpc>
                <a:spcPct val="107100"/>
              </a:lnSpc>
              <a:spcBef>
                <a:spcPts val="100"/>
              </a:spcBef>
            </a:pPr>
            <a:endParaRPr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2700" marR="5080" indent="913765" algn="just">
              <a:lnSpc>
                <a:spcPct val="107100"/>
              </a:lnSpc>
              <a:spcBef>
                <a:spcPts val="100"/>
              </a:spcBef>
            </a:pP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Redação do Relato Integrado adotou como metodologia de trabalho a aprendizagem colaborativa e cooperativa, onde </a:t>
            </a:r>
            <a:r>
              <a:rPr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buscou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-se </a:t>
            </a:r>
            <a:r>
              <a:rPr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uma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interação  entre  os  setores  que  trabalharam  em sistema de interdependência na construção da visão do Relatório.</a:t>
            </a:r>
          </a:p>
          <a:p>
            <a:pPr marL="12700" marR="5080" indent="913765" algn="just">
              <a:lnSpc>
                <a:spcPct val="107100"/>
              </a:lnSpc>
              <a:spcBef>
                <a:spcPts val="100"/>
              </a:spcBef>
            </a:pP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Os trabalhos foram coordenados pela Diretoria, e contou com  a  participação  dos  Departamentos  Administrativo, Financeiro e Contabilidade.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381000" y="1524000"/>
            <a:ext cx="5295265" cy="4409440"/>
            <a:chOff x="467868" y="2449067"/>
            <a:chExt cx="5295265" cy="440944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7868" y="5949699"/>
              <a:ext cx="5295137" cy="9083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3108" y="2449067"/>
              <a:ext cx="5266944" cy="3511296"/>
            </a:xfrm>
            <a:prstGeom prst="rect">
              <a:avLst/>
            </a:prstGeom>
          </p:spPr>
        </p:pic>
      </p:grpSp>
      <p:grpSp>
        <p:nvGrpSpPr>
          <p:cNvPr id="6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7" name="Retângulo 6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8" name="Retângulo 7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9" name="Retângulo 8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0000" y="2631636"/>
            <a:ext cx="5069205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000" dirty="0">
                <a:solidFill>
                  <a:srgbClr val="00B050"/>
                </a:solidFill>
                <a:latin typeface="Calibri"/>
                <a:cs typeface="Calibri"/>
              </a:rPr>
              <a:t>ANEXOS</a:t>
            </a:r>
            <a:r>
              <a:rPr sz="4400" b="1" spc="-1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4000" dirty="0">
                <a:solidFill>
                  <a:srgbClr val="00B050"/>
                </a:solidFill>
                <a:latin typeface="Calibri"/>
                <a:cs typeface="Calibri"/>
              </a:rPr>
              <a:t>E APÊNDICES</a:t>
            </a:r>
          </a:p>
        </p:txBody>
      </p:sp>
      <p:grpSp>
        <p:nvGrpSpPr>
          <p:cNvPr id="3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4" name="Retângulo 3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5" name="Retângulo 4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6" name="Retângulo 5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88566" y="367512"/>
            <a:ext cx="564896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00B050"/>
                </a:solidFill>
                <a:latin typeface="Calibri"/>
                <a:cs typeface="Calibri"/>
              </a:rPr>
              <a:t>Declaração de Integridade do Relato </a:t>
            </a:r>
            <a:r>
              <a:rPr sz="2000" dirty="0" err="1">
                <a:solidFill>
                  <a:srgbClr val="00B050"/>
                </a:solidFill>
                <a:latin typeface="Calibri"/>
                <a:cs typeface="Calibri"/>
              </a:rPr>
              <a:t>Integrado</a:t>
            </a:r>
            <a:r>
              <a:rPr sz="2000" dirty="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sz="2000" dirty="0" smtClean="0">
                <a:solidFill>
                  <a:srgbClr val="00B050"/>
                </a:solidFill>
                <a:latin typeface="Calibri"/>
                <a:cs typeface="Calibri"/>
              </a:rPr>
              <a:t>202</a:t>
            </a:r>
            <a:r>
              <a:rPr lang="pt-BR" sz="2000" dirty="0" smtClean="0">
                <a:solidFill>
                  <a:srgbClr val="00B050"/>
                </a:solidFill>
                <a:latin typeface="Calibri"/>
                <a:cs typeface="Calibri"/>
              </a:rPr>
              <a:t>4</a:t>
            </a:r>
            <a:endParaRPr sz="2000" dirty="0">
              <a:solidFill>
                <a:srgbClr val="00B050"/>
              </a:solidFill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04800" y="1371600"/>
            <a:ext cx="11800205" cy="2159950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2700" marR="5080" indent="913765" algn="just">
              <a:lnSpc>
                <a:spcPct val="107100"/>
              </a:lnSpc>
              <a:spcBef>
                <a:spcPts val="100"/>
              </a:spcBef>
            </a:pP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Diretoria do Conselho Regional de Medicina Veterinária do Estado do Amapá – CRMV/AP, DECLARA, nos termos do item 1.20 da Estrutura Internacional para Relato Integrado, do International Integrated Reporting Council (Conselho Internacional para Relato Integrado, ou IIRC na sigla em inglês):</a:t>
            </a:r>
          </a:p>
          <a:p>
            <a:pPr marL="12700" marR="5080" indent="913765" algn="just">
              <a:lnSpc>
                <a:spcPct val="107100"/>
              </a:lnSpc>
              <a:spcBef>
                <a:spcPts val="100"/>
              </a:spcBef>
              <a:buFont typeface="Wingdings"/>
              <a:buChar char=""/>
              <a:tabLst>
                <a:tab pos="756285" algn="l"/>
              </a:tabLst>
            </a:pP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integridade dos dados, financeiros e não financeiros, que compõem o Relato </a:t>
            </a:r>
            <a:r>
              <a:rPr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Integrado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202</a:t>
            </a:r>
            <a:r>
              <a:rPr lang="pt-B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</a:t>
            </a:r>
            <a:r>
              <a:rPr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;</a:t>
            </a:r>
            <a:endParaRPr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2700" marR="5080" indent="913765" algn="just">
              <a:lnSpc>
                <a:spcPct val="107100"/>
              </a:lnSpc>
              <a:spcBef>
                <a:spcPts val="100"/>
              </a:spcBef>
              <a:buFont typeface="Wingdings"/>
              <a:buChar char=""/>
              <a:tabLst>
                <a:tab pos="756285" algn="l"/>
              </a:tabLst>
            </a:pP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aplicação do pensamento coletivo na preparação e na apresentação do Relato </a:t>
            </a:r>
            <a:r>
              <a:rPr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Integrado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202</a:t>
            </a:r>
            <a:r>
              <a:rPr lang="pt-B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</a:t>
            </a:r>
            <a:r>
              <a:rPr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;</a:t>
            </a:r>
            <a:endParaRPr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2700" marR="5080" indent="913765" algn="just">
              <a:lnSpc>
                <a:spcPct val="107100"/>
              </a:lnSpc>
              <a:spcBef>
                <a:spcPts val="100"/>
              </a:spcBef>
              <a:buFont typeface="Wingdings"/>
              <a:buChar char=""/>
              <a:tabLst>
                <a:tab pos="756285" algn="l"/>
              </a:tabLst>
            </a:pP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apresentação do Relato </a:t>
            </a:r>
            <a:r>
              <a:rPr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Integrado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202</a:t>
            </a:r>
            <a:r>
              <a:rPr lang="pt-B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</a:t>
            </a:r>
            <a:r>
              <a:rPr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acordo com a Estrutura do Framework do IIRC, com as adaptações contidas na IN TCU nº 84/2020, da DN TCU nº 187/2020, e anexos.</a:t>
            </a:r>
          </a:p>
          <a:p>
            <a:pPr marL="12700" marR="5080" indent="913765" algn="just">
              <a:lnSpc>
                <a:spcPct val="107100"/>
              </a:lnSpc>
              <a:spcBef>
                <a:spcPts val="100"/>
              </a:spcBef>
            </a:pPr>
            <a:endParaRPr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2700" marR="5080" indent="913765" algn="just">
              <a:lnSpc>
                <a:spcPct val="107100"/>
              </a:lnSpc>
              <a:spcBef>
                <a:spcPts val="100"/>
              </a:spcBef>
            </a:pPr>
            <a:endParaRPr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2700" marR="5080" indent="913765" algn="just">
              <a:lnSpc>
                <a:spcPct val="107100"/>
              </a:lnSpc>
              <a:spcBef>
                <a:spcPts val="100"/>
              </a:spcBef>
            </a:pP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Macapá/AP, </a:t>
            </a:r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17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setembro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 202</a:t>
            </a:r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1891441"/>
              </p:ext>
            </p:extLst>
          </p:nvPr>
        </p:nvGraphicFramePr>
        <p:xfrm>
          <a:off x="534475" y="4495800"/>
          <a:ext cx="9677400" cy="20243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226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47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12190">
                <a:tc>
                  <a:txBody>
                    <a:bodyPr/>
                    <a:lstStyle/>
                    <a:p>
                      <a:pPr marL="12700" marR="5080" indent="913765" algn="just" defTabSz="914400" rtl="0" eaLnBrk="1" latinLnBrk="0" hangingPunct="1">
                        <a:lnSpc>
                          <a:spcPct val="107100"/>
                        </a:lnSpc>
                        <a:spcBef>
                          <a:spcPts val="100"/>
                        </a:spcBef>
                      </a:pPr>
                      <a:r>
                        <a:rPr sz="1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Rackel Barroso</a:t>
                      </a:r>
                    </a:p>
                    <a:p>
                      <a:pPr marL="12700" marR="5080" indent="913765" algn="just" defTabSz="914400" rtl="0" eaLnBrk="1" latinLnBrk="0" hangingPunct="1">
                        <a:lnSpc>
                          <a:spcPct val="107100"/>
                        </a:lnSpc>
                        <a:spcBef>
                          <a:spcPts val="100"/>
                        </a:spcBef>
                      </a:pPr>
                      <a:r>
                        <a:rPr sz="1400" kern="1200" dirty="0" err="1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Presidente</a:t>
                      </a:r>
                      <a:endParaRPr sz="1400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700" marR="5080" indent="913765" algn="just" defTabSz="914400" rtl="0" eaLnBrk="1" latinLnBrk="0" hangingPunct="1">
                        <a:lnSpc>
                          <a:spcPct val="107100"/>
                        </a:lnSpc>
                        <a:spcBef>
                          <a:spcPts val="100"/>
                        </a:spcBef>
                      </a:pPr>
                      <a:r>
                        <a:rPr sz="1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Nayma da Silva Picanço</a:t>
                      </a:r>
                    </a:p>
                    <a:p>
                      <a:pPr marL="12700" marR="5080" indent="913765" algn="just" defTabSz="914400" rtl="0" eaLnBrk="1" latinLnBrk="0" hangingPunct="1">
                        <a:lnSpc>
                          <a:spcPct val="107100"/>
                        </a:lnSpc>
                        <a:spcBef>
                          <a:spcPts val="100"/>
                        </a:spcBef>
                      </a:pPr>
                      <a:r>
                        <a:rPr sz="1400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Vice-</a:t>
                      </a:r>
                      <a:r>
                        <a:rPr sz="1400" kern="1200" dirty="0" err="1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Presidente</a:t>
                      </a:r>
                      <a:endParaRPr sz="1400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2190">
                <a:tc>
                  <a:txBody>
                    <a:bodyPr/>
                    <a:lstStyle/>
                    <a:p>
                      <a:pPr marL="12700" marR="5080" indent="913765" algn="just" defTabSz="914400" rtl="0" eaLnBrk="1" latinLnBrk="0" hangingPunct="1">
                        <a:lnSpc>
                          <a:spcPct val="107100"/>
                        </a:lnSpc>
                        <a:spcBef>
                          <a:spcPts val="100"/>
                        </a:spcBef>
                      </a:pPr>
                      <a:endParaRPr sz="14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4290" marB="0"/>
                </a:tc>
                <a:tc>
                  <a:txBody>
                    <a:bodyPr/>
                    <a:lstStyle/>
                    <a:p>
                      <a:pPr marL="12700" marR="5080" indent="913765" algn="just" defTabSz="914400" rtl="0" eaLnBrk="1" latinLnBrk="0" hangingPunct="1">
                        <a:lnSpc>
                          <a:spcPct val="107100"/>
                        </a:lnSpc>
                        <a:spcBef>
                          <a:spcPts val="100"/>
                        </a:spcBef>
                      </a:pPr>
                      <a:r>
                        <a:rPr sz="1400" b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Silvia </a:t>
                      </a:r>
                      <a:r>
                        <a:rPr sz="1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C. da S. Pedroso Magalhães</a:t>
                      </a:r>
                    </a:p>
                    <a:p>
                      <a:pPr marL="12700" marR="5080" indent="913765" algn="just" defTabSz="914400" rtl="0" eaLnBrk="1" latinLnBrk="0" hangingPunct="1">
                        <a:lnSpc>
                          <a:spcPct val="107100"/>
                        </a:lnSpc>
                        <a:spcBef>
                          <a:spcPts val="100"/>
                        </a:spcBef>
                        <a:tabLst/>
                      </a:pPr>
                      <a:r>
                        <a:rPr sz="1400" kern="1200" dirty="0" err="1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Tesoureira</a:t>
                      </a:r>
                      <a:r>
                        <a:rPr lang="pt-BR" sz="1400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/Secretária Geral </a:t>
                      </a:r>
                    </a:p>
                  </a:txBody>
                  <a:tcPr marL="0" marR="0" marT="4445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5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6" name="Retângulo 5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7" name="Retângulo 6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8" name="Retângulo 7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9" name="Imagem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16710" y="794358"/>
            <a:ext cx="559181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00B050"/>
                </a:solidFill>
                <a:latin typeface="Calibri"/>
                <a:cs typeface="Calibri"/>
              </a:rPr>
              <a:t>Declaração de Aprovação do Relato </a:t>
            </a:r>
            <a:r>
              <a:rPr sz="2000" dirty="0" err="1">
                <a:solidFill>
                  <a:srgbClr val="00B050"/>
                </a:solidFill>
                <a:latin typeface="Calibri"/>
                <a:cs typeface="Calibri"/>
              </a:rPr>
              <a:t>Integrado</a:t>
            </a:r>
            <a:r>
              <a:rPr sz="2000" dirty="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sz="2000" dirty="0" smtClean="0">
                <a:solidFill>
                  <a:srgbClr val="00B050"/>
                </a:solidFill>
                <a:latin typeface="Calibri"/>
                <a:cs typeface="Calibri"/>
              </a:rPr>
              <a:t>202</a:t>
            </a:r>
            <a:r>
              <a:rPr lang="pt-BR" sz="2000" dirty="0" smtClean="0">
                <a:solidFill>
                  <a:srgbClr val="00B050"/>
                </a:solidFill>
                <a:latin typeface="Calibri"/>
                <a:cs typeface="Calibri"/>
              </a:rPr>
              <a:t>4</a:t>
            </a:r>
            <a:endParaRPr sz="2000" dirty="0">
              <a:solidFill>
                <a:srgbClr val="00B050"/>
              </a:solidFill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66496" y="1241577"/>
            <a:ext cx="11659235" cy="1193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913765" algn="just">
              <a:lnSpc>
                <a:spcPct val="107100"/>
              </a:lnSpc>
              <a:spcBef>
                <a:spcPts val="100"/>
              </a:spcBef>
            </a:pP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Diretoria do Conselho Regional de Medicina Veterinária do Estado do Amapá – CRMV/AP, APROVOU Relatório de </a:t>
            </a:r>
            <a:r>
              <a:rPr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Gestão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202</a:t>
            </a:r>
            <a:r>
              <a:rPr lang="pt-B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</a:t>
            </a:r>
            <a:r>
              <a:rPr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sob a forma de Relato Integrado, elaborado de acordo com as disposições da IN TCU nº 84/2020, da DN TCU nº 187/2020, e respectivos anexos.</a:t>
            </a:r>
          </a:p>
          <a:p>
            <a:pPr marL="12700" marR="5080" indent="913765" algn="just">
              <a:lnSpc>
                <a:spcPct val="107100"/>
              </a:lnSpc>
              <a:spcBef>
                <a:spcPts val="100"/>
              </a:spcBef>
            </a:pPr>
            <a:endParaRPr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2700" marR="5080" indent="913765" algn="just">
              <a:lnSpc>
                <a:spcPct val="107100"/>
              </a:lnSpc>
              <a:spcBef>
                <a:spcPts val="100"/>
              </a:spcBef>
            </a:pPr>
            <a:endParaRPr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2700" marR="5080" indent="913765" algn="just">
              <a:lnSpc>
                <a:spcPct val="107100"/>
              </a:lnSpc>
              <a:spcBef>
                <a:spcPts val="100"/>
              </a:spcBef>
            </a:pP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Macapá/AP, </a:t>
            </a:r>
            <a:r>
              <a:rPr lang="pt-B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17</a:t>
            </a:r>
            <a:r>
              <a:rPr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</a:t>
            </a:r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Setembro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 202</a:t>
            </a:r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</a:t>
            </a:r>
            <a:endParaRPr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5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6" name="Retângulo 5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7" name="Retângulo 6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8" name="Retângulo 7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9" name="Imagem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  <p:graphicFrame>
        <p:nvGraphicFramePr>
          <p:cNvPr id="10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3402241"/>
              </p:ext>
            </p:extLst>
          </p:nvPr>
        </p:nvGraphicFramePr>
        <p:xfrm>
          <a:off x="534475" y="4495800"/>
          <a:ext cx="9677400" cy="20243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226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47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12190">
                <a:tc>
                  <a:txBody>
                    <a:bodyPr/>
                    <a:lstStyle/>
                    <a:p>
                      <a:pPr marL="12700" marR="5080" indent="913765" algn="just" defTabSz="914400" rtl="0" eaLnBrk="1" latinLnBrk="0" hangingPunct="1">
                        <a:lnSpc>
                          <a:spcPct val="107100"/>
                        </a:lnSpc>
                        <a:spcBef>
                          <a:spcPts val="100"/>
                        </a:spcBef>
                      </a:pPr>
                      <a:r>
                        <a:rPr sz="1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Rackel Barroso</a:t>
                      </a:r>
                    </a:p>
                    <a:p>
                      <a:pPr marL="12700" marR="5080" indent="913765" algn="just" defTabSz="914400" rtl="0" eaLnBrk="1" latinLnBrk="0" hangingPunct="1">
                        <a:lnSpc>
                          <a:spcPct val="107100"/>
                        </a:lnSpc>
                        <a:spcBef>
                          <a:spcPts val="100"/>
                        </a:spcBef>
                      </a:pPr>
                      <a:r>
                        <a:rPr sz="1400" kern="1200" dirty="0" err="1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Presidente</a:t>
                      </a:r>
                      <a:endParaRPr sz="1400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700" marR="5080" indent="913765" algn="just" defTabSz="914400" rtl="0" eaLnBrk="1" latinLnBrk="0" hangingPunct="1">
                        <a:lnSpc>
                          <a:spcPct val="107100"/>
                        </a:lnSpc>
                        <a:spcBef>
                          <a:spcPts val="100"/>
                        </a:spcBef>
                      </a:pPr>
                      <a:r>
                        <a:rPr sz="1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Nayma da Silva Picanço</a:t>
                      </a:r>
                    </a:p>
                    <a:p>
                      <a:pPr marL="12700" marR="5080" indent="913765" algn="just" defTabSz="914400" rtl="0" eaLnBrk="1" latinLnBrk="0" hangingPunct="1">
                        <a:lnSpc>
                          <a:spcPct val="107100"/>
                        </a:lnSpc>
                        <a:spcBef>
                          <a:spcPts val="100"/>
                        </a:spcBef>
                      </a:pPr>
                      <a:r>
                        <a:rPr sz="1400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Vice-</a:t>
                      </a:r>
                      <a:r>
                        <a:rPr sz="1400" kern="1200" dirty="0" err="1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Presidente</a:t>
                      </a:r>
                      <a:endParaRPr sz="1400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2190">
                <a:tc>
                  <a:txBody>
                    <a:bodyPr/>
                    <a:lstStyle/>
                    <a:p>
                      <a:pPr marL="12700" marR="5080" indent="913765" algn="just" defTabSz="914400" rtl="0" eaLnBrk="1" latinLnBrk="0" hangingPunct="1">
                        <a:lnSpc>
                          <a:spcPct val="107100"/>
                        </a:lnSpc>
                        <a:spcBef>
                          <a:spcPts val="100"/>
                        </a:spcBef>
                      </a:pPr>
                      <a:endParaRPr sz="14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4290" marB="0"/>
                </a:tc>
                <a:tc>
                  <a:txBody>
                    <a:bodyPr/>
                    <a:lstStyle/>
                    <a:p>
                      <a:pPr marL="12700" marR="5080" indent="913765" algn="just" defTabSz="914400" rtl="0" eaLnBrk="1" latinLnBrk="0" hangingPunct="1">
                        <a:lnSpc>
                          <a:spcPct val="107100"/>
                        </a:lnSpc>
                        <a:spcBef>
                          <a:spcPts val="100"/>
                        </a:spcBef>
                      </a:pPr>
                      <a:r>
                        <a:rPr sz="1400" b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Silvia </a:t>
                      </a:r>
                      <a:r>
                        <a:rPr sz="1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C. da S. Pedroso Magalhães</a:t>
                      </a:r>
                    </a:p>
                    <a:p>
                      <a:pPr marL="12700" marR="5080" indent="913765" algn="just" defTabSz="914400" rtl="0" eaLnBrk="1" latinLnBrk="0" hangingPunct="1">
                        <a:lnSpc>
                          <a:spcPct val="107100"/>
                        </a:lnSpc>
                        <a:spcBef>
                          <a:spcPts val="100"/>
                        </a:spcBef>
                        <a:tabLst/>
                      </a:pPr>
                      <a:r>
                        <a:rPr sz="1400" kern="1200" dirty="0" err="1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Tesoureira</a:t>
                      </a:r>
                      <a:r>
                        <a:rPr lang="pt-BR" sz="1400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/Secretária Geral </a:t>
                      </a:r>
                    </a:p>
                  </a:txBody>
                  <a:tcPr marL="0" marR="0" marT="4445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65833" y="794358"/>
            <a:ext cx="545592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00B050"/>
                </a:solidFill>
                <a:latin typeface="Calibri"/>
                <a:cs typeface="Calibri"/>
              </a:rPr>
              <a:t>Parecer da Comissão de Tomada de Contas (CTC)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66496" y="1508277"/>
            <a:ext cx="11661140" cy="277640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985" algn="just">
              <a:lnSpc>
                <a:spcPct val="114100"/>
              </a:lnSpc>
              <a:spcBef>
                <a:spcPts val="95"/>
              </a:spcBef>
            </a:pP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Os membros da Comissão de Tomada de Contas do Conselho Regional de Medicina Veterinária do Estado do Amapá – CRMV/AP, no cumprimento das disposições regimentais, analisaram o Relatório de </a:t>
            </a:r>
            <a:r>
              <a:rPr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Gestão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202</a:t>
            </a:r>
            <a:r>
              <a:rPr lang="pt-B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</a:t>
            </a:r>
            <a:r>
              <a:rPr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sob a forma de Relato Integrado, elaborado nos termos da IN TCU nº 84/2020, da DN TCU nº 187/2020.</a:t>
            </a:r>
          </a:p>
          <a:p>
            <a:pPr>
              <a:lnSpc>
                <a:spcPct val="100000"/>
              </a:lnSpc>
              <a:spcBef>
                <a:spcPts val="355"/>
              </a:spcBef>
            </a:pPr>
            <a:endParaRPr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2700" marR="8255" algn="just">
              <a:lnSpc>
                <a:spcPct val="113700"/>
              </a:lnSpc>
            </a:pP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Após análise do Relato </a:t>
            </a:r>
            <a:r>
              <a:rPr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Integrado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202</a:t>
            </a:r>
            <a:r>
              <a:rPr lang="pt-B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</a:t>
            </a:r>
            <a:r>
              <a:rPr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constatamos a integridade, a regularidade e conformidade do Relatório de Gestão, bem como o Decisão Normativa TCU n° 187/2020, e respectivos anexos.</a:t>
            </a:r>
          </a:p>
          <a:p>
            <a:pPr>
              <a:lnSpc>
                <a:spcPct val="100000"/>
              </a:lnSpc>
              <a:spcBef>
                <a:spcPts val="620"/>
              </a:spcBef>
            </a:pPr>
            <a:endParaRPr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2700" algn="just">
              <a:lnSpc>
                <a:spcPct val="100000"/>
              </a:lnSpc>
            </a:pP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Em face da legalidade e ordem, somos de parecer, que Relato </a:t>
            </a:r>
            <a:r>
              <a:rPr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Integrado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202</a:t>
            </a:r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seja HOMOLOGADO, pelo Plenário do</a:t>
            </a:r>
          </a:p>
          <a:p>
            <a:pPr marL="12700" algn="just">
              <a:lnSpc>
                <a:spcPct val="100000"/>
              </a:lnSpc>
              <a:spcBef>
                <a:spcPts val="270"/>
              </a:spcBef>
            </a:pP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CRMV/AP, SEM RESSALVAS.</a:t>
            </a:r>
          </a:p>
          <a:p>
            <a:pPr>
              <a:lnSpc>
                <a:spcPct val="100000"/>
              </a:lnSpc>
              <a:spcBef>
                <a:spcPts val="620"/>
              </a:spcBef>
            </a:pPr>
            <a:endParaRPr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2700" algn="just">
              <a:lnSpc>
                <a:spcPct val="100000"/>
              </a:lnSpc>
            </a:pP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Macapá/AP, </a:t>
            </a:r>
            <a:r>
              <a:rPr lang="pt-B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17</a:t>
            </a:r>
            <a:r>
              <a:rPr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</a:t>
            </a:r>
            <a:r>
              <a:rPr lang="pt-B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Setembro</a:t>
            </a:r>
            <a:r>
              <a:rPr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</a:t>
            </a:r>
            <a:r>
              <a:rPr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202</a:t>
            </a:r>
            <a:r>
              <a:rPr lang="pt-B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</a:t>
            </a:r>
            <a:r>
              <a:rPr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8082810"/>
              </p:ext>
            </p:extLst>
          </p:nvPr>
        </p:nvGraphicFramePr>
        <p:xfrm>
          <a:off x="2209800" y="4677996"/>
          <a:ext cx="7121271" cy="178053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441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771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90269">
                <a:tc gridSpan="2">
                  <a:txBody>
                    <a:bodyPr/>
                    <a:lstStyle/>
                    <a:p>
                      <a:pPr marL="12700" marR="5080" indent="913765" algn="ctr" defTabSz="914400" rtl="0" eaLnBrk="1" latinLnBrk="0" hangingPunct="1">
                        <a:lnSpc>
                          <a:spcPct val="107100"/>
                        </a:lnSpc>
                        <a:spcBef>
                          <a:spcPts val="100"/>
                        </a:spcBef>
                      </a:pPr>
                      <a:r>
                        <a:rPr sz="1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Adriano Benício Valadares</a:t>
                      </a:r>
                    </a:p>
                    <a:p>
                      <a:pPr marL="12700" marR="5080" indent="913765" algn="ctr" defTabSz="914400" rtl="0" eaLnBrk="1" latinLnBrk="0" hangingPunct="1">
                        <a:lnSpc>
                          <a:spcPct val="107100"/>
                        </a:lnSpc>
                        <a:spcBef>
                          <a:spcPts val="100"/>
                        </a:spcBef>
                      </a:pPr>
                      <a:r>
                        <a:rPr sz="1400" b="1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Presidente CTC CRMV/AP</a:t>
                      </a: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0269">
                <a:tc>
                  <a:txBody>
                    <a:bodyPr/>
                    <a:lstStyle/>
                    <a:p>
                      <a:pPr marL="12700" marR="5080" indent="913765" algn="r" defTabSz="914400" rtl="0" eaLnBrk="1" latinLnBrk="0" hangingPunct="1">
                        <a:lnSpc>
                          <a:spcPct val="107100"/>
                        </a:lnSpc>
                        <a:spcBef>
                          <a:spcPts val="100"/>
                        </a:spcBef>
                      </a:pPr>
                      <a:r>
                        <a:rPr sz="1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Camilo Pantoja </a:t>
                      </a:r>
                      <a:r>
                        <a:rPr sz="1400" b="1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Creão</a:t>
                      </a:r>
                      <a:r>
                        <a:rPr sz="1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1400" b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12700" marR="5080" indent="913765" algn="r" defTabSz="914400" rtl="0" eaLnBrk="1" latinLnBrk="0" hangingPunct="1">
                        <a:lnSpc>
                          <a:spcPct val="107100"/>
                        </a:lnSpc>
                        <a:spcBef>
                          <a:spcPts val="100"/>
                        </a:spcBef>
                      </a:pPr>
                      <a:r>
                        <a:rPr lang="pt-BR" sz="1400" b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sz="1400" b="1" kern="1200" dirty="0" err="1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Membro</a:t>
                      </a:r>
                      <a:r>
                        <a:rPr sz="1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sz="1400" b="1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Efetivo CTC CRMV/AP</a:t>
                      </a:r>
                    </a:p>
                  </a:txBody>
                  <a:tcPr marL="0" marR="0" marT="146050" marB="0"/>
                </a:tc>
                <a:tc>
                  <a:txBody>
                    <a:bodyPr/>
                    <a:lstStyle/>
                    <a:p>
                      <a:pPr marL="12700" marR="5080" indent="913765" algn="l" defTabSz="914400" rtl="0" eaLnBrk="1" latinLnBrk="0" hangingPunct="1">
                        <a:lnSpc>
                          <a:spcPct val="107100"/>
                        </a:lnSpc>
                        <a:spcBef>
                          <a:spcPts val="100"/>
                        </a:spcBef>
                      </a:pPr>
                      <a:r>
                        <a:rPr sz="1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Anderson Luiz Pinheiro Maia</a:t>
                      </a:r>
                    </a:p>
                    <a:p>
                      <a:pPr marL="12700" marR="5080" indent="913765" algn="just" defTabSz="914400" rtl="0" eaLnBrk="1" latinLnBrk="0" hangingPunct="1">
                        <a:lnSpc>
                          <a:spcPct val="107100"/>
                        </a:lnSpc>
                        <a:spcBef>
                          <a:spcPts val="100"/>
                        </a:spcBef>
                      </a:pPr>
                      <a:r>
                        <a:rPr sz="1400" b="1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Membro Suplente CTC CRMV/AP</a:t>
                      </a:r>
                    </a:p>
                  </a:txBody>
                  <a:tcPr marL="0" marR="0" marT="15684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5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6" name="Retângulo 5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7" name="Retângulo 6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8" name="Retângulo 7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9" name="Imagem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4" name="Retângulo 3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5" name="Retângulo 4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6" name="Retângulo 5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66" y="0"/>
            <a:ext cx="12217166" cy="685800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562600"/>
            <a:ext cx="2973087" cy="8754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Retângulo Arredondado 10"/>
          <p:cNvSpPr/>
          <p:nvPr/>
        </p:nvSpPr>
        <p:spPr>
          <a:xfrm rot="2720519">
            <a:off x="6594477" y="3331679"/>
            <a:ext cx="5498065" cy="7708023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76263" y="335279"/>
            <a:ext cx="7424737" cy="2904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251075" algn="ctr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218F4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MODELO DE PRESTAÇÃO DE </a:t>
            </a:r>
            <a:r>
              <a:rPr sz="1800" b="1" dirty="0" smtClean="0">
                <a:solidFill>
                  <a:srgbClr val="218F4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SERVIÇOS</a:t>
            </a:r>
            <a:endParaRPr sz="1800" b="1" dirty="0">
              <a:solidFill>
                <a:srgbClr val="218F43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2926656"/>
              </p:ext>
            </p:extLst>
          </p:nvPr>
        </p:nvGraphicFramePr>
        <p:xfrm>
          <a:off x="1143000" y="990600"/>
          <a:ext cx="9363329" cy="515785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722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22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4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64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729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729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265341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 marL="5365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b="1" dirty="0">
                          <a:solidFill>
                            <a:srgbClr val="0000CC"/>
                          </a:solidFill>
                          <a:latin typeface="Arial"/>
                          <a:cs typeface="Arial"/>
                        </a:rPr>
                        <a:t>Parceiros</a:t>
                      </a:r>
                      <a:r>
                        <a:rPr sz="900" b="1" spc="-60" dirty="0">
                          <a:solidFill>
                            <a:srgbClr val="0000CC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10" dirty="0">
                          <a:solidFill>
                            <a:srgbClr val="0000CC"/>
                          </a:solidFill>
                          <a:latin typeface="Arial"/>
                          <a:cs typeface="Arial"/>
                        </a:rPr>
                        <a:t>Chaves</a:t>
                      </a:r>
                      <a:endParaRPr sz="900" dirty="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tabLst>
                          <a:tab pos="377825" algn="l"/>
                        </a:tabLst>
                      </a:pPr>
                      <a:r>
                        <a:rPr sz="900" spc="225" dirty="0">
                          <a:latin typeface="Arial MT"/>
                          <a:cs typeface="Arial MT"/>
                        </a:rPr>
                        <a:t>🞛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	</a:t>
                      </a:r>
                      <a:r>
                        <a:rPr sz="900" spc="-10" dirty="0">
                          <a:latin typeface="Arial MT"/>
                          <a:cs typeface="Arial MT"/>
                        </a:rPr>
                        <a:t>Sociedade</a:t>
                      </a:r>
                      <a:endParaRPr sz="900" dirty="0">
                        <a:latin typeface="Arial MT"/>
                        <a:cs typeface="Arial MT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tabLst>
                          <a:tab pos="377825" algn="l"/>
                        </a:tabLst>
                      </a:pPr>
                      <a:r>
                        <a:rPr sz="900" spc="225" dirty="0">
                          <a:latin typeface="Arial MT"/>
                          <a:cs typeface="Arial MT"/>
                        </a:rPr>
                        <a:t>🞛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	</a:t>
                      </a:r>
                      <a:r>
                        <a:rPr sz="900" spc="-10" dirty="0">
                          <a:latin typeface="Arial MT"/>
                          <a:cs typeface="Arial MT"/>
                        </a:rPr>
                        <a:t>Registrados</a:t>
                      </a:r>
                      <a:endParaRPr sz="900" dirty="0">
                        <a:latin typeface="Arial MT"/>
                        <a:cs typeface="Arial MT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tabLst>
                          <a:tab pos="377825" algn="l"/>
                        </a:tabLst>
                      </a:pPr>
                      <a:r>
                        <a:rPr sz="900" spc="225" dirty="0">
                          <a:latin typeface="Arial MT"/>
                          <a:cs typeface="Arial MT"/>
                        </a:rPr>
                        <a:t>🞛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	Instituições</a:t>
                      </a:r>
                      <a:r>
                        <a:rPr sz="90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de</a:t>
                      </a:r>
                      <a:r>
                        <a:rPr sz="9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10" dirty="0">
                          <a:latin typeface="Arial MT"/>
                          <a:cs typeface="Arial MT"/>
                        </a:rPr>
                        <a:t>Ensino</a:t>
                      </a:r>
                      <a:endParaRPr sz="900" dirty="0">
                        <a:latin typeface="Arial MT"/>
                        <a:cs typeface="Arial MT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tabLst>
                          <a:tab pos="377825" algn="l"/>
                        </a:tabLst>
                      </a:pPr>
                      <a:r>
                        <a:rPr sz="900" spc="225" dirty="0">
                          <a:latin typeface="Arial MT"/>
                          <a:cs typeface="Arial MT"/>
                        </a:rPr>
                        <a:t>🞛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	</a:t>
                      </a:r>
                      <a:r>
                        <a:rPr sz="900" spc="-10" dirty="0">
                          <a:latin typeface="Arial MT"/>
                          <a:cs typeface="Arial MT"/>
                        </a:rPr>
                        <a:t>Regionais</a:t>
                      </a:r>
                      <a:endParaRPr sz="900" dirty="0">
                        <a:latin typeface="Arial MT"/>
                        <a:cs typeface="Arial MT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tabLst>
                          <a:tab pos="377825" algn="l"/>
                        </a:tabLst>
                      </a:pPr>
                      <a:r>
                        <a:rPr sz="900" spc="225" dirty="0">
                          <a:latin typeface="Arial MT"/>
                          <a:cs typeface="Arial MT"/>
                        </a:rPr>
                        <a:t>🞛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	</a:t>
                      </a:r>
                      <a:r>
                        <a:rPr sz="900" spc="-10" dirty="0">
                          <a:latin typeface="Arial MT"/>
                          <a:cs typeface="Arial MT"/>
                        </a:rPr>
                        <a:t>Governo</a:t>
                      </a:r>
                      <a:endParaRPr sz="900" dirty="0">
                        <a:latin typeface="Arial MT"/>
                        <a:cs typeface="Arial MT"/>
                      </a:endParaRPr>
                    </a:p>
                  </a:txBody>
                  <a:tcPr marL="0" marR="0" marT="482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440690" algn="just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b="1" dirty="0">
                          <a:solidFill>
                            <a:srgbClr val="0000CC"/>
                          </a:solidFill>
                          <a:latin typeface="Arial"/>
                          <a:cs typeface="Arial"/>
                        </a:rPr>
                        <a:t>Atividades</a:t>
                      </a:r>
                      <a:r>
                        <a:rPr sz="900" b="1" spc="-55" dirty="0">
                          <a:solidFill>
                            <a:srgbClr val="0000CC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10" dirty="0">
                          <a:solidFill>
                            <a:srgbClr val="0000CC"/>
                          </a:solidFill>
                          <a:latin typeface="Arial"/>
                          <a:cs typeface="Arial"/>
                        </a:rPr>
                        <a:t>Chave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378460" marR="126364" indent="-287020" algn="just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spc="275" dirty="0">
                          <a:latin typeface="Arial MT"/>
                          <a:cs typeface="Arial MT"/>
                        </a:rPr>
                        <a:t>🞛</a:t>
                      </a:r>
                      <a:r>
                        <a:rPr sz="900" spc="425" dirty="0">
                          <a:latin typeface="Arial MT"/>
                          <a:cs typeface="Arial MT"/>
                        </a:rPr>
                        <a:t>  </a:t>
                      </a:r>
                      <a:r>
                        <a:rPr sz="900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Arial MT"/>
                          <a:cs typeface="Arial MT"/>
                        </a:rPr>
                        <a:t>Governança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:</a:t>
                      </a:r>
                      <a:r>
                        <a:rPr sz="9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30" dirty="0">
                          <a:latin typeface="Arial MT"/>
                          <a:cs typeface="Arial MT"/>
                        </a:rPr>
                        <a:t>estratégia,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liderança</a:t>
                      </a:r>
                      <a:r>
                        <a:rPr sz="90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10" dirty="0">
                          <a:latin typeface="Arial MT"/>
                          <a:cs typeface="Arial MT"/>
                        </a:rPr>
                        <a:t>transparência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e</a:t>
                      </a:r>
                      <a:r>
                        <a:rPr sz="9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prestação</a:t>
                      </a:r>
                      <a:r>
                        <a:rPr sz="9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de </a:t>
                      </a:r>
                      <a:r>
                        <a:rPr sz="900" spc="-10" dirty="0">
                          <a:latin typeface="Arial MT"/>
                          <a:cs typeface="Arial MT"/>
                        </a:rPr>
                        <a:t>contas</a:t>
                      </a:r>
                      <a:endParaRPr sz="900">
                        <a:latin typeface="Arial MT"/>
                        <a:cs typeface="Arial MT"/>
                      </a:endParaRPr>
                    </a:p>
                    <a:p>
                      <a:pPr marL="91440" algn="just">
                        <a:lnSpc>
                          <a:spcPct val="100000"/>
                        </a:lnSpc>
                      </a:pPr>
                      <a:r>
                        <a:rPr sz="900" spc="275" dirty="0">
                          <a:latin typeface="Arial MT"/>
                          <a:cs typeface="Arial MT"/>
                        </a:rPr>
                        <a:t>🞛</a:t>
                      </a:r>
                      <a:r>
                        <a:rPr sz="900" spc="430" dirty="0">
                          <a:latin typeface="Arial MT"/>
                          <a:cs typeface="Arial MT"/>
                        </a:rPr>
                        <a:t>  </a:t>
                      </a:r>
                      <a:r>
                        <a:rPr sz="900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Arial MT"/>
                          <a:cs typeface="Arial MT"/>
                        </a:rPr>
                        <a:t>Finalísticas</a:t>
                      </a:r>
                      <a:r>
                        <a:rPr sz="900" spc="-10" dirty="0">
                          <a:latin typeface="Arial MT"/>
                          <a:cs typeface="Arial MT"/>
                        </a:rPr>
                        <a:t>:</a:t>
                      </a:r>
                      <a:endParaRPr sz="900">
                        <a:latin typeface="Arial MT"/>
                        <a:cs typeface="Arial MT"/>
                      </a:endParaRPr>
                    </a:p>
                    <a:p>
                      <a:pPr marL="378460" marR="159385" algn="just">
                        <a:lnSpc>
                          <a:spcPct val="100000"/>
                        </a:lnSpc>
                      </a:pPr>
                      <a:r>
                        <a:rPr sz="900" dirty="0">
                          <a:latin typeface="Arial MT"/>
                          <a:cs typeface="Arial MT"/>
                        </a:rPr>
                        <a:t>normatização,</a:t>
                      </a:r>
                      <a:r>
                        <a:rPr sz="900" spc="-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10" dirty="0">
                          <a:latin typeface="Arial MT"/>
                          <a:cs typeface="Arial MT"/>
                        </a:rPr>
                        <a:t>registro,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orientação,</a:t>
                      </a:r>
                      <a:r>
                        <a:rPr sz="900" spc="-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10" dirty="0">
                          <a:latin typeface="Arial MT"/>
                          <a:cs typeface="Arial MT"/>
                        </a:rPr>
                        <a:t>fiscalização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e</a:t>
                      </a:r>
                      <a:r>
                        <a:rPr sz="900" spc="-10" dirty="0">
                          <a:latin typeface="Arial MT"/>
                          <a:cs typeface="Arial MT"/>
                        </a:rPr>
                        <a:t> julgamento</a:t>
                      </a:r>
                      <a:endParaRPr sz="900">
                        <a:latin typeface="Arial MT"/>
                        <a:cs typeface="Arial MT"/>
                      </a:endParaRPr>
                    </a:p>
                    <a:p>
                      <a:pPr marL="378460" marR="93980" indent="-287020">
                        <a:lnSpc>
                          <a:spcPct val="100000"/>
                        </a:lnSpc>
                        <a:tabLst>
                          <a:tab pos="377825" algn="l"/>
                        </a:tabLst>
                      </a:pPr>
                      <a:r>
                        <a:rPr sz="900" spc="225" dirty="0">
                          <a:latin typeface="Arial MT"/>
                          <a:cs typeface="Arial MT"/>
                        </a:rPr>
                        <a:t>🞛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	</a:t>
                      </a:r>
                      <a:r>
                        <a:rPr sz="900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Arial MT"/>
                          <a:cs typeface="Arial MT"/>
                        </a:rPr>
                        <a:t>Gestão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:</a:t>
                      </a:r>
                      <a:r>
                        <a:rPr sz="9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10" dirty="0">
                          <a:latin typeface="Arial MT"/>
                          <a:cs typeface="Arial MT"/>
                        </a:rPr>
                        <a:t>finanças, administrativo,</a:t>
                      </a:r>
                      <a:r>
                        <a:rPr sz="900" spc="5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tecnologia</a:t>
                      </a:r>
                      <a:r>
                        <a:rPr sz="900" spc="-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25" dirty="0">
                          <a:latin typeface="Arial MT"/>
                          <a:cs typeface="Arial MT"/>
                        </a:rPr>
                        <a:t>da</a:t>
                      </a:r>
                      <a:r>
                        <a:rPr sz="900" spc="5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informação</a:t>
                      </a:r>
                      <a:r>
                        <a:rPr sz="900" spc="-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50" dirty="0">
                          <a:latin typeface="Arial MT"/>
                          <a:cs typeface="Arial MT"/>
                        </a:rPr>
                        <a:t>e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 comunicação,</a:t>
                      </a:r>
                      <a:r>
                        <a:rPr sz="900" spc="-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pessoas</a:t>
                      </a:r>
                      <a:r>
                        <a:rPr sz="9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50" dirty="0">
                          <a:latin typeface="Arial MT"/>
                          <a:cs typeface="Arial MT"/>
                        </a:rPr>
                        <a:t>e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 relações</a:t>
                      </a:r>
                      <a:r>
                        <a:rPr sz="9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10" dirty="0">
                          <a:latin typeface="Arial MT"/>
                          <a:cs typeface="Arial MT"/>
                        </a:rPr>
                        <a:t>institucionais</a:t>
                      </a:r>
                      <a:endParaRPr sz="900">
                        <a:latin typeface="Arial MT"/>
                        <a:cs typeface="Arial MT"/>
                      </a:endParaRPr>
                    </a:p>
                    <a:p>
                      <a:pPr marL="378460" marR="163830" indent="-287020">
                        <a:lnSpc>
                          <a:spcPct val="100000"/>
                        </a:lnSpc>
                        <a:tabLst>
                          <a:tab pos="377825" algn="l"/>
                        </a:tabLst>
                      </a:pPr>
                      <a:r>
                        <a:rPr sz="900" spc="225" dirty="0">
                          <a:latin typeface="Arial MT"/>
                          <a:cs typeface="Arial MT"/>
                        </a:rPr>
                        <a:t>🞛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	</a:t>
                      </a:r>
                      <a:r>
                        <a:rPr sz="900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Arial MT"/>
                          <a:cs typeface="Arial MT"/>
                        </a:rPr>
                        <a:t>Monitoramento</a:t>
                      </a:r>
                      <a:r>
                        <a:rPr sz="900" u="sng" spc="60" dirty="0">
                          <a:uFill>
                            <a:solidFill>
                              <a:srgbClr val="000000"/>
                            </a:solidFill>
                          </a:u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u="sng" spc="-50" dirty="0">
                          <a:uFill>
                            <a:solidFill>
                              <a:srgbClr val="000000"/>
                            </a:solidFill>
                          </a:uFill>
                          <a:latin typeface="Arial MT"/>
                          <a:cs typeface="Arial MT"/>
                        </a:rPr>
                        <a:t>e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Arial MT"/>
                          <a:cs typeface="Arial MT"/>
                        </a:rPr>
                        <a:t>melhoria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:</a:t>
                      </a:r>
                      <a:r>
                        <a:rPr sz="900" spc="-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10" dirty="0">
                          <a:latin typeface="Arial MT"/>
                          <a:cs typeface="Arial MT"/>
                        </a:rPr>
                        <a:t>inovação,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controle</a:t>
                      </a:r>
                      <a:r>
                        <a:rPr sz="900" spc="-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interno,</a:t>
                      </a:r>
                      <a:r>
                        <a:rPr sz="90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risco</a:t>
                      </a:r>
                      <a:r>
                        <a:rPr sz="9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50" dirty="0">
                          <a:latin typeface="Arial MT"/>
                          <a:cs typeface="Arial MT"/>
                        </a:rPr>
                        <a:t>e</a:t>
                      </a:r>
                      <a:r>
                        <a:rPr sz="900" spc="-10" dirty="0">
                          <a:latin typeface="Arial MT"/>
                          <a:cs typeface="Arial MT"/>
                        </a:rPr>
                        <a:t> conformidade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482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5200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b="1" dirty="0">
                          <a:solidFill>
                            <a:srgbClr val="0000CC"/>
                          </a:solidFill>
                          <a:latin typeface="Arial"/>
                          <a:cs typeface="Arial"/>
                        </a:rPr>
                        <a:t>Proposta</a:t>
                      </a:r>
                      <a:r>
                        <a:rPr sz="900" b="1" spc="-30" dirty="0">
                          <a:solidFill>
                            <a:srgbClr val="0000CC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solidFill>
                            <a:srgbClr val="0000CC"/>
                          </a:solidFill>
                          <a:latin typeface="Arial"/>
                          <a:cs typeface="Arial"/>
                        </a:rPr>
                        <a:t>de</a:t>
                      </a:r>
                      <a:r>
                        <a:rPr sz="900" b="1" spc="-20" dirty="0">
                          <a:solidFill>
                            <a:srgbClr val="0000CC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10" dirty="0">
                          <a:solidFill>
                            <a:srgbClr val="0000CC"/>
                          </a:solidFill>
                          <a:latin typeface="Arial"/>
                          <a:cs typeface="Arial"/>
                        </a:rPr>
                        <a:t>Valor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264160" marR="197485" indent="-17272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spc="275" dirty="0">
                          <a:latin typeface="Arial MT"/>
                          <a:cs typeface="Arial MT"/>
                        </a:rPr>
                        <a:t>🞛</a:t>
                      </a:r>
                      <a:r>
                        <a:rPr sz="900" spc="204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Velar</a:t>
                      </a:r>
                      <a:r>
                        <a:rPr sz="9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pelo</a:t>
                      </a:r>
                      <a:r>
                        <a:rPr sz="9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registro</a:t>
                      </a:r>
                      <a:r>
                        <a:rPr sz="9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25" dirty="0">
                          <a:latin typeface="Arial MT"/>
                          <a:cs typeface="Arial MT"/>
                        </a:rPr>
                        <a:t>de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profissionais</a:t>
                      </a:r>
                      <a:r>
                        <a:rPr sz="900" spc="-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e</a:t>
                      </a:r>
                      <a:r>
                        <a:rPr sz="900" spc="-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10" dirty="0">
                          <a:latin typeface="Arial MT"/>
                          <a:cs typeface="Arial MT"/>
                        </a:rPr>
                        <a:t>empresas</a:t>
                      </a:r>
                      <a:endParaRPr sz="900">
                        <a:latin typeface="Arial MT"/>
                        <a:cs typeface="Arial MT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264160" marR="137795" indent="-17272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spc="275" dirty="0">
                          <a:latin typeface="Arial MT"/>
                          <a:cs typeface="Arial MT"/>
                        </a:rPr>
                        <a:t>🞛</a:t>
                      </a:r>
                      <a:r>
                        <a:rPr sz="900" spc="204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Zelar</a:t>
                      </a:r>
                      <a:r>
                        <a:rPr sz="9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pela</a:t>
                      </a:r>
                      <a:r>
                        <a:rPr sz="9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preservação</a:t>
                      </a:r>
                      <a:r>
                        <a:rPr sz="90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125" dirty="0">
                          <a:latin typeface="Arial MT"/>
                          <a:cs typeface="Arial MT"/>
                        </a:rPr>
                        <a:t>da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 ética</a:t>
                      </a:r>
                      <a:r>
                        <a:rPr sz="9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e a</a:t>
                      </a:r>
                      <a:r>
                        <a:rPr sz="900" spc="-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10" dirty="0">
                          <a:latin typeface="Arial MT"/>
                          <a:cs typeface="Arial MT"/>
                        </a:rPr>
                        <a:t>habilitação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técnica</a:t>
                      </a:r>
                      <a:r>
                        <a:rPr sz="90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adequada</a:t>
                      </a:r>
                      <a:r>
                        <a:rPr sz="9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para</a:t>
                      </a:r>
                      <a:r>
                        <a:rPr sz="9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50" dirty="0">
                          <a:latin typeface="Arial MT"/>
                          <a:cs typeface="Arial MT"/>
                        </a:rPr>
                        <a:t>o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 exercício</a:t>
                      </a:r>
                      <a:r>
                        <a:rPr sz="90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10" dirty="0">
                          <a:latin typeface="Arial MT"/>
                          <a:cs typeface="Arial MT"/>
                        </a:rPr>
                        <a:t>profissional</a:t>
                      </a:r>
                      <a:endParaRPr sz="900">
                        <a:latin typeface="Arial MT"/>
                        <a:cs typeface="Arial MT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264160" marR="213995" indent="-172720">
                        <a:lnSpc>
                          <a:spcPct val="100000"/>
                        </a:lnSpc>
                      </a:pPr>
                      <a:r>
                        <a:rPr sz="900" spc="275" dirty="0">
                          <a:latin typeface="Arial MT"/>
                          <a:cs typeface="Arial MT"/>
                        </a:rPr>
                        <a:t>🞛</a:t>
                      </a:r>
                      <a:r>
                        <a:rPr sz="900" spc="2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Fiscalizar,</a:t>
                      </a:r>
                      <a:r>
                        <a:rPr sz="90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defender</a:t>
                      </a:r>
                      <a:r>
                        <a:rPr sz="90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50" dirty="0">
                          <a:latin typeface="Arial MT"/>
                          <a:cs typeface="Arial MT"/>
                        </a:rPr>
                        <a:t>e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 disciplinar</a:t>
                      </a:r>
                      <a:r>
                        <a:rPr sz="900" spc="-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o</a:t>
                      </a:r>
                      <a:r>
                        <a:rPr sz="9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exercício</a:t>
                      </a:r>
                      <a:r>
                        <a:rPr sz="90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25" dirty="0">
                          <a:latin typeface="Arial MT"/>
                          <a:cs typeface="Arial MT"/>
                        </a:rPr>
                        <a:t>da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atividade</a:t>
                      </a:r>
                      <a:r>
                        <a:rPr sz="9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10" dirty="0">
                          <a:latin typeface="Arial MT"/>
                          <a:cs typeface="Arial MT"/>
                        </a:rPr>
                        <a:t>profissional</a:t>
                      </a:r>
                      <a:endParaRPr sz="900">
                        <a:latin typeface="Arial MT"/>
                        <a:cs typeface="Arial MT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264160" marR="273685" indent="-172720">
                        <a:lnSpc>
                          <a:spcPct val="100000"/>
                        </a:lnSpc>
                      </a:pPr>
                      <a:r>
                        <a:rPr sz="900" spc="275" dirty="0">
                          <a:latin typeface="Arial MT"/>
                          <a:cs typeface="Arial MT"/>
                        </a:rPr>
                        <a:t>🞛</a:t>
                      </a:r>
                      <a:r>
                        <a:rPr sz="900" spc="2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Resguardar</a:t>
                      </a:r>
                      <a:r>
                        <a:rPr sz="9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o </a:t>
                      </a:r>
                      <a:r>
                        <a:rPr sz="900" spc="-35" dirty="0">
                          <a:latin typeface="Arial MT"/>
                          <a:cs typeface="Arial MT"/>
                        </a:rPr>
                        <a:t>interesse </a:t>
                      </a:r>
                      <a:r>
                        <a:rPr sz="900" spc="-10" dirty="0">
                          <a:latin typeface="Arial MT"/>
                          <a:cs typeface="Arial MT"/>
                        </a:rPr>
                        <a:t>público</a:t>
                      </a:r>
                      <a:endParaRPr sz="900">
                        <a:latin typeface="Arial MT"/>
                        <a:cs typeface="Arial MT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264160" marR="90170" indent="-172720">
                        <a:lnSpc>
                          <a:spcPct val="100000"/>
                        </a:lnSpc>
                      </a:pPr>
                      <a:r>
                        <a:rPr sz="900" spc="275" dirty="0">
                          <a:latin typeface="Arial MT"/>
                          <a:cs typeface="Arial MT"/>
                        </a:rPr>
                        <a:t>🞛</a:t>
                      </a:r>
                      <a:r>
                        <a:rPr sz="900" spc="2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Focar</a:t>
                      </a:r>
                      <a:r>
                        <a:rPr sz="9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o propósito</a:t>
                      </a:r>
                      <a:r>
                        <a:rPr sz="9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25" dirty="0">
                          <a:latin typeface="Arial MT"/>
                          <a:cs typeface="Arial MT"/>
                        </a:rPr>
                        <a:t>da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organização</a:t>
                      </a:r>
                      <a:r>
                        <a:rPr sz="900" spc="-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em</a:t>
                      </a:r>
                      <a:r>
                        <a:rPr sz="9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10" dirty="0">
                          <a:latin typeface="Arial MT"/>
                          <a:cs typeface="Arial MT"/>
                        </a:rPr>
                        <a:t>resultados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para</a:t>
                      </a:r>
                      <a:r>
                        <a:rPr sz="9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cidadãos</a:t>
                      </a:r>
                      <a:r>
                        <a:rPr sz="90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e</a:t>
                      </a:r>
                      <a:r>
                        <a:rPr sz="900" spc="-10" dirty="0">
                          <a:latin typeface="Arial MT"/>
                          <a:cs typeface="Arial MT"/>
                        </a:rPr>
                        <a:t> usuários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dos</a:t>
                      </a:r>
                      <a:r>
                        <a:rPr sz="9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10" dirty="0">
                          <a:latin typeface="Arial MT"/>
                          <a:cs typeface="Arial MT"/>
                        </a:rPr>
                        <a:t>serviços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482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R="83185" algn="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b="1" dirty="0">
                          <a:solidFill>
                            <a:srgbClr val="0000CC"/>
                          </a:solidFill>
                          <a:latin typeface="Arial"/>
                          <a:cs typeface="Arial"/>
                        </a:rPr>
                        <a:t>Relacionamento</a:t>
                      </a:r>
                      <a:r>
                        <a:rPr sz="900" b="1" spc="-55" dirty="0">
                          <a:solidFill>
                            <a:srgbClr val="0000CC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25" dirty="0">
                          <a:solidFill>
                            <a:srgbClr val="0000CC"/>
                          </a:solidFill>
                          <a:latin typeface="Arial"/>
                          <a:cs typeface="Arial"/>
                        </a:rPr>
                        <a:t>com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R="83185" algn="r">
                        <a:lnSpc>
                          <a:spcPct val="100000"/>
                        </a:lnSpc>
                      </a:pPr>
                      <a:r>
                        <a:rPr sz="900" b="1" spc="-10" dirty="0">
                          <a:solidFill>
                            <a:srgbClr val="0000CC"/>
                          </a:solidFill>
                          <a:latin typeface="Arial"/>
                          <a:cs typeface="Arial"/>
                        </a:rPr>
                        <a:t>Clientes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919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900" spc="275" dirty="0">
                          <a:latin typeface="Arial MT"/>
                          <a:cs typeface="Arial MT"/>
                        </a:rPr>
                        <a:t>🞛</a:t>
                      </a:r>
                      <a:r>
                        <a:rPr sz="900" spc="204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Orientação</a:t>
                      </a:r>
                      <a:r>
                        <a:rPr sz="9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e</a:t>
                      </a:r>
                      <a:r>
                        <a:rPr sz="900" spc="-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10" dirty="0">
                          <a:latin typeface="Arial MT"/>
                          <a:cs typeface="Arial MT"/>
                        </a:rPr>
                        <a:t>Suporte</a:t>
                      </a:r>
                      <a:endParaRPr sz="900">
                        <a:latin typeface="Arial MT"/>
                        <a:cs typeface="Arial MT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900" spc="275" dirty="0">
                          <a:latin typeface="Arial MT"/>
                          <a:cs typeface="Arial MT"/>
                        </a:rPr>
                        <a:t>🞛</a:t>
                      </a:r>
                      <a:r>
                        <a:rPr sz="900" spc="2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Serviços</a:t>
                      </a:r>
                      <a:r>
                        <a:rPr sz="9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10" dirty="0">
                          <a:latin typeface="Arial MT"/>
                          <a:cs typeface="Arial MT"/>
                        </a:rPr>
                        <a:t>Digitais</a:t>
                      </a:r>
                      <a:endParaRPr sz="900">
                        <a:latin typeface="Arial MT"/>
                        <a:cs typeface="Arial MT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900" spc="275" dirty="0">
                          <a:latin typeface="Arial MT"/>
                          <a:cs typeface="Arial MT"/>
                        </a:rPr>
                        <a:t>🞛</a:t>
                      </a:r>
                      <a:r>
                        <a:rPr sz="900" spc="2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Pesquisa</a:t>
                      </a:r>
                      <a:r>
                        <a:rPr sz="90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de</a:t>
                      </a:r>
                      <a:r>
                        <a:rPr sz="900" spc="-10" dirty="0">
                          <a:latin typeface="Arial MT"/>
                          <a:cs typeface="Arial MT"/>
                        </a:rPr>
                        <a:t> Satisfação</a:t>
                      </a:r>
                      <a:endParaRPr sz="900">
                        <a:latin typeface="Arial MT"/>
                        <a:cs typeface="Arial MT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900" spc="275" dirty="0">
                          <a:latin typeface="Arial MT"/>
                          <a:cs typeface="Arial MT"/>
                        </a:rPr>
                        <a:t>🞛</a:t>
                      </a:r>
                      <a:r>
                        <a:rPr sz="900" spc="2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Pesquisa</a:t>
                      </a:r>
                      <a:r>
                        <a:rPr sz="9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de</a:t>
                      </a:r>
                      <a:r>
                        <a:rPr sz="9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10" dirty="0">
                          <a:latin typeface="Arial MT"/>
                          <a:cs typeface="Arial MT"/>
                        </a:rPr>
                        <a:t>Percepção</a:t>
                      </a:r>
                      <a:endParaRPr sz="900">
                        <a:latin typeface="Arial MT"/>
                        <a:cs typeface="Arial MT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900" spc="275" dirty="0">
                          <a:latin typeface="Arial MT"/>
                          <a:cs typeface="Arial MT"/>
                        </a:rPr>
                        <a:t>🞛</a:t>
                      </a:r>
                      <a:r>
                        <a:rPr sz="900" spc="2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10" dirty="0">
                          <a:latin typeface="Arial MT"/>
                          <a:cs typeface="Arial MT"/>
                        </a:rPr>
                        <a:t>Ouvidoria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482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4489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b="1" dirty="0">
                          <a:solidFill>
                            <a:srgbClr val="0000CC"/>
                          </a:solidFill>
                          <a:latin typeface="Arial"/>
                          <a:cs typeface="Arial"/>
                        </a:rPr>
                        <a:t>Segmento</a:t>
                      </a:r>
                      <a:r>
                        <a:rPr sz="900" b="1" spc="-35" dirty="0">
                          <a:solidFill>
                            <a:srgbClr val="0000CC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solidFill>
                            <a:srgbClr val="0000CC"/>
                          </a:solidFill>
                          <a:latin typeface="Arial"/>
                          <a:cs typeface="Arial"/>
                        </a:rPr>
                        <a:t>de</a:t>
                      </a:r>
                      <a:r>
                        <a:rPr sz="900" b="1" spc="-10" dirty="0">
                          <a:solidFill>
                            <a:srgbClr val="0000CC"/>
                          </a:solidFill>
                          <a:latin typeface="Arial"/>
                          <a:cs typeface="Arial"/>
                        </a:rPr>
                        <a:t> Clientes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900" spc="275" dirty="0">
                          <a:latin typeface="Arial MT"/>
                          <a:cs typeface="Arial MT"/>
                        </a:rPr>
                        <a:t>🞛</a:t>
                      </a:r>
                      <a:r>
                        <a:rPr sz="900" spc="2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10" dirty="0">
                          <a:latin typeface="Arial MT"/>
                          <a:cs typeface="Arial MT"/>
                        </a:rPr>
                        <a:t>Sociedade</a:t>
                      </a:r>
                      <a:endParaRPr sz="900">
                        <a:latin typeface="Arial MT"/>
                        <a:cs typeface="Arial MT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900" spc="275" dirty="0">
                          <a:latin typeface="Arial MT"/>
                          <a:cs typeface="Arial MT"/>
                        </a:rPr>
                        <a:t>🞛</a:t>
                      </a:r>
                      <a:r>
                        <a:rPr sz="900" spc="2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10" dirty="0">
                          <a:latin typeface="Arial MT"/>
                          <a:cs typeface="Arial MT"/>
                        </a:rPr>
                        <a:t>Registrados</a:t>
                      </a:r>
                      <a:endParaRPr sz="900">
                        <a:latin typeface="Arial MT"/>
                        <a:cs typeface="Arial MT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900" spc="275" dirty="0">
                          <a:latin typeface="Arial MT"/>
                          <a:cs typeface="Arial MT"/>
                        </a:rPr>
                        <a:t>🞛</a:t>
                      </a:r>
                      <a:r>
                        <a:rPr sz="900" spc="2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Instituições</a:t>
                      </a:r>
                      <a:r>
                        <a:rPr sz="9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de</a:t>
                      </a:r>
                      <a:r>
                        <a:rPr sz="900" spc="-10" dirty="0">
                          <a:latin typeface="Arial MT"/>
                          <a:cs typeface="Arial MT"/>
                        </a:rPr>
                        <a:t> Ensino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482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590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82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900" b="1" dirty="0">
                          <a:solidFill>
                            <a:srgbClr val="0000CC"/>
                          </a:solidFill>
                          <a:latin typeface="Arial"/>
                          <a:cs typeface="Arial"/>
                        </a:rPr>
                        <a:t>Recursos</a:t>
                      </a:r>
                      <a:r>
                        <a:rPr sz="900" b="1" spc="-55" dirty="0">
                          <a:solidFill>
                            <a:srgbClr val="0000CC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10" dirty="0">
                          <a:solidFill>
                            <a:srgbClr val="0000CC"/>
                          </a:solidFill>
                          <a:latin typeface="Arial"/>
                          <a:cs typeface="Arial"/>
                        </a:rPr>
                        <a:t>Chaves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900" spc="275" dirty="0">
                          <a:latin typeface="Arial MT"/>
                          <a:cs typeface="Arial MT"/>
                        </a:rPr>
                        <a:t>🞛</a:t>
                      </a:r>
                      <a:r>
                        <a:rPr sz="900" spc="204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Capital</a:t>
                      </a:r>
                      <a:r>
                        <a:rPr sz="9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10" dirty="0">
                          <a:latin typeface="Arial MT"/>
                          <a:cs typeface="Arial MT"/>
                        </a:rPr>
                        <a:t>Humano</a:t>
                      </a:r>
                      <a:endParaRPr sz="900">
                        <a:latin typeface="Arial MT"/>
                        <a:cs typeface="Arial MT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900" spc="275" dirty="0">
                          <a:latin typeface="Arial MT"/>
                          <a:cs typeface="Arial MT"/>
                        </a:rPr>
                        <a:t>🞛</a:t>
                      </a:r>
                      <a:r>
                        <a:rPr sz="900" spc="204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Capital</a:t>
                      </a:r>
                      <a:r>
                        <a:rPr sz="9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10" dirty="0">
                          <a:latin typeface="Arial MT"/>
                          <a:cs typeface="Arial MT"/>
                        </a:rPr>
                        <a:t>Intelectual</a:t>
                      </a:r>
                      <a:endParaRPr sz="900">
                        <a:latin typeface="Arial MT"/>
                        <a:cs typeface="Arial MT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900" spc="275" dirty="0">
                          <a:latin typeface="Arial MT"/>
                          <a:cs typeface="Arial MT"/>
                        </a:rPr>
                        <a:t>🞛</a:t>
                      </a:r>
                      <a:r>
                        <a:rPr sz="900" spc="204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Capital</a:t>
                      </a:r>
                      <a:r>
                        <a:rPr sz="9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10" dirty="0">
                          <a:latin typeface="Arial MT"/>
                          <a:cs typeface="Arial MT"/>
                        </a:rPr>
                        <a:t>Financeiro</a:t>
                      </a:r>
                      <a:endParaRPr sz="900">
                        <a:latin typeface="Arial MT"/>
                        <a:cs typeface="Arial MT"/>
                      </a:endParaRPr>
                    </a:p>
                    <a:p>
                      <a:pPr marL="264160" marR="511175" indent="-172720">
                        <a:lnSpc>
                          <a:spcPct val="100000"/>
                        </a:lnSpc>
                      </a:pPr>
                      <a:r>
                        <a:rPr sz="900" spc="275" dirty="0">
                          <a:latin typeface="Arial MT"/>
                          <a:cs typeface="Arial MT"/>
                        </a:rPr>
                        <a:t>🞛</a:t>
                      </a:r>
                      <a:r>
                        <a:rPr sz="900" spc="204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Capital</a:t>
                      </a:r>
                      <a:r>
                        <a:rPr sz="9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Social</a:t>
                      </a:r>
                      <a:r>
                        <a:rPr sz="9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e</a:t>
                      </a:r>
                      <a:r>
                        <a:rPr sz="900" spc="-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140" dirty="0">
                          <a:latin typeface="Arial MT"/>
                          <a:cs typeface="Arial MT"/>
                        </a:rPr>
                        <a:t>de</a:t>
                      </a:r>
                      <a:r>
                        <a:rPr sz="900" spc="-10" dirty="0">
                          <a:latin typeface="Arial MT"/>
                          <a:cs typeface="Arial MT"/>
                        </a:rPr>
                        <a:t> Relacionamento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82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900" b="1" spc="-10" dirty="0">
                          <a:solidFill>
                            <a:srgbClr val="0000CC"/>
                          </a:solidFill>
                          <a:latin typeface="Arial"/>
                          <a:cs typeface="Arial"/>
                        </a:rPr>
                        <a:t>Canais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900" spc="275" dirty="0">
                          <a:latin typeface="Arial MT"/>
                          <a:cs typeface="Arial MT"/>
                        </a:rPr>
                        <a:t>🞛</a:t>
                      </a:r>
                      <a:r>
                        <a:rPr sz="900" spc="2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10" dirty="0">
                          <a:latin typeface="Arial MT"/>
                          <a:cs typeface="Arial MT"/>
                        </a:rPr>
                        <a:t>Publicidade</a:t>
                      </a:r>
                      <a:endParaRPr sz="900">
                        <a:latin typeface="Arial MT"/>
                        <a:cs typeface="Arial MT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900" spc="275" dirty="0">
                          <a:latin typeface="Arial MT"/>
                          <a:cs typeface="Arial MT"/>
                        </a:rPr>
                        <a:t>🞛</a:t>
                      </a:r>
                      <a:r>
                        <a:rPr sz="900" spc="2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20" dirty="0">
                          <a:latin typeface="Arial MT"/>
                          <a:cs typeface="Arial MT"/>
                        </a:rPr>
                        <a:t>Site</a:t>
                      </a:r>
                      <a:endParaRPr sz="900">
                        <a:latin typeface="Arial MT"/>
                        <a:cs typeface="Arial MT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900" spc="275" dirty="0">
                          <a:latin typeface="Arial MT"/>
                          <a:cs typeface="Arial MT"/>
                        </a:rPr>
                        <a:t>🞛</a:t>
                      </a:r>
                      <a:r>
                        <a:rPr sz="900" spc="2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10" dirty="0">
                          <a:latin typeface="Arial MT"/>
                          <a:cs typeface="Arial MT"/>
                        </a:rPr>
                        <a:t>Eventos</a:t>
                      </a:r>
                      <a:endParaRPr sz="900">
                        <a:latin typeface="Arial MT"/>
                        <a:cs typeface="Arial MT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900" spc="275" dirty="0">
                          <a:latin typeface="Arial MT"/>
                          <a:cs typeface="Arial MT"/>
                        </a:rPr>
                        <a:t>🞛</a:t>
                      </a:r>
                      <a:r>
                        <a:rPr sz="900" spc="204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Portal</a:t>
                      </a:r>
                      <a:r>
                        <a:rPr sz="9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da</a:t>
                      </a:r>
                      <a:r>
                        <a:rPr sz="9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10" dirty="0">
                          <a:latin typeface="Arial MT"/>
                          <a:cs typeface="Arial MT"/>
                        </a:rPr>
                        <a:t>Transparência</a:t>
                      </a:r>
                      <a:endParaRPr sz="900">
                        <a:latin typeface="Arial MT"/>
                        <a:cs typeface="Arial MT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900" spc="275" dirty="0">
                          <a:latin typeface="Arial MT"/>
                          <a:cs typeface="Arial MT"/>
                        </a:rPr>
                        <a:t>🞛</a:t>
                      </a:r>
                      <a:r>
                        <a:rPr sz="900" spc="2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Redes</a:t>
                      </a:r>
                      <a:r>
                        <a:rPr sz="9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10" dirty="0">
                          <a:latin typeface="Arial MT"/>
                          <a:cs typeface="Arial MT"/>
                        </a:rPr>
                        <a:t>Sociais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82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6604">
                <a:tc gridSpan="3">
                  <a:txBody>
                    <a:bodyPr/>
                    <a:lstStyle/>
                    <a:p>
                      <a:pPr marL="1005840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 b="1" dirty="0">
                          <a:solidFill>
                            <a:srgbClr val="0000CC"/>
                          </a:solidFill>
                          <a:latin typeface="Arial"/>
                          <a:cs typeface="Arial"/>
                        </a:rPr>
                        <a:t>Estrutura</a:t>
                      </a:r>
                      <a:r>
                        <a:rPr sz="900" b="1" spc="-30" dirty="0">
                          <a:solidFill>
                            <a:srgbClr val="0000CC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solidFill>
                            <a:srgbClr val="0000CC"/>
                          </a:solidFill>
                          <a:latin typeface="Arial"/>
                          <a:cs typeface="Arial"/>
                        </a:rPr>
                        <a:t>de</a:t>
                      </a:r>
                      <a:r>
                        <a:rPr sz="900" b="1" spc="-30" dirty="0">
                          <a:solidFill>
                            <a:srgbClr val="0000CC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10" dirty="0">
                          <a:solidFill>
                            <a:srgbClr val="0000CC"/>
                          </a:solidFill>
                          <a:latin typeface="Arial"/>
                          <a:cs typeface="Arial"/>
                        </a:rPr>
                        <a:t>Custos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1005840">
                        <a:lnSpc>
                          <a:spcPct val="100000"/>
                        </a:lnSpc>
                      </a:pPr>
                      <a:r>
                        <a:rPr sz="900" spc="275" dirty="0">
                          <a:latin typeface="Arial MT"/>
                          <a:cs typeface="Arial MT"/>
                        </a:rPr>
                        <a:t>🞛</a:t>
                      </a:r>
                      <a:r>
                        <a:rPr sz="900" spc="2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10" dirty="0">
                          <a:latin typeface="Arial MT"/>
                          <a:cs typeface="Arial MT"/>
                        </a:rPr>
                        <a:t>Pessoal</a:t>
                      </a:r>
                      <a:endParaRPr sz="900">
                        <a:latin typeface="Arial MT"/>
                        <a:cs typeface="Arial MT"/>
                      </a:endParaRPr>
                    </a:p>
                    <a:p>
                      <a:pPr marL="1005840">
                        <a:lnSpc>
                          <a:spcPct val="100000"/>
                        </a:lnSpc>
                      </a:pPr>
                      <a:r>
                        <a:rPr sz="900" spc="275" dirty="0">
                          <a:latin typeface="Arial MT"/>
                          <a:cs typeface="Arial MT"/>
                        </a:rPr>
                        <a:t>🞛</a:t>
                      </a:r>
                      <a:r>
                        <a:rPr sz="900" spc="19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Material</a:t>
                      </a:r>
                      <a:r>
                        <a:rPr sz="9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de</a:t>
                      </a:r>
                      <a:r>
                        <a:rPr sz="9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10" dirty="0">
                          <a:latin typeface="Arial MT"/>
                          <a:cs typeface="Arial MT"/>
                        </a:rPr>
                        <a:t>Consumo</a:t>
                      </a:r>
                      <a:endParaRPr sz="900">
                        <a:latin typeface="Arial MT"/>
                        <a:cs typeface="Arial MT"/>
                      </a:endParaRPr>
                    </a:p>
                    <a:p>
                      <a:pPr marL="1005840">
                        <a:lnSpc>
                          <a:spcPct val="100000"/>
                        </a:lnSpc>
                      </a:pPr>
                      <a:r>
                        <a:rPr sz="900" spc="275" dirty="0">
                          <a:latin typeface="Arial MT"/>
                          <a:cs typeface="Arial MT"/>
                        </a:rPr>
                        <a:t>🞛</a:t>
                      </a:r>
                      <a:r>
                        <a:rPr sz="900" spc="204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Serviços</a:t>
                      </a:r>
                      <a:r>
                        <a:rPr sz="9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de</a:t>
                      </a:r>
                      <a:r>
                        <a:rPr sz="9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10" dirty="0">
                          <a:latin typeface="Arial MT"/>
                          <a:cs typeface="Arial MT"/>
                        </a:rPr>
                        <a:t>Terceiros</a:t>
                      </a:r>
                      <a:endParaRPr sz="900">
                        <a:latin typeface="Arial MT"/>
                        <a:cs typeface="Arial MT"/>
                      </a:endParaRPr>
                    </a:p>
                    <a:p>
                      <a:pPr marL="1005840">
                        <a:lnSpc>
                          <a:spcPct val="100000"/>
                        </a:lnSpc>
                      </a:pPr>
                      <a:r>
                        <a:rPr sz="900" spc="275" dirty="0">
                          <a:latin typeface="Arial MT"/>
                          <a:cs typeface="Arial MT"/>
                        </a:rPr>
                        <a:t>🞛</a:t>
                      </a:r>
                      <a:r>
                        <a:rPr sz="900" spc="2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10" dirty="0">
                          <a:latin typeface="Arial MT"/>
                          <a:cs typeface="Arial MT"/>
                        </a:rPr>
                        <a:t>Investimentos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 marL="1006475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 b="1" dirty="0">
                          <a:solidFill>
                            <a:srgbClr val="0000CC"/>
                          </a:solidFill>
                          <a:latin typeface="Arial"/>
                          <a:cs typeface="Arial"/>
                        </a:rPr>
                        <a:t>Fontes</a:t>
                      </a:r>
                      <a:r>
                        <a:rPr sz="900" b="1" spc="-25" dirty="0">
                          <a:solidFill>
                            <a:srgbClr val="0000CC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solidFill>
                            <a:srgbClr val="0000CC"/>
                          </a:solidFill>
                          <a:latin typeface="Arial"/>
                          <a:cs typeface="Arial"/>
                        </a:rPr>
                        <a:t>de</a:t>
                      </a:r>
                      <a:r>
                        <a:rPr sz="900" b="1" spc="-20" dirty="0">
                          <a:solidFill>
                            <a:srgbClr val="0000CC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10" dirty="0">
                          <a:solidFill>
                            <a:srgbClr val="0000CC"/>
                          </a:solidFill>
                          <a:latin typeface="Arial"/>
                          <a:cs typeface="Arial"/>
                        </a:rPr>
                        <a:t>Receita</a:t>
                      </a:r>
                      <a:endParaRPr sz="900" dirty="0">
                        <a:latin typeface="Arial"/>
                        <a:cs typeface="Arial"/>
                      </a:endParaRPr>
                    </a:p>
                    <a:p>
                      <a:pPr marL="1006475">
                        <a:lnSpc>
                          <a:spcPct val="100000"/>
                        </a:lnSpc>
                      </a:pPr>
                      <a:r>
                        <a:rPr sz="900" spc="275" dirty="0">
                          <a:latin typeface="Arial MT"/>
                          <a:cs typeface="Arial MT"/>
                        </a:rPr>
                        <a:t>🞛</a:t>
                      </a:r>
                      <a:r>
                        <a:rPr sz="900" spc="47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10" dirty="0">
                          <a:latin typeface="Arial MT"/>
                          <a:cs typeface="Arial MT"/>
                        </a:rPr>
                        <a:t>Anuidade</a:t>
                      </a:r>
                      <a:endParaRPr sz="900" dirty="0">
                        <a:latin typeface="Arial MT"/>
                        <a:cs typeface="Arial MT"/>
                      </a:endParaRPr>
                    </a:p>
                    <a:p>
                      <a:pPr marL="1006475">
                        <a:lnSpc>
                          <a:spcPct val="100000"/>
                        </a:lnSpc>
                      </a:pPr>
                      <a:r>
                        <a:rPr sz="900" spc="275" dirty="0">
                          <a:latin typeface="Arial MT"/>
                          <a:cs typeface="Arial MT"/>
                        </a:rPr>
                        <a:t>🞛</a:t>
                      </a:r>
                      <a:r>
                        <a:rPr sz="900" spc="2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Taxa</a:t>
                      </a:r>
                      <a:r>
                        <a:rPr sz="9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de</a:t>
                      </a:r>
                      <a:r>
                        <a:rPr sz="900" spc="-10" dirty="0">
                          <a:latin typeface="Arial MT"/>
                          <a:cs typeface="Arial MT"/>
                        </a:rPr>
                        <a:t> Serviços</a:t>
                      </a:r>
                      <a:endParaRPr sz="900" dirty="0">
                        <a:latin typeface="Arial MT"/>
                        <a:cs typeface="Arial MT"/>
                      </a:endParaRPr>
                    </a:p>
                    <a:p>
                      <a:pPr marL="1006475">
                        <a:lnSpc>
                          <a:spcPct val="100000"/>
                        </a:lnSpc>
                      </a:pPr>
                      <a:r>
                        <a:rPr sz="900" spc="275" dirty="0">
                          <a:latin typeface="Arial MT"/>
                          <a:cs typeface="Arial MT"/>
                        </a:rPr>
                        <a:t>🞛</a:t>
                      </a:r>
                      <a:r>
                        <a:rPr sz="900" spc="19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Multa</a:t>
                      </a:r>
                      <a:r>
                        <a:rPr sz="9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por</a:t>
                      </a:r>
                      <a:r>
                        <a:rPr sz="9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10" dirty="0">
                          <a:latin typeface="Arial MT"/>
                          <a:cs typeface="Arial MT"/>
                        </a:rPr>
                        <a:t>Infração</a:t>
                      </a:r>
                      <a:endParaRPr sz="900" dirty="0">
                        <a:latin typeface="Arial MT"/>
                        <a:cs typeface="Arial MT"/>
                      </a:endParaRPr>
                    </a:p>
                    <a:p>
                      <a:pPr marL="1006475">
                        <a:lnSpc>
                          <a:spcPct val="100000"/>
                        </a:lnSpc>
                      </a:pPr>
                      <a:r>
                        <a:rPr sz="900" spc="275" dirty="0">
                          <a:latin typeface="Arial MT"/>
                          <a:cs typeface="Arial MT"/>
                        </a:rPr>
                        <a:t>🞛</a:t>
                      </a:r>
                      <a:r>
                        <a:rPr sz="900" spc="2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Receita</a:t>
                      </a:r>
                      <a:r>
                        <a:rPr sz="9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de</a:t>
                      </a:r>
                      <a:r>
                        <a:rPr sz="9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Aplicações</a:t>
                      </a:r>
                      <a:r>
                        <a:rPr sz="900" spc="-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10" dirty="0">
                          <a:latin typeface="Arial MT"/>
                          <a:cs typeface="Arial MT"/>
                        </a:rPr>
                        <a:t>Financeiras</a:t>
                      </a:r>
                      <a:endParaRPr sz="900" dirty="0">
                        <a:latin typeface="Arial MT"/>
                        <a:cs typeface="Arial MT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20911" y="3361944"/>
            <a:ext cx="1490472" cy="1321308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6172200" y="5393494"/>
            <a:ext cx="509905" cy="389890"/>
            <a:chOff x="6332524" y="5027205"/>
            <a:chExt cx="509905" cy="389890"/>
          </a:xfrm>
        </p:grpSpPr>
        <p:sp>
          <p:nvSpPr>
            <p:cNvPr id="6" name="object 6"/>
            <p:cNvSpPr/>
            <p:nvPr/>
          </p:nvSpPr>
          <p:spPr>
            <a:xfrm>
              <a:off x="6332524" y="5184895"/>
              <a:ext cx="509905" cy="232410"/>
            </a:xfrm>
            <a:custGeom>
              <a:avLst/>
              <a:gdLst/>
              <a:ahLst/>
              <a:cxnLst/>
              <a:rect l="l" t="t" r="r" b="b"/>
              <a:pathLst>
                <a:path w="509904" h="232410">
                  <a:moveTo>
                    <a:pt x="509616" y="0"/>
                  </a:moveTo>
                  <a:lnTo>
                    <a:pt x="0" y="0"/>
                  </a:lnTo>
                  <a:lnTo>
                    <a:pt x="0" y="231896"/>
                  </a:lnTo>
                  <a:lnTo>
                    <a:pt x="509616" y="231896"/>
                  </a:lnTo>
                  <a:lnTo>
                    <a:pt x="509616" y="197111"/>
                  </a:lnTo>
                  <a:lnTo>
                    <a:pt x="57910" y="197111"/>
                  </a:lnTo>
                  <a:lnTo>
                    <a:pt x="34746" y="173922"/>
                  </a:lnTo>
                  <a:lnTo>
                    <a:pt x="34746" y="57974"/>
                  </a:lnTo>
                  <a:lnTo>
                    <a:pt x="57910" y="34784"/>
                  </a:lnTo>
                  <a:lnTo>
                    <a:pt x="509616" y="34784"/>
                  </a:lnTo>
                  <a:lnTo>
                    <a:pt x="509616" y="0"/>
                  </a:lnTo>
                  <a:close/>
                </a:path>
                <a:path w="509904" h="232410">
                  <a:moveTo>
                    <a:pt x="509616" y="34784"/>
                  </a:moveTo>
                  <a:lnTo>
                    <a:pt x="457496" y="34784"/>
                  </a:lnTo>
                  <a:lnTo>
                    <a:pt x="474870" y="52176"/>
                  </a:lnTo>
                  <a:lnTo>
                    <a:pt x="474870" y="179719"/>
                  </a:lnTo>
                  <a:lnTo>
                    <a:pt x="457496" y="197111"/>
                  </a:lnTo>
                  <a:lnTo>
                    <a:pt x="509616" y="197111"/>
                  </a:lnTo>
                  <a:lnTo>
                    <a:pt x="509616" y="347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41003" y="5242869"/>
              <a:ext cx="92657" cy="11594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398539" y="5027205"/>
              <a:ext cx="393700" cy="291465"/>
            </a:xfrm>
            <a:custGeom>
              <a:avLst/>
              <a:gdLst/>
              <a:ahLst/>
              <a:cxnLst/>
              <a:rect l="l" t="t" r="r" b="b"/>
              <a:pathLst>
                <a:path w="393700" h="291464">
                  <a:moveTo>
                    <a:pt x="61379" y="264033"/>
                  </a:moveTo>
                  <a:lnTo>
                    <a:pt x="53606" y="256247"/>
                  </a:lnTo>
                  <a:lnTo>
                    <a:pt x="34417" y="256247"/>
                  </a:lnTo>
                  <a:lnTo>
                    <a:pt x="26631" y="264033"/>
                  </a:lnTo>
                  <a:lnTo>
                    <a:pt x="26631" y="283248"/>
                  </a:lnTo>
                  <a:lnTo>
                    <a:pt x="34417" y="291033"/>
                  </a:lnTo>
                  <a:lnTo>
                    <a:pt x="53606" y="291033"/>
                  </a:lnTo>
                  <a:lnTo>
                    <a:pt x="61379" y="283248"/>
                  </a:lnTo>
                  <a:lnTo>
                    <a:pt x="61379" y="273646"/>
                  </a:lnTo>
                  <a:lnTo>
                    <a:pt x="61379" y="264033"/>
                  </a:lnTo>
                  <a:close/>
                </a:path>
                <a:path w="393700" h="291464">
                  <a:moveTo>
                    <a:pt x="335876" y="60883"/>
                  </a:moveTo>
                  <a:lnTo>
                    <a:pt x="311556" y="0"/>
                  </a:lnTo>
                  <a:lnTo>
                    <a:pt x="0" y="127546"/>
                  </a:lnTo>
                  <a:lnTo>
                    <a:pt x="178358" y="92189"/>
                  </a:lnTo>
                  <a:lnTo>
                    <a:pt x="292442" y="45808"/>
                  </a:lnTo>
                  <a:lnTo>
                    <a:pt x="301129" y="67830"/>
                  </a:lnTo>
                  <a:lnTo>
                    <a:pt x="335876" y="60883"/>
                  </a:lnTo>
                  <a:close/>
                </a:path>
                <a:path w="393700" h="291464">
                  <a:moveTo>
                    <a:pt x="350939" y="264033"/>
                  </a:moveTo>
                  <a:lnTo>
                    <a:pt x="343154" y="256247"/>
                  </a:lnTo>
                  <a:lnTo>
                    <a:pt x="323964" y="256247"/>
                  </a:lnTo>
                  <a:lnTo>
                    <a:pt x="316191" y="264033"/>
                  </a:lnTo>
                  <a:lnTo>
                    <a:pt x="316191" y="283248"/>
                  </a:lnTo>
                  <a:lnTo>
                    <a:pt x="323964" y="291033"/>
                  </a:lnTo>
                  <a:lnTo>
                    <a:pt x="343154" y="291033"/>
                  </a:lnTo>
                  <a:lnTo>
                    <a:pt x="350939" y="283248"/>
                  </a:lnTo>
                  <a:lnTo>
                    <a:pt x="350939" y="273646"/>
                  </a:lnTo>
                  <a:lnTo>
                    <a:pt x="350939" y="264033"/>
                  </a:lnTo>
                  <a:close/>
                </a:path>
                <a:path w="393700" h="291464">
                  <a:moveTo>
                    <a:pt x="393217" y="134505"/>
                  </a:moveTo>
                  <a:lnTo>
                    <a:pt x="381635" y="75374"/>
                  </a:lnTo>
                  <a:lnTo>
                    <a:pt x="84543" y="134505"/>
                  </a:lnTo>
                  <a:lnTo>
                    <a:pt x="262331" y="134505"/>
                  </a:lnTo>
                  <a:lnTo>
                    <a:pt x="353834" y="116535"/>
                  </a:lnTo>
                  <a:lnTo>
                    <a:pt x="357886" y="134505"/>
                  </a:lnTo>
                  <a:lnTo>
                    <a:pt x="393217" y="13450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1535027" y="5339243"/>
            <a:ext cx="440690" cy="434975"/>
            <a:chOff x="1996438" y="5016770"/>
            <a:chExt cx="440690" cy="434975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35386" y="5104021"/>
              <a:ext cx="162189" cy="161945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996438" y="5016770"/>
              <a:ext cx="440690" cy="434975"/>
            </a:xfrm>
            <a:custGeom>
              <a:avLst/>
              <a:gdLst/>
              <a:ahLst/>
              <a:cxnLst/>
              <a:rect l="l" t="t" r="r" b="b"/>
              <a:pathLst>
                <a:path w="440689" h="434975">
                  <a:moveTo>
                    <a:pt x="231643" y="320190"/>
                  </a:moveTo>
                  <a:lnTo>
                    <a:pt x="208479" y="320190"/>
                  </a:lnTo>
                  <a:lnTo>
                    <a:pt x="208479" y="429616"/>
                  </a:lnTo>
                  <a:lnTo>
                    <a:pt x="213662" y="434805"/>
                  </a:lnTo>
                  <a:lnTo>
                    <a:pt x="226460" y="434805"/>
                  </a:lnTo>
                  <a:lnTo>
                    <a:pt x="231643" y="429616"/>
                  </a:lnTo>
                  <a:lnTo>
                    <a:pt x="231643" y="320190"/>
                  </a:lnTo>
                  <a:close/>
                </a:path>
                <a:path w="440689" h="434975">
                  <a:moveTo>
                    <a:pt x="251681" y="307262"/>
                  </a:moveTo>
                  <a:lnTo>
                    <a:pt x="188442" y="307262"/>
                  </a:lnTo>
                  <a:lnTo>
                    <a:pt x="99259" y="396542"/>
                  </a:lnTo>
                  <a:lnTo>
                    <a:pt x="94732" y="401122"/>
                  </a:lnTo>
                  <a:lnTo>
                    <a:pt x="94771" y="408504"/>
                  </a:lnTo>
                  <a:lnTo>
                    <a:pt x="103921" y="417567"/>
                  </a:lnTo>
                  <a:lnTo>
                    <a:pt x="111257" y="417567"/>
                  </a:lnTo>
                  <a:lnTo>
                    <a:pt x="115821" y="412948"/>
                  </a:lnTo>
                  <a:lnTo>
                    <a:pt x="208479" y="320190"/>
                  </a:lnTo>
                  <a:lnTo>
                    <a:pt x="231643" y="320190"/>
                  </a:lnTo>
                  <a:lnTo>
                    <a:pt x="231643" y="320016"/>
                  </a:lnTo>
                  <a:lnTo>
                    <a:pt x="264421" y="320016"/>
                  </a:lnTo>
                  <a:lnTo>
                    <a:pt x="251681" y="307262"/>
                  </a:lnTo>
                  <a:close/>
                </a:path>
                <a:path w="440689" h="434975">
                  <a:moveTo>
                    <a:pt x="264421" y="320016"/>
                  </a:moveTo>
                  <a:lnTo>
                    <a:pt x="231643" y="320016"/>
                  </a:lnTo>
                  <a:lnTo>
                    <a:pt x="328828" y="417306"/>
                  </a:lnTo>
                  <a:lnTo>
                    <a:pt x="336163" y="417306"/>
                  </a:lnTo>
                  <a:lnTo>
                    <a:pt x="345217" y="408243"/>
                  </a:lnTo>
                  <a:lnTo>
                    <a:pt x="345217" y="400900"/>
                  </a:lnTo>
                  <a:lnTo>
                    <a:pt x="264421" y="320016"/>
                  </a:lnTo>
                  <a:close/>
                </a:path>
                <a:path w="440689" h="434975">
                  <a:moveTo>
                    <a:pt x="434959" y="284072"/>
                  </a:moveTo>
                  <a:lnTo>
                    <a:pt x="5183" y="284072"/>
                  </a:lnTo>
                  <a:lnTo>
                    <a:pt x="0" y="289266"/>
                  </a:lnTo>
                  <a:lnTo>
                    <a:pt x="0" y="302073"/>
                  </a:lnTo>
                  <a:lnTo>
                    <a:pt x="5183" y="307262"/>
                  </a:lnTo>
                  <a:lnTo>
                    <a:pt x="434959" y="307262"/>
                  </a:lnTo>
                  <a:lnTo>
                    <a:pt x="440123" y="302073"/>
                  </a:lnTo>
                  <a:lnTo>
                    <a:pt x="440123" y="289266"/>
                  </a:lnTo>
                  <a:lnTo>
                    <a:pt x="434959" y="284072"/>
                  </a:lnTo>
                  <a:close/>
                </a:path>
                <a:path w="440689" h="434975">
                  <a:moveTo>
                    <a:pt x="416959" y="46379"/>
                  </a:moveTo>
                  <a:lnTo>
                    <a:pt x="23164" y="46379"/>
                  </a:lnTo>
                  <a:lnTo>
                    <a:pt x="23164" y="284072"/>
                  </a:lnTo>
                  <a:lnTo>
                    <a:pt x="416959" y="284072"/>
                  </a:lnTo>
                  <a:lnTo>
                    <a:pt x="416959" y="272477"/>
                  </a:lnTo>
                  <a:lnTo>
                    <a:pt x="57910" y="272477"/>
                  </a:lnTo>
                  <a:lnTo>
                    <a:pt x="57910" y="63771"/>
                  </a:lnTo>
                  <a:lnTo>
                    <a:pt x="416959" y="63771"/>
                  </a:lnTo>
                  <a:lnTo>
                    <a:pt x="416959" y="46379"/>
                  </a:lnTo>
                  <a:close/>
                </a:path>
                <a:path w="440689" h="434975">
                  <a:moveTo>
                    <a:pt x="416959" y="63771"/>
                  </a:moveTo>
                  <a:lnTo>
                    <a:pt x="382212" y="63771"/>
                  </a:lnTo>
                  <a:lnTo>
                    <a:pt x="382212" y="272477"/>
                  </a:lnTo>
                  <a:lnTo>
                    <a:pt x="416959" y="272477"/>
                  </a:lnTo>
                  <a:lnTo>
                    <a:pt x="416959" y="63771"/>
                  </a:lnTo>
                  <a:close/>
                </a:path>
                <a:path w="440689" h="434975">
                  <a:moveTo>
                    <a:pt x="434959" y="23189"/>
                  </a:moveTo>
                  <a:lnTo>
                    <a:pt x="5183" y="23189"/>
                  </a:lnTo>
                  <a:lnTo>
                    <a:pt x="0" y="28383"/>
                  </a:lnTo>
                  <a:lnTo>
                    <a:pt x="0" y="41190"/>
                  </a:lnTo>
                  <a:lnTo>
                    <a:pt x="5183" y="46379"/>
                  </a:lnTo>
                  <a:lnTo>
                    <a:pt x="434959" y="46379"/>
                  </a:lnTo>
                  <a:lnTo>
                    <a:pt x="440123" y="41190"/>
                  </a:lnTo>
                  <a:lnTo>
                    <a:pt x="440123" y="28383"/>
                  </a:lnTo>
                  <a:lnTo>
                    <a:pt x="434959" y="23189"/>
                  </a:lnTo>
                  <a:close/>
                </a:path>
                <a:path w="440689" h="434975">
                  <a:moveTo>
                    <a:pt x="226460" y="0"/>
                  </a:moveTo>
                  <a:lnTo>
                    <a:pt x="213662" y="0"/>
                  </a:lnTo>
                  <a:lnTo>
                    <a:pt x="208479" y="5169"/>
                  </a:lnTo>
                  <a:lnTo>
                    <a:pt x="208479" y="23189"/>
                  </a:lnTo>
                  <a:lnTo>
                    <a:pt x="231643" y="23189"/>
                  </a:lnTo>
                  <a:lnTo>
                    <a:pt x="231643" y="5169"/>
                  </a:lnTo>
                  <a:lnTo>
                    <a:pt x="22646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19200" y="1127408"/>
            <a:ext cx="315827" cy="246172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101130" y="1139329"/>
            <a:ext cx="198618" cy="230591"/>
          </a:xfrm>
          <a:prstGeom prst="rect">
            <a:avLst/>
          </a:prstGeom>
        </p:spPr>
      </p:pic>
      <p:sp>
        <p:nvSpPr>
          <p:cNvPr id="14" name="object 14"/>
          <p:cNvSpPr/>
          <p:nvPr/>
        </p:nvSpPr>
        <p:spPr>
          <a:xfrm>
            <a:off x="5071724" y="1139329"/>
            <a:ext cx="260350" cy="230591"/>
          </a:xfrm>
          <a:custGeom>
            <a:avLst/>
            <a:gdLst/>
            <a:ahLst/>
            <a:cxnLst/>
            <a:rect l="l" t="t" r="r" b="b"/>
            <a:pathLst>
              <a:path w="260350" h="260984">
                <a:moveTo>
                  <a:pt x="155486" y="130251"/>
                </a:moveTo>
                <a:lnTo>
                  <a:pt x="153479" y="120357"/>
                </a:lnTo>
                <a:lnTo>
                  <a:pt x="151587" y="117538"/>
                </a:lnTo>
                <a:lnTo>
                  <a:pt x="148043" y="112280"/>
                </a:lnTo>
                <a:lnTo>
                  <a:pt x="142786" y="108737"/>
                </a:lnTo>
                <a:lnTo>
                  <a:pt x="142786" y="123228"/>
                </a:lnTo>
                <a:lnTo>
                  <a:pt x="142786" y="137261"/>
                </a:lnTo>
                <a:lnTo>
                  <a:pt x="137109" y="142951"/>
                </a:lnTo>
                <a:lnTo>
                  <a:pt x="123088" y="142951"/>
                </a:lnTo>
                <a:lnTo>
                  <a:pt x="117398" y="137261"/>
                </a:lnTo>
                <a:lnTo>
                  <a:pt x="117398" y="123228"/>
                </a:lnTo>
                <a:lnTo>
                  <a:pt x="123088" y="117538"/>
                </a:lnTo>
                <a:lnTo>
                  <a:pt x="137109" y="117538"/>
                </a:lnTo>
                <a:lnTo>
                  <a:pt x="142786" y="123228"/>
                </a:lnTo>
                <a:lnTo>
                  <a:pt x="142786" y="108737"/>
                </a:lnTo>
                <a:lnTo>
                  <a:pt x="139979" y="106832"/>
                </a:lnTo>
                <a:lnTo>
                  <a:pt x="130098" y="104838"/>
                </a:lnTo>
                <a:lnTo>
                  <a:pt x="120218" y="106832"/>
                </a:lnTo>
                <a:lnTo>
                  <a:pt x="112141" y="112280"/>
                </a:lnTo>
                <a:lnTo>
                  <a:pt x="106705" y="120357"/>
                </a:lnTo>
                <a:lnTo>
                  <a:pt x="104711" y="130251"/>
                </a:lnTo>
                <a:lnTo>
                  <a:pt x="106705" y="140144"/>
                </a:lnTo>
                <a:lnTo>
                  <a:pt x="112141" y="148221"/>
                </a:lnTo>
                <a:lnTo>
                  <a:pt x="120218" y="153670"/>
                </a:lnTo>
                <a:lnTo>
                  <a:pt x="130098" y="155663"/>
                </a:lnTo>
                <a:lnTo>
                  <a:pt x="139979" y="153670"/>
                </a:lnTo>
                <a:lnTo>
                  <a:pt x="148043" y="148221"/>
                </a:lnTo>
                <a:lnTo>
                  <a:pt x="151587" y="142951"/>
                </a:lnTo>
                <a:lnTo>
                  <a:pt x="153479" y="140144"/>
                </a:lnTo>
                <a:lnTo>
                  <a:pt x="155486" y="130251"/>
                </a:lnTo>
                <a:close/>
              </a:path>
              <a:path w="260350" h="260984">
                <a:moveTo>
                  <a:pt x="260197" y="123901"/>
                </a:moveTo>
                <a:lnTo>
                  <a:pt x="241160" y="123901"/>
                </a:lnTo>
                <a:lnTo>
                  <a:pt x="231317" y="84162"/>
                </a:lnTo>
                <a:lnTo>
                  <a:pt x="222123" y="70916"/>
                </a:lnTo>
                <a:lnTo>
                  <a:pt x="222123" y="123901"/>
                </a:lnTo>
                <a:lnTo>
                  <a:pt x="222123" y="136601"/>
                </a:lnTo>
                <a:lnTo>
                  <a:pt x="213804" y="168922"/>
                </a:lnTo>
                <a:lnTo>
                  <a:pt x="195262" y="195491"/>
                </a:lnTo>
                <a:lnTo>
                  <a:pt x="168732" y="214058"/>
                </a:lnTo>
                <a:lnTo>
                  <a:pt x="136436" y="222377"/>
                </a:lnTo>
                <a:lnTo>
                  <a:pt x="136436" y="207060"/>
                </a:lnTo>
                <a:lnTo>
                  <a:pt x="162814" y="199999"/>
                </a:lnTo>
                <a:lnTo>
                  <a:pt x="170916" y="194284"/>
                </a:lnTo>
                <a:lnTo>
                  <a:pt x="184505" y="184721"/>
                </a:lnTo>
                <a:lnTo>
                  <a:pt x="199771" y="163004"/>
                </a:lnTo>
                <a:lnTo>
                  <a:pt x="206819" y="136601"/>
                </a:lnTo>
                <a:lnTo>
                  <a:pt x="222123" y="136601"/>
                </a:lnTo>
                <a:lnTo>
                  <a:pt x="222123" y="123901"/>
                </a:lnTo>
                <a:lnTo>
                  <a:pt x="206819" y="123901"/>
                </a:lnTo>
                <a:lnTo>
                  <a:pt x="199771" y="97510"/>
                </a:lnTo>
                <a:lnTo>
                  <a:pt x="194068" y="89395"/>
                </a:lnTo>
                <a:lnTo>
                  <a:pt x="194068" y="123901"/>
                </a:lnTo>
                <a:lnTo>
                  <a:pt x="168173" y="123901"/>
                </a:lnTo>
                <a:lnTo>
                  <a:pt x="168173" y="136601"/>
                </a:lnTo>
                <a:lnTo>
                  <a:pt x="194068" y="136601"/>
                </a:lnTo>
                <a:lnTo>
                  <a:pt x="188061" y="158051"/>
                </a:lnTo>
                <a:lnTo>
                  <a:pt x="175539" y="175742"/>
                </a:lnTo>
                <a:lnTo>
                  <a:pt x="157873" y="188277"/>
                </a:lnTo>
                <a:lnTo>
                  <a:pt x="136436" y="194284"/>
                </a:lnTo>
                <a:lnTo>
                  <a:pt x="136436" y="168363"/>
                </a:lnTo>
                <a:lnTo>
                  <a:pt x="123748" y="168363"/>
                </a:lnTo>
                <a:lnTo>
                  <a:pt x="123748" y="194284"/>
                </a:lnTo>
                <a:lnTo>
                  <a:pt x="123748" y="207060"/>
                </a:lnTo>
                <a:lnTo>
                  <a:pt x="123748" y="222377"/>
                </a:lnTo>
                <a:lnTo>
                  <a:pt x="91452" y="214058"/>
                </a:lnTo>
                <a:lnTo>
                  <a:pt x="64922" y="195491"/>
                </a:lnTo>
                <a:lnTo>
                  <a:pt x="46380" y="168922"/>
                </a:lnTo>
                <a:lnTo>
                  <a:pt x="38074" y="136601"/>
                </a:lnTo>
                <a:lnTo>
                  <a:pt x="53403" y="136601"/>
                </a:lnTo>
                <a:lnTo>
                  <a:pt x="60452" y="163004"/>
                </a:lnTo>
                <a:lnTo>
                  <a:pt x="75717" y="184721"/>
                </a:lnTo>
                <a:lnTo>
                  <a:pt x="97421" y="199999"/>
                </a:lnTo>
                <a:lnTo>
                  <a:pt x="123748" y="207060"/>
                </a:lnTo>
                <a:lnTo>
                  <a:pt x="123748" y="194284"/>
                </a:lnTo>
                <a:lnTo>
                  <a:pt x="102311" y="188277"/>
                </a:lnTo>
                <a:lnTo>
                  <a:pt x="84645" y="175742"/>
                </a:lnTo>
                <a:lnTo>
                  <a:pt x="72123" y="158051"/>
                </a:lnTo>
                <a:lnTo>
                  <a:pt x="66128" y="136601"/>
                </a:lnTo>
                <a:lnTo>
                  <a:pt x="92011" y="136601"/>
                </a:lnTo>
                <a:lnTo>
                  <a:pt x="92011" y="123901"/>
                </a:lnTo>
                <a:lnTo>
                  <a:pt x="66128" y="123901"/>
                </a:lnTo>
                <a:lnTo>
                  <a:pt x="72123" y="102438"/>
                </a:lnTo>
                <a:lnTo>
                  <a:pt x="84645" y="84759"/>
                </a:lnTo>
                <a:lnTo>
                  <a:pt x="102311" y="72224"/>
                </a:lnTo>
                <a:lnTo>
                  <a:pt x="123748" y="66205"/>
                </a:lnTo>
                <a:lnTo>
                  <a:pt x="123748" y="92125"/>
                </a:lnTo>
                <a:lnTo>
                  <a:pt x="136436" y="92125"/>
                </a:lnTo>
                <a:lnTo>
                  <a:pt x="136436" y="66205"/>
                </a:lnTo>
                <a:lnTo>
                  <a:pt x="157873" y="72224"/>
                </a:lnTo>
                <a:lnTo>
                  <a:pt x="175539" y="84759"/>
                </a:lnTo>
                <a:lnTo>
                  <a:pt x="188061" y="102438"/>
                </a:lnTo>
                <a:lnTo>
                  <a:pt x="194068" y="123901"/>
                </a:lnTo>
                <a:lnTo>
                  <a:pt x="194068" y="89395"/>
                </a:lnTo>
                <a:lnTo>
                  <a:pt x="184518" y="75793"/>
                </a:lnTo>
                <a:lnTo>
                  <a:pt x="170916" y="66205"/>
                </a:lnTo>
                <a:lnTo>
                  <a:pt x="162852" y="60528"/>
                </a:lnTo>
                <a:lnTo>
                  <a:pt x="136563" y="53467"/>
                </a:lnTo>
                <a:lnTo>
                  <a:pt x="136436" y="38125"/>
                </a:lnTo>
                <a:lnTo>
                  <a:pt x="168732" y="46443"/>
                </a:lnTo>
                <a:lnTo>
                  <a:pt x="195262" y="65011"/>
                </a:lnTo>
                <a:lnTo>
                  <a:pt x="213804" y="91567"/>
                </a:lnTo>
                <a:lnTo>
                  <a:pt x="222123" y="123901"/>
                </a:lnTo>
                <a:lnTo>
                  <a:pt x="222123" y="70916"/>
                </a:lnTo>
                <a:lnTo>
                  <a:pt x="208699" y="51562"/>
                </a:lnTo>
                <a:lnTo>
                  <a:pt x="189382" y="38125"/>
                </a:lnTo>
                <a:lnTo>
                  <a:pt x="176123" y="28905"/>
                </a:lnTo>
                <a:lnTo>
                  <a:pt x="136436" y="19062"/>
                </a:lnTo>
                <a:lnTo>
                  <a:pt x="136436" y="0"/>
                </a:lnTo>
                <a:lnTo>
                  <a:pt x="123748" y="0"/>
                </a:lnTo>
                <a:lnTo>
                  <a:pt x="123748" y="19062"/>
                </a:lnTo>
                <a:lnTo>
                  <a:pt x="123748" y="38125"/>
                </a:lnTo>
                <a:lnTo>
                  <a:pt x="123748" y="53467"/>
                </a:lnTo>
                <a:lnTo>
                  <a:pt x="97383" y="60528"/>
                </a:lnTo>
                <a:lnTo>
                  <a:pt x="75692" y="75793"/>
                </a:lnTo>
                <a:lnTo>
                  <a:pt x="60426" y="97510"/>
                </a:lnTo>
                <a:lnTo>
                  <a:pt x="53365" y="123901"/>
                </a:lnTo>
                <a:lnTo>
                  <a:pt x="38074" y="123901"/>
                </a:lnTo>
                <a:lnTo>
                  <a:pt x="46380" y="91567"/>
                </a:lnTo>
                <a:lnTo>
                  <a:pt x="64922" y="65011"/>
                </a:lnTo>
                <a:lnTo>
                  <a:pt x="91452" y="46443"/>
                </a:lnTo>
                <a:lnTo>
                  <a:pt x="123748" y="38125"/>
                </a:lnTo>
                <a:lnTo>
                  <a:pt x="123748" y="19062"/>
                </a:lnTo>
                <a:lnTo>
                  <a:pt x="84061" y="28905"/>
                </a:lnTo>
                <a:lnTo>
                  <a:pt x="51485" y="51562"/>
                </a:lnTo>
                <a:lnTo>
                  <a:pt x="28867" y="84162"/>
                </a:lnTo>
                <a:lnTo>
                  <a:pt x="19037" y="123901"/>
                </a:lnTo>
                <a:lnTo>
                  <a:pt x="0" y="123901"/>
                </a:lnTo>
                <a:lnTo>
                  <a:pt x="0" y="136601"/>
                </a:lnTo>
                <a:lnTo>
                  <a:pt x="19037" y="136601"/>
                </a:lnTo>
                <a:lnTo>
                  <a:pt x="28867" y="176326"/>
                </a:lnTo>
                <a:lnTo>
                  <a:pt x="51485" y="208940"/>
                </a:lnTo>
                <a:lnTo>
                  <a:pt x="84061" y="231584"/>
                </a:lnTo>
                <a:lnTo>
                  <a:pt x="123748" y="241427"/>
                </a:lnTo>
                <a:lnTo>
                  <a:pt x="123748" y="260489"/>
                </a:lnTo>
                <a:lnTo>
                  <a:pt x="136436" y="260489"/>
                </a:lnTo>
                <a:lnTo>
                  <a:pt x="136436" y="241427"/>
                </a:lnTo>
                <a:lnTo>
                  <a:pt x="176123" y="231584"/>
                </a:lnTo>
                <a:lnTo>
                  <a:pt x="189382" y="222377"/>
                </a:lnTo>
                <a:lnTo>
                  <a:pt x="208699" y="208940"/>
                </a:lnTo>
                <a:lnTo>
                  <a:pt x="231317" y="176326"/>
                </a:lnTo>
                <a:lnTo>
                  <a:pt x="241160" y="136601"/>
                </a:lnTo>
                <a:lnTo>
                  <a:pt x="260197" y="136601"/>
                </a:lnTo>
                <a:lnTo>
                  <a:pt x="260197" y="12390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911779" y="1174679"/>
            <a:ext cx="349800" cy="210189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698678" y="1174679"/>
            <a:ext cx="285211" cy="203793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364672" y="4345647"/>
            <a:ext cx="268341" cy="242863"/>
          </a:xfrm>
          <a:prstGeom prst="rect">
            <a:avLst/>
          </a:prstGeom>
        </p:spPr>
      </p:pic>
      <p:sp>
        <p:nvSpPr>
          <p:cNvPr id="18" name="object 18"/>
          <p:cNvSpPr/>
          <p:nvPr/>
        </p:nvSpPr>
        <p:spPr>
          <a:xfrm>
            <a:off x="8001000" y="4419600"/>
            <a:ext cx="371475" cy="337820"/>
          </a:xfrm>
          <a:custGeom>
            <a:avLst/>
            <a:gdLst/>
            <a:ahLst/>
            <a:cxnLst/>
            <a:rect l="l" t="t" r="r" b="b"/>
            <a:pathLst>
              <a:path w="371475" h="337820">
                <a:moveTo>
                  <a:pt x="54341" y="95250"/>
                </a:moveTo>
                <a:lnTo>
                  <a:pt x="33196" y="100330"/>
                </a:lnTo>
                <a:lnTo>
                  <a:pt x="15922" y="111760"/>
                </a:lnTo>
                <a:lnTo>
                  <a:pt x="4272" y="129540"/>
                </a:lnTo>
                <a:lnTo>
                  <a:pt x="0" y="149860"/>
                </a:lnTo>
                <a:lnTo>
                  <a:pt x="4272" y="171450"/>
                </a:lnTo>
                <a:lnTo>
                  <a:pt x="15922" y="189230"/>
                </a:lnTo>
                <a:lnTo>
                  <a:pt x="33196" y="200660"/>
                </a:lnTo>
                <a:lnTo>
                  <a:pt x="54341" y="204470"/>
                </a:lnTo>
                <a:lnTo>
                  <a:pt x="65210" y="270510"/>
                </a:lnTo>
                <a:lnTo>
                  <a:pt x="53737" y="278130"/>
                </a:lnTo>
                <a:lnTo>
                  <a:pt x="46462" y="289560"/>
                </a:lnTo>
                <a:lnTo>
                  <a:pt x="43996" y="303530"/>
                </a:lnTo>
                <a:lnTo>
                  <a:pt x="46951" y="317500"/>
                </a:lnTo>
                <a:lnTo>
                  <a:pt x="55014" y="328930"/>
                </a:lnTo>
                <a:lnTo>
                  <a:pt x="66460" y="336550"/>
                </a:lnTo>
                <a:lnTo>
                  <a:pt x="79780" y="337820"/>
                </a:lnTo>
                <a:lnTo>
                  <a:pt x="93467" y="335280"/>
                </a:lnTo>
                <a:lnTo>
                  <a:pt x="104234" y="328930"/>
                </a:lnTo>
                <a:lnTo>
                  <a:pt x="109048" y="321310"/>
                </a:lnTo>
                <a:lnTo>
                  <a:pt x="57819" y="321310"/>
                </a:lnTo>
                <a:lnTo>
                  <a:pt x="57819" y="311150"/>
                </a:lnTo>
                <a:lnTo>
                  <a:pt x="58689" y="309880"/>
                </a:lnTo>
                <a:lnTo>
                  <a:pt x="59993" y="309880"/>
                </a:lnTo>
                <a:lnTo>
                  <a:pt x="63036" y="307340"/>
                </a:lnTo>
                <a:lnTo>
                  <a:pt x="66514" y="304800"/>
                </a:lnTo>
                <a:lnTo>
                  <a:pt x="69992" y="304800"/>
                </a:lnTo>
                <a:lnTo>
                  <a:pt x="72600" y="303530"/>
                </a:lnTo>
                <a:lnTo>
                  <a:pt x="114460" y="303530"/>
                </a:lnTo>
                <a:lnTo>
                  <a:pt x="114239" y="300990"/>
                </a:lnTo>
                <a:lnTo>
                  <a:pt x="72600" y="300990"/>
                </a:lnTo>
                <a:lnTo>
                  <a:pt x="68253" y="295910"/>
                </a:lnTo>
                <a:lnTo>
                  <a:pt x="67927" y="292100"/>
                </a:lnTo>
                <a:lnTo>
                  <a:pt x="67818" y="284480"/>
                </a:lnTo>
                <a:lnTo>
                  <a:pt x="72165" y="280670"/>
                </a:lnTo>
                <a:lnTo>
                  <a:pt x="136419" y="280670"/>
                </a:lnTo>
                <a:lnTo>
                  <a:pt x="141520" y="278130"/>
                </a:lnTo>
                <a:lnTo>
                  <a:pt x="102597" y="278130"/>
                </a:lnTo>
                <a:lnTo>
                  <a:pt x="96945" y="273050"/>
                </a:lnTo>
                <a:lnTo>
                  <a:pt x="89120" y="269240"/>
                </a:lnTo>
                <a:lnTo>
                  <a:pt x="81295" y="267970"/>
                </a:lnTo>
                <a:lnTo>
                  <a:pt x="70427" y="203200"/>
                </a:lnTo>
                <a:lnTo>
                  <a:pt x="77987" y="199390"/>
                </a:lnTo>
                <a:lnTo>
                  <a:pt x="84936" y="195580"/>
                </a:lnTo>
                <a:lnTo>
                  <a:pt x="91151" y="190500"/>
                </a:lnTo>
                <a:lnTo>
                  <a:pt x="96511" y="184150"/>
                </a:lnTo>
                <a:lnTo>
                  <a:pt x="135790" y="184150"/>
                </a:lnTo>
                <a:lnTo>
                  <a:pt x="126379" y="179070"/>
                </a:lnTo>
                <a:lnTo>
                  <a:pt x="23040" y="179070"/>
                </a:lnTo>
                <a:lnTo>
                  <a:pt x="23040" y="165100"/>
                </a:lnTo>
                <a:lnTo>
                  <a:pt x="24345" y="162560"/>
                </a:lnTo>
                <a:lnTo>
                  <a:pt x="26084" y="161290"/>
                </a:lnTo>
                <a:lnTo>
                  <a:pt x="30431" y="157480"/>
                </a:lnTo>
                <a:lnTo>
                  <a:pt x="35648" y="154940"/>
                </a:lnTo>
                <a:lnTo>
                  <a:pt x="40865" y="153670"/>
                </a:lnTo>
                <a:lnTo>
                  <a:pt x="44777" y="152400"/>
                </a:lnTo>
                <a:lnTo>
                  <a:pt x="107814" y="152400"/>
                </a:lnTo>
                <a:lnTo>
                  <a:pt x="107721" y="149860"/>
                </a:lnTo>
                <a:lnTo>
                  <a:pt x="107537" y="147320"/>
                </a:lnTo>
                <a:lnTo>
                  <a:pt x="45212" y="147320"/>
                </a:lnTo>
                <a:lnTo>
                  <a:pt x="38256" y="140970"/>
                </a:lnTo>
                <a:lnTo>
                  <a:pt x="38256" y="132080"/>
                </a:lnTo>
                <a:lnTo>
                  <a:pt x="38691" y="124460"/>
                </a:lnTo>
                <a:lnTo>
                  <a:pt x="45212" y="116840"/>
                </a:lnTo>
                <a:lnTo>
                  <a:pt x="100377" y="116840"/>
                </a:lnTo>
                <a:lnTo>
                  <a:pt x="110628" y="106680"/>
                </a:lnTo>
                <a:lnTo>
                  <a:pt x="86512" y="106680"/>
                </a:lnTo>
                <a:lnTo>
                  <a:pt x="79284" y="101600"/>
                </a:lnTo>
                <a:lnTo>
                  <a:pt x="71405" y="99060"/>
                </a:lnTo>
                <a:lnTo>
                  <a:pt x="63036" y="96520"/>
                </a:lnTo>
                <a:lnTo>
                  <a:pt x="54341" y="95250"/>
                </a:lnTo>
                <a:close/>
              </a:path>
              <a:path w="371475" h="337820">
                <a:moveTo>
                  <a:pt x="114460" y="303530"/>
                </a:moveTo>
                <a:lnTo>
                  <a:pt x="83903" y="303530"/>
                </a:lnTo>
                <a:lnTo>
                  <a:pt x="86512" y="304800"/>
                </a:lnTo>
                <a:lnTo>
                  <a:pt x="89990" y="304800"/>
                </a:lnTo>
                <a:lnTo>
                  <a:pt x="96076" y="309880"/>
                </a:lnTo>
                <a:lnTo>
                  <a:pt x="97380" y="309880"/>
                </a:lnTo>
                <a:lnTo>
                  <a:pt x="98250" y="312420"/>
                </a:lnTo>
                <a:lnTo>
                  <a:pt x="98250" y="321310"/>
                </a:lnTo>
                <a:lnTo>
                  <a:pt x="109048" y="321310"/>
                </a:lnTo>
                <a:lnTo>
                  <a:pt x="111455" y="317500"/>
                </a:lnTo>
                <a:lnTo>
                  <a:pt x="114681" y="306070"/>
                </a:lnTo>
                <a:lnTo>
                  <a:pt x="114571" y="304800"/>
                </a:lnTo>
                <a:lnTo>
                  <a:pt x="114460" y="303530"/>
                </a:lnTo>
                <a:close/>
              </a:path>
              <a:path w="371475" h="337820">
                <a:moveTo>
                  <a:pt x="136419" y="280670"/>
                </a:moveTo>
                <a:lnTo>
                  <a:pt x="83469" y="280670"/>
                </a:lnTo>
                <a:lnTo>
                  <a:pt x="87816" y="284480"/>
                </a:lnTo>
                <a:lnTo>
                  <a:pt x="87816" y="295910"/>
                </a:lnTo>
                <a:lnTo>
                  <a:pt x="83469" y="300990"/>
                </a:lnTo>
                <a:lnTo>
                  <a:pt x="114239" y="300990"/>
                </a:lnTo>
                <a:lnTo>
                  <a:pt x="113465" y="292100"/>
                </a:lnTo>
                <a:lnTo>
                  <a:pt x="136419" y="280670"/>
                </a:lnTo>
                <a:close/>
              </a:path>
              <a:path w="371475" h="337820">
                <a:moveTo>
                  <a:pt x="250429" y="273050"/>
                </a:moveTo>
                <a:lnTo>
                  <a:pt x="151722" y="273050"/>
                </a:lnTo>
                <a:lnTo>
                  <a:pt x="173139" y="288290"/>
                </a:lnTo>
                <a:lnTo>
                  <a:pt x="198184" y="294640"/>
                </a:lnTo>
                <a:lnTo>
                  <a:pt x="223800" y="290830"/>
                </a:lnTo>
                <a:lnTo>
                  <a:pt x="246929" y="276860"/>
                </a:lnTo>
                <a:lnTo>
                  <a:pt x="250429" y="273050"/>
                </a:lnTo>
                <a:close/>
              </a:path>
              <a:path w="371475" h="337820">
                <a:moveTo>
                  <a:pt x="135790" y="184150"/>
                </a:moveTo>
                <a:lnTo>
                  <a:pt x="96511" y="184150"/>
                </a:lnTo>
                <a:lnTo>
                  <a:pt x="136941" y="205740"/>
                </a:lnTo>
                <a:lnTo>
                  <a:pt x="133511" y="218440"/>
                </a:lnTo>
                <a:lnTo>
                  <a:pt x="133169" y="227330"/>
                </a:lnTo>
                <a:lnTo>
                  <a:pt x="133072" y="229870"/>
                </a:lnTo>
                <a:lnTo>
                  <a:pt x="132974" y="232410"/>
                </a:lnTo>
                <a:lnTo>
                  <a:pt x="135290" y="246380"/>
                </a:lnTo>
                <a:lnTo>
                  <a:pt x="140419" y="259080"/>
                </a:lnTo>
                <a:lnTo>
                  <a:pt x="102597" y="278130"/>
                </a:lnTo>
                <a:lnTo>
                  <a:pt x="141520" y="278130"/>
                </a:lnTo>
                <a:lnTo>
                  <a:pt x="151722" y="273050"/>
                </a:lnTo>
                <a:lnTo>
                  <a:pt x="250429" y="273050"/>
                </a:lnTo>
                <a:lnTo>
                  <a:pt x="256262" y="266700"/>
                </a:lnTo>
                <a:lnTo>
                  <a:pt x="258585" y="262890"/>
                </a:lnTo>
                <a:lnTo>
                  <a:pt x="162590" y="262890"/>
                </a:lnTo>
                <a:lnTo>
                  <a:pt x="162590" y="245110"/>
                </a:lnTo>
                <a:lnTo>
                  <a:pt x="163894" y="242570"/>
                </a:lnTo>
                <a:lnTo>
                  <a:pt x="166503" y="241300"/>
                </a:lnTo>
                <a:lnTo>
                  <a:pt x="172154" y="236220"/>
                </a:lnTo>
                <a:lnTo>
                  <a:pt x="178241" y="233680"/>
                </a:lnTo>
                <a:lnTo>
                  <a:pt x="184762" y="231140"/>
                </a:lnTo>
                <a:lnTo>
                  <a:pt x="189979" y="229870"/>
                </a:lnTo>
                <a:lnTo>
                  <a:pt x="268826" y="229870"/>
                </a:lnTo>
                <a:lnTo>
                  <a:pt x="269100" y="227330"/>
                </a:lnTo>
                <a:lnTo>
                  <a:pt x="269100" y="223520"/>
                </a:lnTo>
                <a:lnTo>
                  <a:pt x="199977" y="223520"/>
                </a:lnTo>
                <a:lnTo>
                  <a:pt x="192655" y="222250"/>
                </a:lnTo>
                <a:lnTo>
                  <a:pt x="186718" y="218440"/>
                </a:lnTo>
                <a:lnTo>
                  <a:pt x="182737" y="212090"/>
                </a:lnTo>
                <a:lnTo>
                  <a:pt x="181284" y="205740"/>
                </a:lnTo>
                <a:lnTo>
                  <a:pt x="182737" y="198120"/>
                </a:lnTo>
                <a:lnTo>
                  <a:pt x="186718" y="191770"/>
                </a:lnTo>
                <a:lnTo>
                  <a:pt x="190676" y="189230"/>
                </a:lnTo>
                <a:lnTo>
                  <a:pt x="145201" y="189230"/>
                </a:lnTo>
                <a:lnTo>
                  <a:pt x="135790" y="184150"/>
                </a:lnTo>
                <a:close/>
              </a:path>
              <a:path w="371475" h="337820">
                <a:moveTo>
                  <a:pt x="268826" y="229870"/>
                </a:moveTo>
                <a:lnTo>
                  <a:pt x="210846" y="229870"/>
                </a:lnTo>
                <a:lnTo>
                  <a:pt x="216063" y="231140"/>
                </a:lnTo>
                <a:lnTo>
                  <a:pt x="229105" y="236220"/>
                </a:lnTo>
                <a:lnTo>
                  <a:pt x="234321" y="241300"/>
                </a:lnTo>
                <a:lnTo>
                  <a:pt x="236495" y="242570"/>
                </a:lnTo>
                <a:lnTo>
                  <a:pt x="238234" y="245110"/>
                </a:lnTo>
                <a:lnTo>
                  <a:pt x="238234" y="247650"/>
                </a:lnTo>
                <a:lnTo>
                  <a:pt x="238017" y="255270"/>
                </a:lnTo>
                <a:lnTo>
                  <a:pt x="237908" y="259080"/>
                </a:lnTo>
                <a:lnTo>
                  <a:pt x="237799" y="262890"/>
                </a:lnTo>
                <a:lnTo>
                  <a:pt x="258585" y="262890"/>
                </a:lnTo>
                <a:lnTo>
                  <a:pt x="263231" y="255270"/>
                </a:lnTo>
                <a:lnTo>
                  <a:pt x="267592" y="241300"/>
                </a:lnTo>
                <a:lnTo>
                  <a:pt x="268826" y="229870"/>
                </a:lnTo>
                <a:close/>
              </a:path>
              <a:path w="371475" h="337820">
                <a:moveTo>
                  <a:pt x="253838" y="186690"/>
                </a:moveTo>
                <a:lnTo>
                  <a:pt x="200412" y="186690"/>
                </a:lnTo>
                <a:lnTo>
                  <a:pt x="207735" y="187960"/>
                </a:lnTo>
                <a:lnTo>
                  <a:pt x="213672" y="191770"/>
                </a:lnTo>
                <a:lnTo>
                  <a:pt x="217652" y="198120"/>
                </a:lnTo>
                <a:lnTo>
                  <a:pt x="219106" y="205740"/>
                </a:lnTo>
                <a:lnTo>
                  <a:pt x="217584" y="212090"/>
                </a:lnTo>
                <a:lnTo>
                  <a:pt x="213454" y="218440"/>
                </a:lnTo>
                <a:lnTo>
                  <a:pt x="207368" y="222250"/>
                </a:lnTo>
                <a:lnTo>
                  <a:pt x="199977" y="223520"/>
                </a:lnTo>
                <a:lnTo>
                  <a:pt x="269100" y="223520"/>
                </a:lnTo>
                <a:lnTo>
                  <a:pt x="269100" y="222250"/>
                </a:lnTo>
                <a:lnTo>
                  <a:pt x="268774" y="218440"/>
                </a:lnTo>
                <a:lnTo>
                  <a:pt x="268665" y="217170"/>
                </a:lnTo>
                <a:lnTo>
                  <a:pt x="267361" y="213360"/>
                </a:lnTo>
                <a:lnTo>
                  <a:pt x="297817" y="196850"/>
                </a:lnTo>
                <a:lnTo>
                  <a:pt x="260840" y="196850"/>
                </a:lnTo>
                <a:lnTo>
                  <a:pt x="256785" y="190500"/>
                </a:lnTo>
                <a:lnTo>
                  <a:pt x="253838" y="186690"/>
                </a:lnTo>
                <a:close/>
              </a:path>
              <a:path w="371475" h="337820">
                <a:moveTo>
                  <a:pt x="362373" y="190500"/>
                </a:moveTo>
                <a:lnTo>
                  <a:pt x="309531" y="190500"/>
                </a:lnTo>
                <a:lnTo>
                  <a:pt x="320766" y="199390"/>
                </a:lnTo>
                <a:lnTo>
                  <a:pt x="333876" y="203200"/>
                </a:lnTo>
                <a:lnTo>
                  <a:pt x="347312" y="200660"/>
                </a:lnTo>
                <a:lnTo>
                  <a:pt x="359525" y="194310"/>
                </a:lnTo>
                <a:lnTo>
                  <a:pt x="362373" y="190500"/>
                </a:lnTo>
                <a:close/>
              </a:path>
              <a:path w="371475" h="337820">
                <a:moveTo>
                  <a:pt x="321413" y="106680"/>
                </a:moveTo>
                <a:lnTo>
                  <a:pt x="275621" y="106680"/>
                </a:lnTo>
                <a:lnTo>
                  <a:pt x="281273" y="109220"/>
                </a:lnTo>
                <a:lnTo>
                  <a:pt x="303879" y="109220"/>
                </a:lnTo>
                <a:lnTo>
                  <a:pt x="315182" y="139700"/>
                </a:lnTo>
                <a:lnTo>
                  <a:pt x="308274" y="144780"/>
                </a:lnTo>
                <a:lnTo>
                  <a:pt x="303281" y="151130"/>
                </a:lnTo>
                <a:lnTo>
                  <a:pt x="300326" y="160020"/>
                </a:lnTo>
                <a:lnTo>
                  <a:pt x="299532" y="167640"/>
                </a:lnTo>
                <a:lnTo>
                  <a:pt x="299532" y="171450"/>
                </a:lnTo>
                <a:lnTo>
                  <a:pt x="299966" y="173990"/>
                </a:lnTo>
                <a:lnTo>
                  <a:pt x="300836" y="176530"/>
                </a:lnTo>
                <a:lnTo>
                  <a:pt x="260840" y="196850"/>
                </a:lnTo>
                <a:lnTo>
                  <a:pt x="297817" y="196850"/>
                </a:lnTo>
                <a:lnTo>
                  <a:pt x="309531" y="190500"/>
                </a:lnTo>
                <a:lnTo>
                  <a:pt x="362373" y="190500"/>
                </a:lnTo>
                <a:lnTo>
                  <a:pt x="366171" y="185420"/>
                </a:lnTo>
                <a:lnTo>
                  <a:pt x="314313" y="185420"/>
                </a:lnTo>
                <a:lnTo>
                  <a:pt x="314313" y="176530"/>
                </a:lnTo>
                <a:lnTo>
                  <a:pt x="315182" y="175260"/>
                </a:lnTo>
                <a:lnTo>
                  <a:pt x="316486" y="173990"/>
                </a:lnTo>
                <a:lnTo>
                  <a:pt x="319529" y="171450"/>
                </a:lnTo>
                <a:lnTo>
                  <a:pt x="326485" y="168910"/>
                </a:lnTo>
                <a:lnTo>
                  <a:pt x="329094" y="167640"/>
                </a:lnTo>
                <a:lnTo>
                  <a:pt x="371300" y="167640"/>
                </a:lnTo>
                <a:lnTo>
                  <a:pt x="370938" y="165100"/>
                </a:lnTo>
                <a:lnTo>
                  <a:pt x="329094" y="165100"/>
                </a:lnTo>
                <a:lnTo>
                  <a:pt x="324746" y="161290"/>
                </a:lnTo>
                <a:lnTo>
                  <a:pt x="324746" y="149860"/>
                </a:lnTo>
                <a:lnTo>
                  <a:pt x="329094" y="146050"/>
                </a:lnTo>
                <a:lnTo>
                  <a:pt x="363989" y="146050"/>
                </a:lnTo>
                <a:lnTo>
                  <a:pt x="362568" y="143510"/>
                </a:lnTo>
                <a:lnTo>
                  <a:pt x="356142" y="138430"/>
                </a:lnTo>
                <a:lnTo>
                  <a:pt x="349309" y="135890"/>
                </a:lnTo>
                <a:lnTo>
                  <a:pt x="342149" y="133350"/>
                </a:lnTo>
                <a:lnTo>
                  <a:pt x="334745" y="132080"/>
                </a:lnTo>
                <a:lnTo>
                  <a:pt x="330833" y="132080"/>
                </a:lnTo>
                <a:lnTo>
                  <a:pt x="321413" y="106680"/>
                </a:lnTo>
                <a:close/>
              </a:path>
              <a:path w="371475" h="337820">
                <a:moveTo>
                  <a:pt x="202178" y="160020"/>
                </a:moveTo>
                <a:lnTo>
                  <a:pt x="180632" y="163830"/>
                </a:lnTo>
                <a:lnTo>
                  <a:pt x="161041" y="172720"/>
                </a:lnTo>
                <a:lnTo>
                  <a:pt x="145201" y="189230"/>
                </a:lnTo>
                <a:lnTo>
                  <a:pt x="190676" y="189230"/>
                </a:lnTo>
                <a:lnTo>
                  <a:pt x="192655" y="187960"/>
                </a:lnTo>
                <a:lnTo>
                  <a:pt x="199977" y="186690"/>
                </a:lnTo>
                <a:lnTo>
                  <a:pt x="253838" y="186690"/>
                </a:lnTo>
                <a:lnTo>
                  <a:pt x="251874" y="184150"/>
                </a:lnTo>
                <a:lnTo>
                  <a:pt x="246229" y="177800"/>
                </a:lnTo>
                <a:lnTo>
                  <a:pt x="239973" y="173990"/>
                </a:lnTo>
                <a:lnTo>
                  <a:pt x="244681" y="165100"/>
                </a:lnTo>
                <a:lnTo>
                  <a:pt x="223888" y="165100"/>
                </a:lnTo>
                <a:lnTo>
                  <a:pt x="202178" y="160020"/>
                </a:lnTo>
                <a:close/>
              </a:path>
              <a:path w="371475" h="337820">
                <a:moveTo>
                  <a:pt x="371300" y="167640"/>
                </a:moveTo>
                <a:lnTo>
                  <a:pt x="340397" y="167640"/>
                </a:lnTo>
                <a:lnTo>
                  <a:pt x="343005" y="168910"/>
                </a:lnTo>
                <a:lnTo>
                  <a:pt x="346483" y="170180"/>
                </a:lnTo>
                <a:lnTo>
                  <a:pt x="349526" y="171450"/>
                </a:lnTo>
                <a:lnTo>
                  <a:pt x="352569" y="173990"/>
                </a:lnTo>
                <a:lnTo>
                  <a:pt x="353873" y="175260"/>
                </a:lnTo>
                <a:lnTo>
                  <a:pt x="354743" y="176530"/>
                </a:lnTo>
                <a:lnTo>
                  <a:pt x="354743" y="185420"/>
                </a:lnTo>
                <a:lnTo>
                  <a:pt x="366171" y="185420"/>
                </a:lnTo>
                <a:lnTo>
                  <a:pt x="368070" y="182880"/>
                </a:lnTo>
                <a:lnTo>
                  <a:pt x="371480" y="168910"/>
                </a:lnTo>
                <a:lnTo>
                  <a:pt x="371300" y="167640"/>
                </a:lnTo>
                <a:close/>
              </a:path>
              <a:path w="371475" h="337820">
                <a:moveTo>
                  <a:pt x="107814" y="152400"/>
                </a:moveTo>
                <a:lnTo>
                  <a:pt x="62167" y="152400"/>
                </a:lnTo>
                <a:lnTo>
                  <a:pt x="66079" y="153670"/>
                </a:lnTo>
                <a:lnTo>
                  <a:pt x="71296" y="154940"/>
                </a:lnTo>
                <a:lnTo>
                  <a:pt x="76513" y="157480"/>
                </a:lnTo>
                <a:lnTo>
                  <a:pt x="80860" y="161290"/>
                </a:lnTo>
                <a:lnTo>
                  <a:pt x="82599" y="162560"/>
                </a:lnTo>
                <a:lnTo>
                  <a:pt x="83903" y="165100"/>
                </a:lnTo>
                <a:lnTo>
                  <a:pt x="83903" y="179070"/>
                </a:lnTo>
                <a:lnTo>
                  <a:pt x="126379" y="179070"/>
                </a:lnTo>
                <a:lnTo>
                  <a:pt x="105205" y="167640"/>
                </a:lnTo>
                <a:lnTo>
                  <a:pt x="106944" y="162560"/>
                </a:lnTo>
                <a:lnTo>
                  <a:pt x="107814" y="156210"/>
                </a:lnTo>
                <a:lnTo>
                  <a:pt x="107814" y="152400"/>
                </a:lnTo>
                <a:close/>
              </a:path>
              <a:path w="371475" h="337820">
                <a:moveTo>
                  <a:pt x="346424" y="53340"/>
                </a:moveTo>
                <a:lnTo>
                  <a:pt x="197804" y="53340"/>
                </a:lnTo>
                <a:lnTo>
                  <a:pt x="238234" y="58420"/>
                </a:lnTo>
                <a:lnTo>
                  <a:pt x="240156" y="69850"/>
                </a:lnTo>
                <a:lnTo>
                  <a:pt x="244483" y="80010"/>
                </a:lnTo>
                <a:lnTo>
                  <a:pt x="251011" y="90170"/>
                </a:lnTo>
                <a:lnTo>
                  <a:pt x="259536" y="97790"/>
                </a:lnTo>
                <a:lnTo>
                  <a:pt x="223888" y="165100"/>
                </a:lnTo>
                <a:lnTo>
                  <a:pt x="244681" y="165100"/>
                </a:lnTo>
                <a:lnTo>
                  <a:pt x="275621" y="106680"/>
                </a:lnTo>
                <a:lnTo>
                  <a:pt x="321413" y="106680"/>
                </a:lnTo>
                <a:lnTo>
                  <a:pt x="319529" y="101600"/>
                </a:lnTo>
                <a:lnTo>
                  <a:pt x="335812" y="87630"/>
                </a:lnTo>
                <a:lnTo>
                  <a:pt x="338295" y="82550"/>
                </a:lnTo>
                <a:lnTo>
                  <a:pt x="262144" y="82550"/>
                </a:lnTo>
                <a:lnTo>
                  <a:pt x="262144" y="68580"/>
                </a:lnTo>
                <a:lnTo>
                  <a:pt x="263449" y="66040"/>
                </a:lnTo>
                <a:lnTo>
                  <a:pt x="265188" y="64770"/>
                </a:lnTo>
                <a:lnTo>
                  <a:pt x="269535" y="62230"/>
                </a:lnTo>
                <a:lnTo>
                  <a:pt x="274752" y="58420"/>
                </a:lnTo>
                <a:lnTo>
                  <a:pt x="279969" y="57150"/>
                </a:lnTo>
                <a:lnTo>
                  <a:pt x="283881" y="55880"/>
                </a:lnTo>
                <a:lnTo>
                  <a:pt x="346207" y="55880"/>
                </a:lnTo>
                <a:lnTo>
                  <a:pt x="346424" y="53340"/>
                </a:lnTo>
                <a:close/>
              </a:path>
              <a:path w="371475" h="337820">
                <a:moveTo>
                  <a:pt x="363989" y="146050"/>
                </a:moveTo>
                <a:lnTo>
                  <a:pt x="340397" y="146050"/>
                </a:lnTo>
                <a:lnTo>
                  <a:pt x="344744" y="149860"/>
                </a:lnTo>
                <a:lnTo>
                  <a:pt x="344744" y="161290"/>
                </a:lnTo>
                <a:lnTo>
                  <a:pt x="340397" y="165100"/>
                </a:lnTo>
                <a:lnTo>
                  <a:pt x="370938" y="165100"/>
                </a:lnTo>
                <a:lnTo>
                  <a:pt x="369673" y="156210"/>
                </a:lnTo>
                <a:lnTo>
                  <a:pt x="363989" y="146050"/>
                </a:lnTo>
                <a:close/>
              </a:path>
              <a:path w="371475" h="337820">
                <a:moveTo>
                  <a:pt x="100377" y="116840"/>
                </a:moveTo>
                <a:lnTo>
                  <a:pt x="61732" y="116840"/>
                </a:lnTo>
                <a:lnTo>
                  <a:pt x="68688" y="124460"/>
                </a:lnTo>
                <a:lnTo>
                  <a:pt x="68688" y="140970"/>
                </a:lnTo>
                <a:lnTo>
                  <a:pt x="61732" y="147320"/>
                </a:lnTo>
                <a:lnTo>
                  <a:pt x="107537" y="147320"/>
                </a:lnTo>
                <a:lnTo>
                  <a:pt x="107445" y="146050"/>
                </a:lnTo>
                <a:lnTo>
                  <a:pt x="107353" y="144780"/>
                </a:lnTo>
                <a:lnTo>
                  <a:pt x="107261" y="143510"/>
                </a:lnTo>
                <a:lnTo>
                  <a:pt x="107168" y="142240"/>
                </a:lnTo>
                <a:lnTo>
                  <a:pt x="105260" y="134620"/>
                </a:lnTo>
                <a:lnTo>
                  <a:pt x="102128" y="127000"/>
                </a:lnTo>
                <a:lnTo>
                  <a:pt x="97815" y="119380"/>
                </a:lnTo>
                <a:lnTo>
                  <a:pt x="100377" y="116840"/>
                </a:lnTo>
                <a:close/>
              </a:path>
              <a:path w="371475" h="337820">
                <a:moveTo>
                  <a:pt x="160417" y="5080"/>
                </a:moveTo>
                <a:lnTo>
                  <a:pt x="148393" y="10160"/>
                </a:lnTo>
                <a:lnTo>
                  <a:pt x="138897" y="17780"/>
                </a:lnTo>
                <a:lnTo>
                  <a:pt x="132661" y="27940"/>
                </a:lnTo>
                <a:lnTo>
                  <a:pt x="130420" y="40640"/>
                </a:lnTo>
                <a:lnTo>
                  <a:pt x="130420" y="46990"/>
                </a:lnTo>
                <a:lnTo>
                  <a:pt x="132159" y="53340"/>
                </a:lnTo>
                <a:lnTo>
                  <a:pt x="135202" y="58420"/>
                </a:lnTo>
                <a:lnTo>
                  <a:pt x="86512" y="106680"/>
                </a:lnTo>
                <a:lnTo>
                  <a:pt x="110628" y="106680"/>
                </a:lnTo>
                <a:lnTo>
                  <a:pt x="146505" y="71120"/>
                </a:lnTo>
                <a:lnTo>
                  <a:pt x="185325" y="71120"/>
                </a:lnTo>
                <a:lnTo>
                  <a:pt x="194761" y="59690"/>
                </a:lnTo>
                <a:lnTo>
                  <a:pt x="145201" y="59690"/>
                </a:lnTo>
                <a:lnTo>
                  <a:pt x="145201" y="50800"/>
                </a:lnTo>
                <a:lnTo>
                  <a:pt x="144766" y="50800"/>
                </a:lnTo>
                <a:lnTo>
                  <a:pt x="144766" y="49530"/>
                </a:lnTo>
                <a:lnTo>
                  <a:pt x="145636" y="48260"/>
                </a:lnTo>
                <a:lnTo>
                  <a:pt x="146940" y="46990"/>
                </a:lnTo>
                <a:lnTo>
                  <a:pt x="149983" y="44450"/>
                </a:lnTo>
                <a:lnTo>
                  <a:pt x="153461" y="43180"/>
                </a:lnTo>
                <a:lnTo>
                  <a:pt x="156939" y="43180"/>
                </a:lnTo>
                <a:lnTo>
                  <a:pt x="159547" y="41910"/>
                </a:lnTo>
                <a:lnTo>
                  <a:pt x="277795" y="41910"/>
                </a:lnTo>
                <a:lnTo>
                  <a:pt x="277795" y="39370"/>
                </a:lnTo>
                <a:lnTo>
                  <a:pt x="240842" y="39370"/>
                </a:lnTo>
                <a:lnTo>
                  <a:pt x="227366" y="38100"/>
                </a:lnTo>
                <a:lnTo>
                  <a:pt x="159547" y="38100"/>
                </a:lnTo>
                <a:lnTo>
                  <a:pt x="155200" y="34290"/>
                </a:lnTo>
                <a:lnTo>
                  <a:pt x="155200" y="22860"/>
                </a:lnTo>
                <a:lnTo>
                  <a:pt x="159547" y="17780"/>
                </a:lnTo>
                <a:lnTo>
                  <a:pt x="191008" y="17780"/>
                </a:lnTo>
                <a:lnTo>
                  <a:pt x="186446" y="12700"/>
                </a:lnTo>
                <a:lnTo>
                  <a:pt x="174308" y="6350"/>
                </a:lnTo>
                <a:lnTo>
                  <a:pt x="160417" y="5080"/>
                </a:lnTo>
                <a:close/>
              </a:path>
              <a:path w="371475" h="337820">
                <a:moveTo>
                  <a:pt x="346207" y="55880"/>
                </a:moveTo>
                <a:lnTo>
                  <a:pt x="296923" y="55880"/>
                </a:lnTo>
                <a:lnTo>
                  <a:pt x="301271" y="57150"/>
                </a:lnTo>
                <a:lnTo>
                  <a:pt x="305183" y="57150"/>
                </a:lnTo>
                <a:lnTo>
                  <a:pt x="310400" y="58420"/>
                </a:lnTo>
                <a:lnTo>
                  <a:pt x="315617" y="62230"/>
                </a:lnTo>
                <a:lnTo>
                  <a:pt x="319964" y="64770"/>
                </a:lnTo>
                <a:lnTo>
                  <a:pt x="321703" y="66040"/>
                </a:lnTo>
                <a:lnTo>
                  <a:pt x="323007" y="68580"/>
                </a:lnTo>
                <a:lnTo>
                  <a:pt x="323007" y="82550"/>
                </a:lnTo>
                <a:lnTo>
                  <a:pt x="338295" y="82550"/>
                </a:lnTo>
                <a:lnTo>
                  <a:pt x="345124" y="68580"/>
                </a:lnTo>
                <a:lnTo>
                  <a:pt x="345882" y="59690"/>
                </a:lnTo>
                <a:lnTo>
                  <a:pt x="345990" y="58420"/>
                </a:lnTo>
                <a:lnTo>
                  <a:pt x="346099" y="57150"/>
                </a:lnTo>
                <a:lnTo>
                  <a:pt x="346207" y="55880"/>
                </a:lnTo>
                <a:close/>
              </a:path>
              <a:path w="371475" h="337820">
                <a:moveTo>
                  <a:pt x="185325" y="71120"/>
                </a:moveTo>
                <a:lnTo>
                  <a:pt x="146505" y="71120"/>
                </a:lnTo>
                <a:lnTo>
                  <a:pt x="159608" y="76200"/>
                </a:lnTo>
                <a:lnTo>
                  <a:pt x="173078" y="76200"/>
                </a:lnTo>
                <a:lnTo>
                  <a:pt x="185325" y="71120"/>
                </a:lnTo>
                <a:close/>
              </a:path>
              <a:path w="371475" h="337820">
                <a:moveTo>
                  <a:pt x="277795" y="41910"/>
                </a:moveTo>
                <a:lnTo>
                  <a:pt x="170850" y="41910"/>
                </a:lnTo>
                <a:lnTo>
                  <a:pt x="173459" y="43180"/>
                </a:lnTo>
                <a:lnTo>
                  <a:pt x="176936" y="43180"/>
                </a:lnTo>
                <a:lnTo>
                  <a:pt x="183023" y="48260"/>
                </a:lnTo>
                <a:lnTo>
                  <a:pt x="184327" y="48260"/>
                </a:lnTo>
                <a:lnTo>
                  <a:pt x="185196" y="50800"/>
                </a:lnTo>
                <a:lnTo>
                  <a:pt x="185196" y="59690"/>
                </a:lnTo>
                <a:lnTo>
                  <a:pt x="194761" y="59690"/>
                </a:lnTo>
                <a:lnTo>
                  <a:pt x="196065" y="58420"/>
                </a:lnTo>
                <a:lnTo>
                  <a:pt x="197804" y="53340"/>
                </a:lnTo>
                <a:lnTo>
                  <a:pt x="346424" y="53340"/>
                </a:lnTo>
                <a:lnTo>
                  <a:pt x="346532" y="52070"/>
                </a:lnTo>
                <a:lnTo>
                  <a:pt x="284751" y="52070"/>
                </a:lnTo>
                <a:lnTo>
                  <a:pt x="277795" y="44450"/>
                </a:lnTo>
                <a:lnTo>
                  <a:pt x="277795" y="41910"/>
                </a:lnTo>
                <a:close/>
              </a:path>
              <a:path w="371475" h="337820">
                <a:moveTo>
                  <a:pt x="334968" y="21590"/>
                </a:moveTo>
                <a:lnTo>
                  <a:pt x="301271" y="21590"/>
                </a:lnTo>
                <a:lnTo>
                  <a:pt x="308226" y="27940"/>
                </a:lnTo>
                <a:lnTo>
                  <a:pt x="308226" y="44450"/>
                </a:lnTo>
                <a:lnTo>
                  <a:pt x="301271" y="52070"/>
                </a:lnTo>
                <a:lnTo>
                  <a:pt x="346532" y="52070"/>
                </a:lnTo>
                <a:lnTo>
                  <a:pt x="346640" y="50800"/>
                </a:lnTo>
                <a:lnTo>
                  <a:pt x="346748" y="49530"/>
                </a:lnTo>
                <a:lnTo>
                  <a:pt x="346857" y="48260"/>
                </a:lnTo>
                <a:lnTo>
                  <a:pt x="340397" y="27940"/>
                </a:lnTo>
                <a:lnTo>
                  <a:pt x="334968" y="21590"/>
                </a:lnTo>
                <a:close/>
              </a:path>
              <a:path w="371475" h="337820">
                <a:moveTo>
                  <a:pt x="286965" y="0"/>
                </a:moveTo>
                <a:lnTo>
                  <a:pt x="250244" y="20320"/>
                </a:lnTo>
                <a:lnTo>
                  <a:pt x="240842" y="39370"/>
                </a:lnTo>
                <a:lnTo>
                  <a:pt x="277795" y="39370"/>
                </a:lnTo>
                <a:lnTo>
                  <a:pt x="277795" y="27940"/>
                </a:lnTo>
                <a:lnTo>
                  <a:pt x="284316" y="21590"/>
                </a:lnTo>
                <a:lnTo>
                  <a:pt x="334968" y="21590"/>
                </a:lnTo>
                <a:lnTo>
                  <a:pt x="326281" y="11430"/>
                </a:lnTo>
                <a:lnTo>
                  <a:pt x="307683" y="1270"/>
                </a:lnTo>
                <a:lnTo>
                  <a:pt x="286965" y="0"/>
                </a:lnTo>
                <a:close/>
              </a:path>
              <a:path w="371475" h="337820">
                <a:moveTo>
                  <a:pt x="191008" y="17780"/>
                </a:moveTo>
                <a:lnTo>
                  <a:pt x="170850" y="17780"/>
                </a:lnTo>
                <a:lnTo>
                  <a:pt x="175198" y="22860"/>
                </a:lnTo>
                <a:lnTo>
                  <a:pt x="175198" y="34290"/>
                </a:lnTo>
                <a:lnTo>
                  <a:pt x="170850" y="38100"/>
                </a:lnTo>
                <a:lnTo>
                  <a:pt x="227366" y="38100"/>
                </a:lnTo>
                <a:lnTo>
                  <a:pt x="200412" y="35560"/>
                </a:lnTo>
                <a:lnTo>
                  <a:pt x="195569" y="22860"/>
                </a:lnTo>
                <a:lnTo>
                  <a:pt x="191008" y="177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20" name="Retângulo 19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21" name="Retângulo 20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22" name="Retângulo 21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23" name="Imagem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6719994"/>
              </p:ext>
            </p:extLst>
          </p:nvPr>
        </p:nvGraphicFramePr>
        <p:xfrm>
          <a:off x="1612900" y="758825"/>
          <a:ext cx="8535034" cy="489686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650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50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189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85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12725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Ambiente</a:t>
                      </a:r>
                      <a:r>
                        <a:rPr sz="900" b="1" spc="-4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Interno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A4A4A4"/>
                      </a:solidFill>
                      <a:prstDash val="solid"/>
                    </a:lnL>
                    <a:solidFill>
                      <a:srgbClr val="A4A4A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Ambiente</a:t>
                      </a:r>
                      <a:r>
                        <a:rPr sz="900" b="1" spc="-4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externo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4290" marB="0">
                    <a:lnR w="12700">
                      <a:solidFill>
                        <a:srgbClr val="A4A4A4"/>
                      </a:solidFill>
                      <a:prstDash val="solid"/>
                    </a:lnR>
                    <a:solidFill>
                      <a:srgbClr val="A4A4A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Pontos</a:t>
                      </a:r>
                      <a:r>
                        <a:rPr sz="9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fortes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5715" marB="0">
                    <a:lnL w="12700">
                      <a:solidFill>
                        <a:srgbClr val="A4A4A4"/>
                      </a:solidFill>
                      <a:prstDash val="solid"/>
                    </a:lnL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74993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Pontos</a:t>
                      </a:r>
                      <a:r>
                        <a:rPr sz="9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fracos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5715" marB="0"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65151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900" b="1" spc="-10" dirty="0">
                          <a:latin typeface="Arial"/>
                          <a:cs typeface="Arial"/>
                        </a:rPr>
                        <a:t>Oportunidades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5715" marB="0"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900" b="1" spc="-10" dirty="0">
                          <a:latin typeface="Arial"/>
                          <a:cs typeface="Arial"/>
                        </a:rPr>
                        <a:t>Ameaças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5715" marB="0">
                    <a:lnR w="12700">
                      <a:solidFill>
                        <a:srgbClr val="A4A4A4"/>
                      </a:solidFill>
                      <a:prstDash val="solid"/>
                    </a:lnR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68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</a:pPr>
                      <a:r>
                        <a:rPr sz="900" dirty="0">
                          <a:latin typeface="Arial MT"/>
                          <a:cs typeface="Arial MT"/>
                        </a:rPr>
                        <a:t>Agente</a:t>
                      </a:r>
                      <a:r>
                        <a:rPr sz="9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de</a:t>
                      </a:r>
                      <a:r>
                        <a:rPr sz="9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fiscalização</a:t>
                      </a:r>
                      <a:r>
                        <a:rPr sz="9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10" dirty="0">
                          <a:latin typeface="Arial MT"/>
                          <a:cs typeface="Arial MT"/>
                        </a:rPr>
                        <a:t>efetivo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54610" marB="0">
                    <a:lnL w="12700">
                      <a:solidFill>
                        <a:srgbClr val="A4A4A4"/>
                      </a:solidFill>
                      <a:prstDash val="solid"/>
                    </a:lnL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</a:pPr>
                      <a:r>
                        <a:rPr sz="900" dirty="0">
                          <a:latin typeface="Arial MT"/>
                          <a:cs typeface="Arial MT"/>
                        </a:rPr>
                        <a:t>Dificuldade</a:t>
                      </a:r>
                      <a:r>
                        <a:rPr sz="900" spc="-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em</a:t>
                      </a:r>
                      <a:r>
                        <a:rPr sz="9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realizar</a:t>
                      </a:r>
                      <a:r>
                        <a:rPr sz="9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10" dirty="0">
                          <a:latin typeface="Arial MT"/>
                          <a:cs typeface="Arial MT"/>
                        </a:rPr>
                        <a:t>compras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54610" marB="0"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A4A4A4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sz="900" dirty="0">
                          <a:latin typeface="Arial MT"/>
                          <a:cs typeface="Arial MT"/>
                        </a:rPr>
                        <a:t>Veículo</a:t>
                      </a:r>
                      <a:r>
                        <a:rPr sz="9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10" dirty="0">
                          <a:latin typeface="Arial MT"/>
                          <a:cs typeface="Arial MT"/>
                        </a:rPr>
                        <a:t>próprio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85090" marB="0">
                    <a:lnL w="12700">
                      <a:solidFill>
                        <a:srgbClr val="A4A4A4"/>
                      </a:solidFill>
                      <a:prstDash val="solid"/>
                    </a:lnL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FEFEF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68580" marR="147320">
                        <a:lnSpc>
                          <a:spcPct val="107800"/>
                        </a:lnSpc>
                      </a:pPr>
                      <a:r>
                        <a:rPr sz="900" dirty="0">
                          <a:latin typeface="Arial MT"/>
                          <a:cs typeface="Arial MT"/>
                        </a:rPr>
                        <a:t>Falta</a:t>
                      </a:r>
                      <a:r>
                        <a:rPr sz="90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de</a:t>
                      </a:r>
                      <a:r>
                        <a:rPr sz="900" spc="-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manutenção</a:t>
                      </a:r>
                      <a:r>
                        <a:rPr sz="90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dos</a:t>
                      </a:r>
                      <a:r>
                        <a:rPr sz="900" spc="-10" dirty="0">
                          <a:latin typeface="Arial MT"/>
                          <a:cs typeface="Arial MT"/>
                        </a:rPr>
                        <a:t> equipamentos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de</a:t>
                      </a:r>
                      <a:r>
                        <a:rPr sz="900" spc="-10" dirty="0">
                          <a:latin typeface="Arial MT"/>
                          <a:cs typeface="Arial MT"/>
                        </a:rPr>
                        <a:t> informática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76200" marB="0"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FEFEF"/>
                    </a:solidFill>
                  </a:tcPr>
                </a:tc>
                <a:tc rowSpan="3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3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69215" marR="1946275" algn="just">
                        <a:lnSpc>
                          <a:spcPct val="107200"/>
                        </a:lnSpc>
                      </a:pPr>
                      <a:r>
                        <a:rPr sz="900" dirty="0">
                          <a:latin typeface="Arial MT"/>
                          <a:cs typeface="Arial MT"/>
                        </a:rPr>
                        <a:t>Parcerias</a:t>
                      </a:r>
                      <a:r>
                        <a:rPr sz="900" spc="1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com</a:t>
                      </a:r>
                      <a:r>
                        <a:rPr sz="900" spc="1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Órgãos</a:t>
                      </a:r>
                      <a:r>
                        <a:rPr sz="900" spc="1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que</a:t>
                      </a:r>
                      <a:r>
                        <a:rPr sz="900" spc="1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10" dirty="0">
                          <a:latin typeface="Arial MT"/>
                          <a:cs typeface="Arial MT"/>
                        </a:rPr>
                        <a:t>trabalham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diretamente</a:t>
                      </a:r>
                      <a:r>
                        <a:rPr sz="900" spc="27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ou</a:t>
                      </a:r>
                      <a:r>
                        <a:rPr sz="900" spc="26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indiretamente</a:t>
                      </a:r>
                      <a:r>
                        <a:rPr sz="900" spc="27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com</a:t>
                      </a:r>
                      <a:r>
                        <a:rPr sz="900" spc="27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50" dirty="0">
                          <a:latin typeface="Arial MT"/>
                          <a:cs typeface="Arial MT"/>
                        </a:rPr>
                        <a:t>a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 Medicina</a:t>
                      </a:r>
                      <a:r>
                        <a:rPr sz="9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Veterinária</a:t>
                      </a:r>
                      <a:r>
                        <a:rPr sz="90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e</a:t>
                      </a:r>
                      <a:r>
                        <a:rPr sz="9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a</a:t>
                      </a:r>
                      <a:r>
                        <a:rPr sz="9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10" dirty="0">
                          <a:latin typeface="Arial MT"/>
                          <a:cs typeface="Arial MT"/>
                        </a:rPr>
                        <a:t>Zootecnia</a:t>
                      </a:r>
                      <a:endParaRPr sz="900">
                        <a:latin typeface="Arial MT"/>
                        <a:cs typeface="Arial MT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69215" marR="1946275" algn="just">
                        <a:lnSpc>
                          <a:spcPct val="106700"/>
                        </a:lnSpc>
                        <a:tabLst>
                          <a:tab pos="815975" algn="l"/>
                          <a:tab pos="1985010" algn="l"/>
                        </a:tabLst>
                      </a:pPr>
                      <a:r>
                        <a:rPr sz="900" dirty="0">
                          <a:latin typeface="Arial MT"/>
                          <a:cs typeface="Arial MT"/>
                        </a:rPr>
                        <a:t>Lei</a:t>
                      </a:r>
                      <a:r>
                        <a:rPr sz="900" spc="1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Estadual</a:t>
                      </a:r>
                      <a:r>
                        <a:rPr sz="900" spc="15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2481/2020</a:t>
                      </a:r>
                      <a:r>
                        <a:rPr sz="900" spc="15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que</a:t>
                      </a:r>
                      <a:r>
                        <a:rPr sz="900" spc="1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proíbe</a:t>
                      </a:r>
                      <a:r>
                        <a:rPr sz="900" spc="15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50" dirty="0">
                          <a:latin typeface="Arial MT"/>
                          <a:cs typeface="Arial MT"/>
                        </a:rPr>
                        <a:t>a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 venda</a:t>
                      </a:r>
                      <a:r>
                        <a:rPr sz="900" spc="4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de</a:t>
                      </a:r>
                      <a:r>
                        <a:rPr sz="900" spc="4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animais</a:t>
                      </a:r>
                      <a:r>
                        <a:rPr sz="900" spc="4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em</a:t>
                      </a:r>
                      <a:r>
                        <a:rPr sz="900" spc="4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pets</a:t>
                      </a:r>
                      <a:r>
                        <a:rPr sz="900" spc="4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10" dirty="0">
                          <a:latin typeface="Arial MT"/>
                          <a:cs typeface="Arial MT"/>
                        </a:rPr>
                        <a:t>shops, casas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	</a:t>
                      </a:r>
                      <a:r>
                        <a:rPr sz="900" spc="-10" dirty="0">
                          <a:latin typeface="Arial MT"/>
                          <a:cs typeface="Arial MT"/>
                        </a:rPr>
                        <a:t>agropecuárias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	</a:t>
                      </a:r>
                      <a:r>
                        <a:rPr sz="900" spc="-50" dirty="0">
                          <a:latin typeface="Arial MT"/>
                          <a:cs typeface="Arial MT"/>
                        </a:rPr>
                        <a:t>e</a:t>
                      </a:r>
                      <a:endParaRPr sz="900">
                        <a:latin typeface="Arial MT"/>
                        <a:cs typeface="Arial MT"/>
                      </a:endParaRPr>
                    </a:p>
                    <a:p>
                      <a:pPr marL="69215" algn="just">
                        <a:lnSpc>
                          <a:spcPts val="535"/>
                        </a:lnSpc>
                        <a:spcBef>
                          <a:spcPts val="85"/>
                        </a:spcBef>
                      </a:pPr>
                      <a:r>
                        <a:rPr sz="900" spc="-10" dirty="0">
                          <a:latin typeface="Arial MT"/>
                          <a:cs typeface="Arial MT"/>
                        </a:rPr>
                        <a:t>estabelecimentos</a:t>
                      </a:r>
                      <a:r>
                        <a:rPr sz="900" spc="9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10" dirty="0">
                          <a:latin typeface="Arial MT"/>
                          <a:cs typeface="Arial MT"/>
                        </a:rPr>
                        <a:t>afins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118110" marB="0">
                    <a:lnR w="12700">
                      <a:solidFill>
                        <a:srgbClr val="A4A4A4"/>
                      </a:solidFill>
                      <a:prstDash val="solid"/>
                    </a:lnR>
                  </a:tcPr>
                </a:tc>
                <a:tc rowSpan="3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2115"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900" dirty="0">
                          <a:latin typeface="Arial MT"/>
                          <a:cs typeface="Arial MT"/>
                        </a:rPr>
                        <a:t>Setor</a:t>
                      </a:r>
                      <a:r>
                        <a:rPr sz="9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de</a:t>
                      </a:r>
                      <a:r>
                        <a:rPr sz="9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cobrança</a:t>
                      </a:r>
                      <a:r>
                        <a:rPr sz="90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implementado</a:t>
                      </a:r>
                      <a:r>
                        <a:rPr sz="900" spc="-50" dirty="0">
                          <a:latin typeface="Arial MT"/>
                          <a:cs typeface="Arial MT"/>
                        </a:rPr>
                        <a:t> e</a:t>
                      </a:r>
                      <a:endParaRPr sz="900">
                        <a:latin typeface="Arial MT"/>
                        <a:cs typeface="Arial MT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900" spc="-10" dirty="0">
                          <a:latin typeface="Arial MT"/>
                          <a:cs typeface="Arial MT"/>
                        </a:rPr>
                        <a:t>atuante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60325" marB="0">
                    <a:lnL w="12700">
                      <a:solidFill>
                        <a:srgbClr val="A4A4A4"/>
                      </a:solidFill>
                      <a:prstDash val="solid"/>
                    </a:lnL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6200" marB="0"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FEFEF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18110" marB="0">
                    <a:lnR w="12700">
                      <a:solidFill>
                        <a:srgbClr val="A4A4A4"/>
                      </a:solidFill>
                      <a:prstDash val="solid"/>
                    </a:lnR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43280">
                <a:tc>
                  <a:txBody>
                    <a:bodyPr/>
                    <a:lstStyle/>
                    <a:p>
                      <a:pPr marL="68580" marR="106045">
                        <a:lnSpc>
                          <a:spcPct val="107100"/>
                        </a:lnSpc>
                        <a:spcBef>
                          <a:spcPts val="945"/>
                        </a:spcBef>
                      </a:pPr>
                      <a:r>
                        <a:rPr sz="900" dirty="0">
                          <a:latin typeface="Arial MT"/>
                          <a:cs typeface="Arial MT"/>
                        </a:rPr>
                        <a:t>Sistema</a:t>
                      </a:r>
                      <a:r>
                        <a:rPr sz="90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informatizado</a:t>
                      </a:r>
                      <a:r>
                        <a:rPr sz="90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de</a:t>
                      </a:r>
                      <a:r>
                        <a:rPr sz="9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tramitação</a:t>
                      </a:r>
                      <a:r>
                        <a:rPr sz="90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25" dirty="0">
                          <a:latin typeface="Arial MT"/>
                          <a:cs typeface="Arial MT"/>
                        </a:rPr>
                        <a:t>de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processo</a:t>
                      </a:r>
                      <a:r>
                        <a:rPr sz="90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(SUAP)</a:t>
                      </a:r>
                      <a:r>
                        <a:rPr sz="9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e</a:t>
                      </a:r>
                      <a:r>
                        <a:rPr sz="9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de</a:t>
                      </a:r>
                      <a:r>
                        <a:rPr sz="900" spc="-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cadastramento</a:t>
                      </a:r>
                      <a:r>
                        <a:rPr sz="900" spc="-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25" dirty="0">
                          <a:latin typeface="Arial MT"/>
                          <a:cs typeface="Arial MT"/>
                        </a:rPr>
                        <a:t>de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registros</a:t>
                      </a:r>
                      <a:r>
                        <a:rPr sz="90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de</a:t>
                      </a:r>
                      <a:r>
                        <a:rPr sz="9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Pessoa</a:t>
                      </a:r>
                      <a:r>
                        <a:rPr sz="9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Física</a:t>
                      </a:r>
                      <a:r>
                        <a:rPr sz="90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e</a:t>
                      </a:r>
                      <a:r>
                        <a:rPr sz="900" spc="-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10" dirty="0">
                          <a:latin typeface="Arial MT"/>
                          <a:cs typeface="Arial MT"/>
                        </a:rPr>
                        <a:t>Jurídica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(Siscad</a:t>
                      </a:r>
                      <a:r>
                        <a:rPr sz="900" spc="-20" dirty="0">
                          <a:latin typeface="Arial MT"/>
                          <a:cs typeface="Arial MT"/>
                        </a:rPr>
                        <a:t> Web)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120015" marB="0">
                    <a:lnL w="12700">
                      <a:solidFill>
                        <a:srgbClr val="A4A4A4"/>
                      </a:solidFill>
                      <a:prstDash val="solid"/>
                    </a:lnL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68580" marR="329565">
                        <a:lnSpc>
                          <a:spcPct val="107800"/>
                        </a:lnSpc>
                      </a:pPr>
                      <a:r>
                        <a:rPr sz="900" dirty="0">
                          <a:latin typeface="Arial MT"/>
                          <a:cs typeface="Arial MT"/>
                        </a:rPr>
                        <a:t>Ausência</a:t>
                      </a:r>
                      <a:r>
                        <a:rPr sz="900" spc="-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de</a:t>
                      </a:r>
                      <a:r>
                        <a:rPr sz="9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equipe</a:t>
                      </a:r>
                      <a:r>
                        <a:rPr sz="9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exclusiva</a:t>
                      </a:r>
                      <a:r>
                        <a:rPr sz="9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para</a:t>
                      </a:r>
                      <a:r>
                        <a:rPr sz="9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50" dirty="0">
                          <a:latin typeface="Arial MT"/>
                          <a:cs typeface="Arial MT"/>
                        </a:rPr>
                        <a:t>o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 setor</a:t>
                      </a:r>
                      <a:r>
                        <a:rPr sz="90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de </a:t>
                      </a:r>
                      <a:r>
                        <a:rPr sz="900" spc="-10" dirty="0">
                          <a:latin typeface="Arial MT"/>
                          <a:cs typeface="Arial MT"/>
                        </a:rPr>
                        <a:t>compras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FEFEF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18110" marB="0">
                    <a:lnR w="12700">
                      <a:solidFill>
                        <a:srgbClr val="A4A4A4"/>
                      </a:solidFill>
                      <a:prstDash val="solid"/>
                    </a:lnR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5005">
                <a:tc>
                  <a:txBody>
                    <a:bodyPr/>
                    <a:lstStyle/>
                    <a:p>
                      <a:pPr marL="68580" marR="132080">
                        <a:lnSpc>
                          <a:spcPct val="107200"/>
                        </a:lnSpc>
                        <a:spcBef>
                          <a:spcPts val="860"/>
                        </a:spcBef>
                      </a:pPr>
                      <a:r>
                        <a:rPr sz="900" dirty="0">
                          <a:latin typeface="Arial MT"/>
                          <a:cs typeface="Arial MT"/>
                        </a:rPr>
                        <a:t>Processos</a:t>
                      </a:r>
                      <a:r>
                        <a:rPr sz="90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de</a:t>
                      </a:r>
                      <a:r>
                        <a:rPr sz="9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registro de</a:t>
                      </a:r>
                      <a:r>
                        <a:rPr sz="9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pessoa</a:t>
                      </a:r>
                      <a:r>
                        <a:rPr sz="9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física</a:t>
                      </a:r>
                      <a:r>
                        <a:rPr sz="90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50" dirty="0">
                          <a:latin typeface="Arial MT"/>
                          <a:cs typeface="Arial MT"/>
                        </a:rPr>
                        <a:t>e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 jurídica</a:t>
                      </a:r>
                      <a:r>
                        <a:rPr sz="900" spc="-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alimentados</a:t>
                      </a:r>
                      <a:r>
                        <a:rPr sz="900" spc="-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pelos</a:t>
                      </a:r>
                      <a:r>
                        <a:rPr sz="90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10" dirty="0">
                          <a:latin typeface="Arial MT"/>
                          <a:cs typeface="Arial MT"/>
                        </a:rPr>
                        <a:t>próprios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requerentes</a:t>
                      </a:r>
                      <a:r>
                        <a:rPr sz="9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pelo</a:t>
                      </a:r>
                      <a:r>
                        <a:rPr sz="9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Siscad</a:t>
                      </a:r>
                      <a:r>
                        <a:rPr sz="900" spc="-25" dirty="0">
                          <a:latin typeface="Arial MT"/>
                          <a:cs typeface="Arial MT"/>
                        </a:rPr>
                        <a:t> Web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109220" marB="0">
                    <a:lnL w="12700">
                      <a:solidFill>
                        <a:srgbClr val="A4A4A4"/>
                      </a:solidFill>
                      <a:prstDash val="solid"/>
                    </a:lnL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 marR="87630">
                        <a:lnSpc>
                          <a:spcPct val="107200"/>
                        </a:lnSpc>
                        <a:spcBef>
                          <a:spcPts val="860"/>
                        </a:spcBef>
                      </a:pPr>
                      <a:r>
                        <a:rPr sz="900" dirty="0">
                          <a:latin typeface="Arial MT"/>
                          <a:cs typeface="Arial MT"/>
                        </a:rPr>
                        <a:t>Valor</a:t>
                      </a:r>
                      <a:r>
                        <a:rPr sz="9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da</a:t>
                      </a:r>
                      <a:r>
                        <a:rPr sz="9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diária</a:t>
                      </a:r>
                      <a:r>
                        <a:rPr sz="90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baixo</a:t>
                      </a:r>
                      <a:r>
                        <a:rPr sz="9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para</a:t>
                      </a:r>
                      <a:r>
                        <a:rPr sz="9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25" dirty="0">
                          <a:latin typeface="Arial MT"/>
                          <a:cs typeface="Arial MT"/>
                        </a:rPr>
                        <a:t>os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empregados,</a:t>
                      </a:r>
                      <a:r>
                        <a:rPr sz="900" spc="-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que</a:t>
                      </a:r>
                      <a:r>
                        <a:rPr sz="9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não</a:t>
                      </a:r>
                      <a:r>
                        <a:rPr sz="9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cobre</a:t>
                      </a:r>
                      <a:r>
                        <a:rPr sz="9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os</a:t>
                      </a:r>
                      <a:r>
                        <a:rPr sz="900" spc="-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custos</a:t>
                      </a:r>
                      <a:r>
                        <a:rPr sz="9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25" dirty="0">
                          <a:latin typeface="Arial MT"/>
                          <a:cs typeface="Arial MT"/>
                        </a:rPr>
                        <a:t>de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viagem</a:t>
                      </a:r>
                      <a:r>
                        <a:rPr sz="90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10" dirty="0">
                          <a:latin typeface="Arial MT"/>
                          <a:cs typeface="Arial MT"/>
                        </a:rPr>
                        <a:t>atualmente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109220" marB="0"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A4A4A4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2750">
                <a:tc>
                  <a:txBody>
                    <a:bodyPr/>
                    <a:lstStyle/>
                    <a:p>
                      <a:pPr marL="68580" marR="131445">
                        <a:lnSpc>
                          <a:spcPct val="107800"/>
                        </a:lnSpc>
                        <a:spcBef>
                          <a:spcPts val="395"/>
                        </a:spcBef>
                      </a:pPr>
                      <a:r>
                        <a:rPr sz="900" dirty="0">
                          <a:latin typeface="Arial MT"/>
                          <a:cs typeface="Arial MT"/>
                        </a:rPr>
                        <a:t>Capacitação</a:t>
                      </a:r>
                      <a:r>
                        <a:rPr sz="900" spc="-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dos</a:t>
                      </a:r>
                      <a:r>
                        <a:rPr sz="9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setores</a:t>
                      </a:r>
                      <a:r>
                        <a:rPr sz="9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realizadas</a:t>
                      </a:r>
                      <a:r>
                        <a:rPr sz="90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20" dirty="0">
                          <a:latin typeface="Arial MT"/>
                          <a:cs typeface="Arial MT"/>
                        </a:rPr>
                        <a:t>pelo CFMV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50165" marB="0">
                    <a:lnL w="12700">
                      <a:solidFill>
                        <a:srgbClr val="A4A4A4"/>
                      </a:solidFill>
                      <a:prstDash val="solid"/>
                    </a:lnL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T w="12700">
                      <a:solidFill>
                        <a:srgbClr val="A4A4A4"/>
                      </a:solidFill>
                      <a:prstDash val="solid"/>
                    </a:lnT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FEFEF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A4A4A4"/>
                      </a:solidFill>
                      <a:prstDash val="solid"/>
                    </a:lnR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62305">
                <a:tc gridSpan="4">
                  <a:txBody>
                    <a:bodyPr/>
                    <a:lstStyle/>
                    <a:p>
                      <a:pPr marL="68580" marR="6493510">
                        <a:lnSpc>
                          <a:spcPct val="107800"/>
                        </a:lnSpc>
                        <a:spcBef>
                          <a:spcPts val="805"/>
                        </a:spcBef>
                      </a:pPr>
                      <a:r>
                        <a:rPr sz="900" dirty="0">
                          <a:latin typeface="Arial MT"/>
                          <a:cs typeface="Arial MT"/>
                        </a:rPr>
                        <a:t>Sistema</a:t>
                      </a:r>
                      <a:r>
                        <a:rPr sz="9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10" dirty="0">
                          <a:latin typeface="Arial MT"/>
                          <a:cs typeface="Arial MT"/>
                        </a:rPr>
                        <a:t>informatizado</a:t>
                      </a:r>
                      <a:r>
                        <a:rPr sz="9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(INOFISC)</a:t>
                      </a:r>
                      <a:r>
                        <a:rPr sz="900" spc="5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20" dirty="0">
                          <a:latin typeface="Arial MT"/>
                          <a:cs typeface="Arial MT"/>
                        </a:rPr>
                        <a:t>para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emissão</a:t>
                      </a:r>
                      <a:r>
                        <a:rPr sz="90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de</a:t>
                      </a:r>
                      <a:r>
                        <a:rPr sz="9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documentos</a:t>
                      </a:r>
                      <a:r>
                        <a:rPr sz="90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oriundos</a:t>
                      </a:r>
                      <a:r>
                        <a:rPr sz="9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25" dirty="0">
                          <a:latin typeface="Arial MT"/>
                          <a:cs typeface="Arial MT"/>
                        </a:rPr>
                        <a:t>das</a:t>
                      </a:r>
                      <a:endParaRPr sz="900">
                        <a:latin typeface="Arial MT"/>
                        <a:cs typeface="Arial MT"/>
                      </a:endParaRPr>
                    </a:p>
                    <a:p>
                      <a:pPr marL="68580">
                        <a:lnSpc>
                          <a:spcPts val="935"/>
                        </a:lnSpc>
                        <a:tabLst>
                          <a:tab pos="4598670" algn="l"/>
                          <a:tab pos="6715759" algn="l"/>
                        </a:tabLst>
                      </a:pPr>
                      <a:r>
                        <a:rPr sz="1350" spc="-15" baseline="-12345" dirty="0">
                          <a:latin typeface="Arial MT"/>
                          <a:cs typeface="Arial MT"/>
                        </a:rPr>
                        <a:t>fiscalizações</a:t>
                      </a:r>
                      <a:r>
                        <a:rPr sz="1350" baseline="-12345" dirty="0">
                          <a:latin typeface="Arial MT"/>
                          <a:cs typeface="Arial MT"/>
                        </a:rPr>
                        <a:t>	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Novos</a:t>
                      </a:r>
                      <a:r>
                        <a:rPr sz="900" spc="1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cursos</a:t>
                      </a:r>
                      <a:r>
                        <a:rPr sz="900" spc="1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de</a:t>
                      </a:r>
                      <a:r>
                        <a:rPr sz="900" spc="1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medicina</a:t>
                      </a:r>
                      <a:r>
                        <a:rPr sz="900" spc="1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10" dirty="0">
                          <a:latin typeface="Arial MT"/>
                          <a:cs typeface="Arial MT"/>
                        </a:rPr>
                        <a:t>veterinária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	</a:t>
                      </a:r>
                      <a:r>
                        <a:rPr sz="1350" baseline="-37037" dirty="0">
                          <a:latin typeface="Arial MT"/>
                          <a:cs typeface="Arial MT"/>
                        </a:rPr>
                        <a:t>Poucos</a:t>
                      </a:r>
                      <a:r>
                        <a:rPr sz="1350" spc="75" baseline="-37037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350" spc="-15" baseline="-37037" dirty="0">
                          <a:latin typeface="Arial MT"/>
                          <a:cs typeface="Arial MT"/>
                        </a:rPr>
                        <a:t>estabelecimentos</a:t>
                      </a:r>
                      <a:r>
                        <a:rPr sz="1350" spc="22" baseline="-37037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350" spc="-37" baseline="-37037" dirty="0">
                          <a:latin typeface="Arial MT"/>
                          <a:cs typeface="Arial MT"/>
                        </a:rPr>
                        <a:t>de</a:t>
                      </a:r>
                      <a:endParaRPr sz="1350" baseline="-37037">
                        <a:latin typeface="Arial MT"/>
                        <a:cs typeface="Arial MT"/>
                      </a:endParaRPr>
                    </a:p>
                    <a:p>
                      <a:pPr marL="2333625">
                        <a:lnSpc>
                          <a:spcPts val="965"/>
                        </a:lnSpc>
                        <a:spcBef>
                          <a:spcPts val="80"/>
                        </a:spcBef>
                        <a:tabLst>
                          <a:tab pos="4598670" algn="l"/>
                          <a:tab pos="6715759" algn="l"/>
                        </a:tabLst>
                      </a:pPr>
                      <a:r>
                        <a:rPr sz="900" dirty="0">
                          <a:latin typeface="Arial MT"/>
                          <a:cs typeface="Arial MT"/>
                        </a:rPr>
                        <a:t>Falta</a:t>
                      </a:r>
                      <a:r>
                        <a:rPr sz="9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de</a:t>
                      </a:r>
                      <a:r>
                        <a:rPr sz="900" spc="-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plano</a:t>
                      </a:r>
                      <a:r>
                        <a:rPr sz="9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de</a:t>
                      </a:r>
                      <a:r>
                        <a:rPr sz="9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cargos</a:t>
                      </a:r>
                      <a:r>
                        <a:rPr sz="9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e</a:t>
                      </a:r>
                      <a:r>
                        <a:rPr sz="9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salários</a:t>
                      </a:r>
                      <a:r>
                        <a:rPr sz="9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20" dirty="0">
                          <a:latin typeface="Arial MT"/>
                          <a:cs typeface="Arial MT"/>
                        </a:rPr>
                        <a:t>para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	na</a:t>
                      </a:r>
                      <a:r>
                        <a:rPr sz="9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Faculdade Anhanguera,</a:t>
                      </a:r>
                      <a:r>
                        <a:rPr sz="9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no</a:t>
                      </a:r>
                      <a:r>
                        <a:rPr sz="900" spc="-10" dirty="0">
                          <a:latin typeface="Arial MT"/>
                          <a:cs typeface="Arial MT"/>
                        </a:rPr>
                        <a:t> Instituto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	</a:t>
                      </a:r>
                      <a:r>
                        <a:rPr sz="1350" baseline="-37037" dirty="0">
                          <a:latin typeface="Arial MT"/>
                          <a:cs typeface="Arial MT"/>
                        </a:rPr>
                        <a:t>atividades </a:t>
                      </a:r>
                      <a:r>
                        <a:rPr sz="1350" spc="-15" baseline="-37037" dirty="0">
                          <a:latin typeface="Arial MT"/>
                          <a:cs typeface="Arial MT"/>
                        </a:rPr>
                        <a:t>ambulatoriais</a:t>
                      </a:r>
                      <a:r>
                        <a:rPr sz="1350" spc="-22" baseline="-37037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350" baseline="-37037" dirty="0">
                          <a:latin typeface="Arial MT"/>
                          <a:cs typeface="Arial MT"/>
                        </a:rPr>
                        <a:t>e</a:t>
                      </a:r>
                      <a:r>
                        <a:rPr sz="1350" spc="37" baseline="-37037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350" spc="-15" baseline="-37037" dirty="0">
                          <a:latin typeface="Arial MT"/>
                          <a:cs typeface="Arial MT"/>
                        </a:rPr>
                        <a:t>clínicos</a:t>
                      </a:r>
                      <a:endParaRPr sz="1350" baseline="-37037">
                        <a:latin typeface="Arial MT"/>
                        <a:cs typeface="Arial MT"/>
                      </a:endParaRPr>
                    </a:p>
                  </a:txBody>
                  <a:tcPr marL="0" marR="0" marT="102235" marB="0">
                    <a:lnL w="12700">
                      <a:solidFill>
                        <a:srgbClr val="A4A4A4"/>
                      </a:solidFill>
                      <a:prstDash val="solid"/>
                    </a:lnL>
                    <a:lnR w="12700">
                      <a:solidFill>
                        <a:srgbClr val="A4A4A4"/>
                      </a:solidFill>
                      <a:prstDash val="solid"/>
                    </a:lnR>
                    <a:lnT w="12700">
                      <a:solidFill>
                        <a:srgbClr val="A4A4A4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80085">
                <a:tc>
                  <a:txBody>
                    <a:bodyPr/>
                    <a:lstStyle/>
                    <a:p>
                      <a:pPr marL="68580" marR="70485">
                        <a:lnSpc>
                          <a:spcPct val="107200"/>
                        </a:lnSpc>
                        <a:spcBef>
                          <a:spcPts val="880"/>
                        </a:spcBef>
                      </a:pPr>
                      <a:r>
                        <a:rPr sz="900" dirty="0">
                          <a:latin typeface="Arial MT"/>
                          <a:cs typeface="Arial MT"/>
                        </a:rPr>
                        <a:t>Concurso</a:t>
                      </a:r>
                      <a:r>
                        <a:rPr sz="90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em</a:t>
                      </a:r>
                      <a:r>
                        <a:rPr sz="9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vigência</a:t>
                      </a:r>
                      <a:r>
                        <a:rPr sz="90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para</a:t>
                      </a:r>
                      <a:r>
                        <a:rPr sz="9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10" dirty="0">
                          <a:latin typeface="Arial MT"/>
                          <a:cs typeface="Arial MT"/>
                        </a:rPr>
                        <a:t>futuras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nomeações</a:t>
                      </a:r>
                      <a:r>
                        <a:rPr sz="900" spc="-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de</a:t>
                      </a:r>
                      <a:r>
                        <a:rPr sz="9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agente</a:t>
                      </a:r>
                      <a:r>
                        <a:rPr sz="9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administrativo</a:t>
                      </a:r>
                      <a:r>
                        <a:rPr sz="90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e</a:t>
                      </a:r>
                      <a:r>
                        <a:rPr sz="9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25" dirty="0">
                          <a:latin typeface="Arial MT"/>
                          <a:cs typeface="Arial MT"/>
                        </a:rPr>
                        <a:t>de </a:t>
                      </a:r>
                      <a:r>
                        <a:rPr sz="900" spc="-10" dirty="0">
                          <a:latin typeface="Arial MT"/>
                          <a:cs typeface="Arial MT"/>
                        </a:rPr>
                        <a:t>fiscalização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111760" marB="0">
                    <a:lnL w="12700">
                      <a:solidFill>
                        <a:srgbClr val="A4A4A4"/>
                      </a:solidFill>
                      <a:prstDash val="solid"/>
                    </a:lnL>
                    <a:lnB w="12700">
                      <a:solidFill>
                        <a:srgbClr val="A4A4A4"/>
                      </a:solidFill>
                      <a:prstDash val="soli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900" dirty="0">
                          <a:latin typeface="Arial MT"/>
                          <a:cs typeface="Arial MT"/>
                        </a:rPr>
                        <a:t>os</a:t>
                      </a:r>
                      <a:r>
                        <a:rPr sz="900" spc="-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10" dirty="0">
                          <a:latin typeface="Arial MT"/>
                          <a:cs typeface="Arial MT"/>
                        </a:rPr>
                        <a:t>funcionários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12065" marB="0"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215" marR="60960">
                        <a:lnSpc>
                          <a:spcPct val="106700"/>
                        </a:lnSpc>
                        <a:spcBef>
                          <a:spcPts val="20"/>
                        </a:spcBef>
                      </a:pPr>
                      <a:r>
                        <a:rPr sz="900" dirty="0">
                          <a:latin typeface="Arial MT"/>
                          <a:cs typeface="Arial MT"/>
                        </a:rPr>
                        <a:t>Federal</a:t>
                      </a:r>
                      <a:r>
                        <a:rPr sz="900" spc="135" dirty="0">
                          <a:latin typeface="Arial MT"/>
                          <a:cs typeface="Arial MT"/>
                        </a:rPr>
                        <a:t> 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do</a:t>
                      </a:r>
                      <a:r>
                        <a:rPr sz="900" spc="135" dirty="0">
                          <a:latin typeface="Arial MT"/>
                          <a:cs typeface="Arial MT"/>
                        </a:rPr>
                        <a:t> 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Amapá</a:t>
                      </a:r>
                      <a:r>
                        <a:rPr sz="900" spc="135" dirty="0">
                          <a:latin typeface="Arial MT"/>
                          <a:cs typeface="Arial MT"/>
                        </a:rPr>
                        <a:t> 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–</a:t>
                      </a:r>
                      <a:r>
                        <a:rPr sz="900" spc="135" dirty="0">
                          <a:latin typeface="Arial MT"/>
                          <a:cs typeface="Arial MT"/>
                        </a:rPr>
                        <a:t> 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IFAP</a:t>
                      </a:r>
                      <a:r>
                        <a:rPr sz="900" spc="135" dirty="0">
                          <a:latin typeface="Arial MT"/>
                          <a:cs typeface="Arial MT"/>
                        </a:rPr>
                        <a:t> 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e</a:t>
                      </a:r>
                      <a:r>
                        <a:rPr sz="900" spc="135" dirty="0">
                          <a:latin typeface="Arial MT"/>
                          <a:cs typeface="Arial MT"/>
                        </a:rPr>
                        <a:t>  </a:t>
                      </a:r>
                      <a:r>
                        <a:rPr sz="900" spc="-25" dirty="0">
                          <a:latin typeface="Arial MT"/>
                          <a:cs typeface="Arial MT"/>
                        </a:rPr>
                        <a:t>de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zootecnia</a:t>
                      </a:r>
                      <a:r>
                        <a:rPr sz="9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na</a:t>
                      </a:r>
                      <a:r>
                        <a:rPr sz="9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UEAP</a:t>
                      </a:r>
                      <a:r>
                        <a:rPr sz="900" spc="-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e</a:t>
                      </a:r>
                      <a:r>
                        <a:rPr sz="9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20" dirty="0">
                          <a:latin typeface="Arial MT"/>
                          <a:cs typeface="Arial MT"/>
                        </a:rPr>
                        <a:t>UNAMA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2540" marB="0"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310"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r>
                        <a:rPr sz="900" dirty="0">
                          <a:latin typeface="Arial MT"/>
                          <a:cs typeface="Arial MT"/>
                        </a:rPr>
                        <a:t>no</a:t>
                      </a:r>
                      <a:r>
                        <a:rPr sz="9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Estado</a:t>
                      </a:r>
                      <a:r>
                        <a:rPr sz="9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do</a:t>
                      </a:r>
                      <a:r>
                        <a:rPr sz="900" spc="-10" dirty="0">
                          <a:latin typeface="Arial MT"/>
                          <a:cs typeface="Arial MT"/>
                        </a:rPr>
                        <a:t> Amapá</a:t>
                      </a:r>
                      <a:endParaRPr sz="900" dirty="0">
                        <a:latin typeface="Arial MT"/>
                        <a:cs typeface="Arial MT"/>
                      </a:endParaRPr>
                    </a:p>
                  </a:txBody>
                  <a:tcPr marL="0" marR="0" marT="84455" marB="0">
                    <a:lnR w="12700">
                      <a:solidFill>
                        <a:srgbClr val="A4A4A4"/>
                      </a:solidFill>
                      <a:prstDash val="solid"/>
                    </a:lnR>
                    <a:lnB w="12700">
                      <a:solidFill>
                        <a:srgbClr val="A4A4A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86000" y="106234"/>
            <a:ext cx="4038600" cy="560358"/>
          </a:xfrm>
          <a:prstGeom prst="rect">
            <a:avLst/>
          </a:prstGeom>
        </p:spPr>
        <p:txBody>
          <a:bodyPr vert="horz" wrap="square" lIns="0" tIns="189179" rIns="0" bIns="0" rtlCol="0">
            <a:spAutoFit/>
          </a:bodyPr>
          <a:lstStyle/>
          <a:p>
            <a:pPr marL="2251075" algn="ctr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218F4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SWOT</a:t>
            </a:r>
            <a:endParaRPr sz="1800" b="1" dirty="0">
              <a:solidFill>
                <a:srgbClr val="218F43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grpSp>
        <p:nvGrpSpPr>
          <p:cNvPr id="4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5" name="Retângulo 4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6" name="Retângulo 5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7" name="Retângulo 6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30616"/>
            <a:ext cx="6553200" cy="573875"/>
          </a:xfrm>
          <a:prstGeom prst="rect">
            <a:avLst/>
          </a:prstGeom>
        </p:spPr>
        <p:txBody>
          <a:bodyPr vert="horz" wrap="square" lIns="0" tIns="202565" rIns="0" bIns="0" rtlCol="0">
            <a:spAutoFit/>
          </a:bodyPr>
          <a:lstStyle/>
          <a:p>
            <a:pPr marL="2251075" algn="ctr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218F4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PROPOSTA DE </a:t>
            </a:r>
            <a:r>
              <a:rPr sz="2400" b="1" dirty="0" smtClean="0">
                <a:solidFill>
                  <a:srgbClr val="218F4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VALOR</a:t>
            </a:r>
            <a:endParaRPr sz="2400" b="1" dirty="0">
              <a:solidFill>
                <a:srgbClr val="218F43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0957151"/>
              </p:ext>
            </p:extLst>
          </p:nvPr>
        </p:nvGraphicFramePr>
        <p:xfrm>
          <a:off x="838200" y="914400"/>
          <a:ext cx="10528300" cy="529348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32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32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32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320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7180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1200" b="1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Proposição</a:t>
                      </a:r>
                      <a:r>
                        <a:rPr sz="1200" b="1" spc="-40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de</a:t>
                      </a:r>
                      <a:r>
                        <a:rPr sz="1200" b="1" spc="-25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Valor</a:t>
                      </a:r>
                      <a:endParaRPr sz="1200" dirty="0">
                        <a:solidFill>
                          <a:srgbClr val="00B05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33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1200" b="1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Segmento</a:t>
                      </a:r>
                      <a:r>
                        <a:rPr sz="1200" b="1" spc="-35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de</a:t>
                      </a:r>
                      <a:r>
                        <a:rPr sz="1200" b="1" spc="-20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Clientes</a:t>
                      </a:r>
                      <a:endParaRPr sz="1200" dirty="0">
                        <a:solidFill>
                          <a:srgbClr val="00B05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33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50110">
                <a:tc rowSpan="2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200" b="1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Produtos</a:t>
                      </a:r>
                      <a:r>
                        <a:rPr sz="1200" b="1" spc="-15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&amp;</a:t>
                      </a:r>
                      <a:r>
                        <a:rPr sz="1200" b="1" spc="-25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Serviços</a:t>
                      </a:r>
                      <a:r>
                        <a:rPr sz="1200" b="1" spc="-45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Online</a:t>
                      </a:r>
                      <a:endParaRPr sz="1200" dirty="0">
                        <a:solidFill>
                          <a:srgbClr val="00B050"/>
                        </a:solidFill>
                        <a:latin typeface="Arial"/>
                        <a:cs typeface="Arial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95"/>
                        </a:spcBef>
                        <a:tabLst>
                          <a:tab pos="377825" algn="l"/>
                        </a:tabLst>
                      </a:pPr>
                      <a:r>
                        <a:rPr sz="1200" spc="320" dirty="0">
                          <a:latin typeface="Arial MT"/>
                          <a:cs typeface="Arial MT"/>
                        </a:rPr>
                        <a:t>🞛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	Atualização</a:t>
                      </a:r>
                      <a:r>
                        <a:rPr sz="1200" spc="-5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cadastral</a:t>
                      </a:r>
                      <a:endParaRPr sz="1200" dirty="0">
                        <a:latin typeface="Arial MT"/>
                        <a:cs typeface="Arial MT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200"/>
                        </a:spcBef>
                        <a:tabLst>
                          <a:tab pos="377825" algn="l"/>
                        </a:tabLst>
                      </a:pPr>
                      <a:r>
                        <a:rPr sz="1200" spc="320" dirty="0">
                          <a:latin typeface="Arial MT"/>
                          <a:cs typeface="Arial MT"/>
                        </a:rPr>
                        <a:t>🞛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	Emissão</a:t>
                      </a:r>
                      <a:r>
                        <a:rPr sz="120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de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 boletos</a:t>
                      </a:r>
                      <a:endParaRPr sz="1200" dirty="0">
                        <a:latin typeface="Arial MT"/>
                        <a:cs typeface="Arial MT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210"/>
                        </a:spcBef>
                        <a:tabLst>
                          <a:tab pos="377825" algn="l"/>
                        </a:tabLst>
                      </a:pPr>
                      <a:r>
                        <a:rPr sz="1200" spc="320" dirty="0">
                          <a:latin typeface="Arial MT"/>
                          <a:cs typeface="Arial MT"/>
                        </a:rPr>
                        <a:t>🞛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	Consultas</a:t>
                      </a:r>
                      <a:r>
                        <a:rPr sz="1200" spc="-5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Profissionais</a:t>
                      </a:r>
                      <a:endParaRPr sz="1200" dirty="0">
                        <a:latin typeface="Arial MT"/>
                        <a:cs typeface="Arial MT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200"/>
                        </a:spcBef>
                        <a:tabLst>
                          <a:tab pos="377825" algn="l"/>
                        </a:tabLst>
                      </a:pPr>
                      <a:r>
                        <a:rPr sz="1200" spc="320" dirty="0">
                          <a:latin typeface="Arial MT"/>
                          <a:cs typeface="Arial MT"/>
                        </a:rPr>
                        <a:t>🞛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	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Responsabilidade</a:t>
                      </a:r>
                      <a:r>
                        <a:rPr sz="1200" spc="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Técnica</a:t>
                      </a:r>
                      <a:endParaRPr sz="1200" dirty="0">
                        <a:latin typeface="Arial MT"/>
                        <a:cs typeface="Arial MT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204"/>
                        </a:spcBef>
                        <a:tabLst>
                          <a:tab pos="377825" algn="l"/>
                        </a:tabLst>
                      </a:pPr>
                      <a:r>
                        <a:rPr sz="1200" spc="320" dirty="0">
                          <a:latin typeface="Arial MT"/>
                          <a:cs typeface="Arial MT"/>
                        </a:rPr>
                        <a:t>🞛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	Certidão</a:t>
                      </a:r>
                      <a:r>
                        <a:rPr sz="1200" spc="-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Negativa</a:t>
                      </a:r>
                      <a:r>
                        <a:rPr sz="120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de</a:t>
                      </a:r>
                      <a:r>
                        <a:rPr sz="12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Débitos</a:t>
                      </a:r>
                      <a:endParaRPr sz="1200" dirty="0">
                        <a:latin typeface="Arial MT"/>
                        <a:cs typeface="Arial MT"/>
                      </a:endParaRPr>
                    </a:p>
                    <a:p>
                      <a:pPr marL="377825" marR="514984" indent="-287020">
                        <a:lnSpc>
                          <a:spcPts val="1639"/>
                        </a:lnSpc>
                        <a:spcBef>
                          <a:spcPts val="80"/>
                        </a:spcBef>
                        <a:tabLst>
                          <a:tab pos="377825" algn="l"/>
                        </a:tabLst>
                      </a:pPr>
                      <a:r>
                        <a:rPr sz="1200" spc="320" dirty="0">
                          <a:latin typeface="Arial MT"/>
                          <a:cs typeface="Arial MT"/>
                        </a:rPr>
                        <a:t>🞛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	Certidão</a:t>
                      </a:r>
                      <a:r>
                        <a:rPr sz="1200" spc="-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de</a:t>
                      </a:r>
                      <a:r>
                        <a:rPr sz="12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Regularidade Profissional</a:t>
                      </a:r>
                      <a:endParaRPr sz="1200" dirty="0">
                        <a:latin typeface="Arial MT"/>
                        <a:cs typeface="Arial MT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20"/>
                        </a:spcBef>
                        <a:tabLst>
                          <a:tab pos="377825" algn="l"/>
                        </a:tabLst>
                      </a:pPr>
                      <a:r>
                        <a:rPr sz="1200" spc="320" dirty="0">
                          <a:latin typeface="Arial MT"/>
                          <a:cs typeface="Arial MT"/>
                        </a:rPr>
                        <a:t>🞛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	Portal</a:t>
                      </a:r>
                      <a:r>
                        <a:rPr sz="12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da</a:t>
                      </a:r>
                      <a:r>
                        <a:rPr sz="1200" spc="-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Transparência</a:t>
                      </a:r>
                      <a:endParaRPr sz="1200" dirty="0">
                        <a:latin typeface="Arial MT"/>
                        <a:cs typeface="Arial MT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210"/>
                        </a:spcBef>
                        <a:tabLst>
                          <a:tab pos="377825" algn="l"/>
                        </a:tabLst>
                      </a:pPr>
                      <a:r>
                        <a:rPr sz="1200" spc="320" dirty="0">
                          <a:latin typeface="Arial MT"/>
                          <a:cs typeface="Arial MT"/>
                        </a:rPr>
                        <a:t>🞛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	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Ouvidoria</a:t>
                      </a:r>
                      <a:endParaRPr sz="1200" dirty="0">
                        <a:latin typeface="Arial MT"/>
                        <a:cs typeface="Arial MT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204"/>
                        </a:spcBef>
                        <a:tabLst>
                          <a:tab pos="377825" algn="l"/>
                        </a:tabLst>
                      </a:pPr>
                      <a:r>
                        <a:rPr sz="1200" spc="320" dirty="0">
                          <a:latin typeface="Arial MT"/>
                          <a:cs typeface="Arial MT"/>
                        </a:rPr>
                        <a:t>🞛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	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Registro</a:t>
                      </a:r>
                      <a:endParaRPr sz="1200" dirty="0">
                        <a:latin typeface="Arial MT"/>
                        <a:cs typeface="Arial MT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Produtos</a:t>
                      </a:r>
                      <a:r>
                        <a:rPr sz="1200" b="1" spc="-15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&amp;</a:t>
                      </a:r>
                      <a:r>
                        <a:rPr sz="1200" b="1" spc="-25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Serviços</a:t>
                      </a:r>
                      <a:r>
                        <a:rPr sz="1200" b="1" spc="-45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Presenciais</a:t>
                      </a:r>
                      <a:endParaRPr sz="1200" dirty="0">
                        <a:solidFill>
                          <a:srgbClr val="00B050"/>
                        </a:solidFill>
                        <a:latin typeface="Arial"/>
                        <a:cs typeface="Arial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204"/>
                        </a:spcBef>
                        <a:tabLst>
                          <a:tab pos="377825" algn="l"/>
                        </a:tabLst>
                      </a:pPr>
                      <a:r>
                        <a:rPr sz="1200" spc="320" dirty="0">
                          <a:latin typeface="Arial MT"/>
                          <a:cs typeface="Arial MT"/>
                        </a:rPr>
                        <a:t>🞛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	Orientação</a:t>
                      </a:r>
                      <a:r>
                        <a:rPr sz="1200" spc="-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profissional</a:t>
                      </a:r>
                      <a:endParaRPr sz="1200" dirty="0">
                        <a:latin typeface="Arial MT"/>
                        <a:cs typeface="Arial MT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200"/>
                        </a:spcBef>
                        <a:tabLst>
                          <a:tab pos="377825" algn="l"/>
                        </a:tabLst>
                      </a:pPr>
                      <a:r>
                        <a:rPr sz="1200" spc="320" dirty="0">
                          <a:latin typeface="Arial MT"/>
                          <a:cs typeface="Arial MT"/>
                        </a:rPr>
                        <a:t>🞛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	Atendimento</a:t>
                      </a:r>
                      <a:r>
                        <a:rPr sz="1200" spc="-5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a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 Sociedade</a:t>
                      </a:r>
                      <a:endParaRPr sz="1200" dirty="0">
                        <a:latin typeface="Arial MT"/>
                        <a:cs typeface="Arial MT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204"/>
                        </a:spcBef>
                        <a:tabLst>
                          <a:tab pos="377825" algn="l"/>
                        </a:tabLst>
                      </a:pPr>
                      <a:r>
                        <a:rPr sz="1200" spc="320" dirty="0">
                          <a:latin typeface="Arial MT"/>
                          <a:cs typeface="Arial MT"/>
                        </a:rPr>
                        <a:t>🞛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	Atenção</a:t>
                      </a:r>
                      <a:r>
                        <a:rPr sz="12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ao</a:t>
                      </a:r>
                      <a:r>
                        <a:rPr sz="12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Registrado</a:t>
                      </a:r>
                      <a:endParaRPr sz="1200" dirty="0">
                        <a:latin typeface="Arial MT"/>
                        <a:cs typeface="Arial MT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95"/>
                        </a:spcBef>
                        <a:tabLst>
                          <a:tab pos="377825" algn="l"/>
                        </a:tabLst>
                      </a:pPr>
                      <a:r>
                        <a:rPr sz="1200" spc="320" dirty="0">
                          <a:latin typeface="Arial MT"/>
                          <a:cs typeface="Arial MT"/>
                        </a:rPr>
                        <a:t>🞛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	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Fiscalização</a:t>
                      </a:r>
                      <a:endParaRPr sz="1200" dirty="0">
                        <a:latin typeface="Arial MT"/>
                        <a:cs typeface="Arial MT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204"/>
                        </a:spcBef>
                        <a:tabLst>
                          <a:tab pos="377825" algn="l"/>
                        </a:tabLst>
                      </a:pPr>
                      <a:r>
                        <a:rPr sz="1200" spc="320" dirty="0">
                          <a:latin typeface="Arial MT"/>
                          <a:cs typeface="Arial MT"/>
                        </a:rPr>
                        <a:t>🞛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	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Julgamento</a:t>
                      </a:r>
                      <a:endParaRPr sz="1200" dirty="0">
                        <a:latin typeface="Arial MT"/>
                        <a:cs typeface="Arial MT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204"/>
                        </a:spcBef>
                        <a:tabLst>
                          <a:tab pos="377825" algn="l"/>
                        </a:tabLst>
                      </a:pPr>
                      <a:r>
                        <a:rPr sz="1200" spc="320" dirty="0">
                          <a:latin typeface="Arial MT"/>
                          <a:cs typeface="Arial MT"/>
                        </a:rPr>
                        <a:t>🞛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	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Normatização</a:t>
                      </a:r>
                      <a:endParaRPr sz="1200" dirty="0">
                        <a:latin typeface="Arial MT"/>
                        <a:cs typeface="Arial MT"/>
                      </a:endParaRPr>
                    </a:p>
                  </a:txBody>
                  <a:tcPr marL="0" marR="0" marT="501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200" b="1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Criadores</a:t>
                      </a:r>
                      <a:r>
                        <a:rPr sz="1200" b="1" spc="-40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de</a:t>
                      </a:r>
                      <a:r>
                        <a:rPr sz="1200" b="1" spc="-15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Ganhos</a:t>
                      </a:r>
                      <a:endParaRPr sz="1200" dirty="0">
                        <a:solidFill>
                          <a:srgbClr val="00B050"/>
                        </a:solidFill>
                        <a:latin typeface="Arial"/>
                        <a:cs typeface="Arial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95"/>
                        </a:spcBef>
                        <a:tabLst>
                          <a:tab pos="377825" algn="l"/>
                        </a:tabLst>
                      </a:pPr>
                      <a:r>
                        <a:rPr sz="1200" spc="320" dirty="0">
                          <a:latin typeface="Arial MT"/>
                          <a:cs typeface="Arial MT"/>
                        </a:rPr>
                        <a:t>🞛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	Facilidade</a:t>
                      </a:r>
                      <a:r>
                        <a:rPr sz="1200" spc="-6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de</a:t>
                      </a:r>
                      <a:r>
                        <a:rPr sz="12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acesso</a:t>
                      </a:r>
                      <a:endParaRPr sz="1200" dirty="0">
                        <a:latin typeface="Arial MT"/>
                        <a:cs typeface="Arial MT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200"/>
                        </a:spcBef>
                        <a:tabLst>
                          <a:tab pos="377825" algn="l"/>
                        </a:tabLst>
                      </a:pPr>
                      <a:r>
                        <a:rPr sz="1200" spc="320" dirty="0">
                          <a:latin typeface="Arial MT"/>
                          <a:cs typeface="Arial MT"/>
                        </a:rPr>
                        <a:t>🞛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	Agilidade</a:t>
                      </a:r>
                      <a:r>
                        <a:rPr sz="1200" spc="-5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no</a:t>
                      </a:r>
                      <a:r>
                        <a:rPr sz="12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atendimento</a:t>
                      </a:r>
                      <a:endParaRPr sz="1200" dirty="0">
                        <a:latin typeface="Arial MT"/>
                        <a:cs typeface="Arial MT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210"/>
                        </a:spcBef>
                        <a:tabLst>
                          <a:tab pos="377825" algn="l"/>
                        </a:tabLst>
                      </a:pPr>
                      <a:r>
                        <a:rPr sz="1200" spc="320" dirty="0">
                          <a:latin typeface="Arial MT"/>
                          <a:cs typeface="Arial MT"/>
                        </a:rPr>
                        <a:t>🞛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	Maior</a:t>
                      </a:r>
                      <a:r>
                        <a:rPr sz="120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interação</a:t>
                      </a:r>
                      <a:endParaRPr sz="1200" dirty="0">
                        <a:latin typeface="Arial MT"/>
                        <a:cs typeface="Arial MT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200"/>
                        </a:spcBef>
                        <a:tabLst>
                          <a:tab pos="377825" algn="l"/>
                        </a:tabLst>
                      </a:pPr>
                      <a:r>
                        <a:rPr sz="1200" spc="320" dirty="0">
                          <a:latin typeface="Arial MT"/>
                          <a:cs typeface="Arial MT"/>
                        </a:rPr>
                        <a:t>🞛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	Sentimento</a:t>
                      </a:r>
                      <a:r>
                        <a:rPr sz="1200" spc="-5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de</a:t>
                      </a:r>
                      <a:r>
                        <a:rPr sz="12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pertença</a:t>
                      </a:r>
                      <a:endParaRPr sz="1200" dirty="0">
                        <a:latin typeface="Arial MT"/>
                        <a:cs typeface="Arial MT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204"/>
                        </a:spcBef>
                        <a:tabLst>
                          <a:tab pos="377825" algn="l"/>
                        </a:tabLst>
                      </a:pPr>
                      <a:r>
                        <a:rPr sz="1200" spc="320" dirty="0">
                          <a:latin typeface="Arial MT"/>
                          <a:cs typeface="Arial MT"/>
                        </a:rPr>
                        <a:t>🞛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	Serviços</a:t>
                      </a:r>
                      <a:r>
                        <a:rPr sz="120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online</a:t>
                      </a:r>
                      <a:endParaRPr sz="1200" dirty="0">
                        <a:latin typeface="Arial MT"/>
                        <a:cs typeface="Arial MT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95"/>
                        </a:spcBef>
                        <a:tabLst>
                          <a:tab pos="377825" algn="l"/>
                        </a:tabLst>
                      </a:pPr>
                      <a:r>
                        <a:rPr sz="1200" spc="320" dirty="0">
                          <a:latin typeface="Arial MT"/>
                          <a:cs typeface="Arial MT"/>
                        </a:rPr>
                        <a:t>🞛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	Ampliação</a:t>
                      </a:r>
                      <a:r>
                        <a:rPr sz="1200" spc="-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do</a:t>
                      </a:r>
                      <a:r>
                        <a:rPr sz="120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networking</a:t>
                      </a:r>
                      <a:endParaRPr sz="1200" dirty="0">
                        <a:latin typeface="Arial MT"/>
                        <a:cs typeface="Arial MT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200"/>
                        </a:spcBef>
                        <a:tabLst>
                          <a:tab pos="377825" algn="l"/>
                        </a:tabLst>
                      </a:pPr>
                      <a:r>
                        <a:rPr sz="1200" spc="320" dirty="0">
                          <a:latin typeface="Arial MT"/>
                          <a:cs typeface="Arial MT"/>
                        </a:rPr>
                        <a:t>🞛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	Interesses</a:t>
                      </a:r>
                      <a:r>
                        <a:rPr sz="1200" spc="-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representados</a:t>
                      </a:r>
                      <a:endParaRPr sz="1200" dirty="0">
                        <a:latin typeface="Arial MT"/>
                        <a:cs typeface="Arial MT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204"/>
                        </a:spcBef>
                        <a:tabLst>
                          <a:tab pos="377825" algn="l"/>
                        </a:tabLst>
                      </a:pPr>
                      <a:r>
                        <a:rPr sz="1200" spc="320" dirty="0">
                          <a:latin typeface="Arial MT"/>
                          <a:cs typeface="Arial MT"/>
                        </a:rPr>
                        <a:t>🞛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	Atualização</a:t>
                      </a:r>
                      <a:r>
                        <a:rPr sz="1200" spc="-5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profissional</a:t>
                      </a:r>
                      <a:endParaRPr sz="1200" dirty="0">
                        <a:latin typeface="Arial MT"/>
                        <a:cs typeface="Arial MT"/>
                      </a:endParaRPr>
                    </a:p>
                  </a:txBody>
                  <a:tcPr marL="0" marR="0" marT="501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200" b="1" spc="-10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Ganhos</a:t>
                      </a:r>
                      <a:endParaRPr sz="1200" dirty="0">
                        <a:solidFill>
                          <a:srgbClr val="00B050"/>
                        </a:solidFill>
                        <a:latin typeface="Arial"/>
                        <a:cs typeface="Arial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  <a:spcBef>
                          <a:spcPts val="195"/>
                        </a:spcBef>
                        <a:tabLst>
                          <a:tab pos="378460" algn="l"/>
                        </a:tabLst>
                      </a:pPr>
                      <a:r>
                        <a:rPr sz="1200" spc="320" dirty="0">
                          <a:latin typeface="Arial MT"/>
                          <a:cs typeface="Arial MT"/>
                        </a:rPr>
                        <a:t>🞛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	</a:t>
                      </a:r>
                      <a:r>
                        <a:rPr sz="1200" spc="-40" dirty="0">
                          <a:latin typeface="Arial MT"/>
                          <a:cs typeface="Arial MT"/>
                        </a:rPr>
                        <a:t>Ter</a:t>
                      </a:r>
                      <a:r>
                        <a:rPr sz="12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percepção</a:t>
                      </a:r>
                      <a:r>
                        <a:rPr sz="1200" spc="-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de</a:t>
                      </a:r>
                      <a:r>
                        <a:rPr sz="12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valor</a:t>
                      </a:r>
                      <a:endParaRPr sz="1200" dirty="0">
                        <a:latin typeface="Arial MT"/>
                        <a:cs typeface="Arial MT"/>
                      </a:endParaRPr>
                    </a:p>
                    <a:p>
                      <a:pPr marL="37846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200" dirty="0">
                          <a:latin typeface="Arial MT"/>
                          <a:cs typeface="Arial MT"/>
                        </a:rPr>
                        <a:t>enquanto</a:t>
                      </a:r>
                      <a:r>
                        <a:rPr sz="1200" spc="-5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registrado</a:t>
                      </a:r>
                      <a:endParaRPr sz="1200" dirty="0">
                        <a:latin typeface="Arial MT"/>
                        <a:cs typeface="Arial MT"/>
                      </a:endParaRPr>
                    </a:p>
                    <a:p>
                      <a:pPr marL="378460" marR="608330" indent="-287020">
                        <a:lnSpc>
                          <a:spcPct val="114199"/>
                        </a:lnSpc>
                        <a:spcBef>
                          <a:spcPts val="5"/>
                        </a:spcBef>
                        <a:tabLst>
                          <a:tab pos="378460" algn="l"/>
                        </a:tabLst>
                      </a:pPr>
                      <a:r>
                        <a:rPr sz="1200" spc="320" dirty="0">
                          <a:latin typeface="Arial MT"/>
                          <a:cs typeface="Arial MT"/>
                        </a:rPr>
                        <a:t>🞛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	Constatar</a:t>
                      </a:r>
                      <a:r>
                        <a:rPr sz="1200" spc="-6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legitimidade</a:t>
                      </a:r>
                      <a:r>
                        <a:rPr sz="1200" spc="-50" dirty="0">
                          <a:latin typeface="Arial MT"/>
                          <a:cs typeface="Arial MT"/>
                        </a:rPr>
                        <a:t> e 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transparência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na</a:t>
                      </a:r>
                      <a:r>
                        <a:rPr sz="1200" spc="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gestão</a:t>
                      </a:r>
                      <a:endParaRPr sz="1200" dirty="0">
                        <a:latin typeface="Arial MT"/>
                        <a:cs typeface="Arial MT"/>
                      </a:endParaRPr>
                    </a:p>
                    <a:p>
                      <a:pPr marL="378460" marR="450215" indent="-287020">
                        <a:lnSpc>
                          <a:spcPct val="113300"/>
                        </a:lnSpc>
                        <a:spcBef>
                          <a:spcPts val="10"/>
                        </a:spcBef>
                        <a:tabLst>
                          <a:tab pos="378460" algn="l"/>
                        </a:tabLst>
                      </a:pPr>
                      <a:r>
                        <a:rPr sz="1200" spc="320" dirty="0">
                          <a:latin typeface="Arial MT"/>
                          <a:cs typeface="Arial MT"/>
                        </a:rPr>
                        <a:t>🞛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	Acessar</a:t>
                      </a:r>
                      <a:r>
                        <a:rPr sz="12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serviços</a:t>
                      </a:r>
                      <a:r>
                        <a:rPr sz="120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na</a:t>
                      </a:r>
                      <a:r>
                        <a:rPr sz="12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20" dirty="0">
                          <a:latin typeface="Arial MT"/>
                          <a:cs typeface="Arial MT"/>
                        </a:rPr>
                        <a:t>forma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online</a:t>
                      </a:r>
                      <a:r>
                        <a:rPr sz="12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e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 presencial</a:t>
                      </a:r>
                      <a:endParaRPr sz="1200" dirty="0">
                        <a:latin typeface="Arial MT"/>
                        <a:cs typeface="Arial MT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  <a:spcBef>
                          <a:spcPts val="204"/>
                        </a:spcBef>
                        <a:tabLst>
                          <a:tab pos="378460" algn="l"/>
                        </a:tabLst>
                      </a:pPr>
                      <a:r>
                        <a:rPr sz="1200" spc="320" dirty="0">
                          <a:latin typeface="Arial MT"/>
                          <a:cs typeface="Arial MT"/>
                        </a:rPr>
                        <a:t>🞛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	Participar</a:t>
                      </a:r>
                      <a:r>
                        <a:rPr sz="1200" spc="-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de</a:t>
                      </a:r>
                      <a:r>
                        <a:rPr sz="120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eventos</a:t>
                      </a:r>
                      <a:endParaRPr sz="1200" dirty="0">
                        <a:latin typeface="Arial MT"/>
                        <a:cs typeface="Arial MT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  <a:spcBef>
                          <a:spcPts val="204"/>
                        </a:spcBef>
                        <a:tabLst>
                          <a:tab pos="378460" algn="l"/>
                        </a:tabLst>
                      </a:pPr>
                      <a:r>
                        <a:rPr sz="1200" spc="320" dirty="0">
                          <a:latin typeface="Arial MT"/>
                          <a:cs typeface="Arial MT"/>
                        </a:rPr>
                        <a:t>🞛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	</a:t>
                      </a:r>
                      <a:r>
                        <a:rPr sz="1200" spc="-40" dirty="0">
                          <a:latin typeface="Arial MT"/>
                          <a:cs typeface="Arial MT"/>
                        </a:rPr>
                        <a:t>Ter</a:t>
                      </a:r>
                      <a:r>
                        <a:rPr sz="12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canais</a:t>
                      </a:r>
                      <a:r>
                        <a:rPr sz="120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de</a:t>
                      </a:r>
                      <a:r>
                        <a:rPr sz="120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atendimento</a:t>
                      </a:r>
                      <a:endParaRPr sz="1200" dirty="0">
                        <a:latin typeface="Arial MT"/>
                        <a:cs typeface="Arial MT"/>
                      </a:endParaRPr>
                    </a:p>
                  </a:txBody>
                  <a:tcPr marL="0" marR="0" marT="501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200" b="1" spc="-10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Trabalho </a:t>
                      </a:r>
                      <a:r>
                        <a:rPr sz="1200" b="1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1200" b="1" spc="-10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ser</a:t>
                      </a:r>
                      <a:r>
                        <a:rPr sz="1200" b="1" spc="-35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Feitos</a:t>
                      </a:r>
                      <a:endParaRPr sz="1200" dirty="0">
                        <a:solidFill>
                          <a:srgbClr val="00B050"/>
                        </a:solidFill>
                        <a:latin typeface="Arial"/>
                        <a:cs typeface="Arial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  <a:spcBef>
                          <a:spcPts val="195"/>
                        </a:spcBef>
                        <a:tabLst>
                          <a:tab pos="378460" algn="l"/>
                        </a:tabLst>
                      </a:pPr>
                      <a:r>
                        <a:rPr sz="1200" spc="320" dirty="0">
                          <a:latin typeface="Arial MT"/>
                          <a:cs typeface="Arial MT"/>
                        </a:rPr>
                        <a:t>🞛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	Perceber</a:t>
                      </a:r>
                      <a:r>
                        <a:rPr sz="1200" spc="-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foco</a:t>
                      </a:r>
                      <a:r>
                        <a:rPr sz="12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25" dirty="0">
                          <a:latin typeface="Arial MT"/>
                          <a:cs typeface="Arial MT"/>
                        </a:rPr>
                        <a:t>no</a:t>
                      </a:r>
                      <a:endParaRPr sz="1200" dirty="0">
                        <a:latin typeface="Arial MT"/>
                        <a:cs typeface="Arial MT"/>
                      </a:endParaRPr>
                    </a:p>
                    <a:p>
                      <a:pPr marL="378460" marR="90805">
                        <a:lnSpc>
                          <a:spcPct val="114199"/>
                        </a:lnSpc>
                      </a:pPr>
                      <a:r>
                        <a:rPr sz="1200" spc="-10" dirty="0">
                          <a:latin typeface="Arial MT"/>
                          <a:cs typeface="Arial MT"/>
                        </a:rPr>
                        <a:t>desenvolvimento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 das</a:t>
                      </a:r>
                      <a:r>
                        <a:rPr sz="1200" spc="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atividades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finalísticas:</a:t>
                      </a:r>
                      <a:r>
                        <a:rPr sz="1200" spc="-7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normatizar,</a:t>
                      </a:r>
                      <a:r>
                        <a:rPr sz="1200" spc="5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registrar,</a:t>
                      </a:r>
                      <a:r>
                        <a:rPr sz="12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orientar,</a:t>
                      </a:r>
                      <a:r>
                        <a:rPr sz="12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fiscalizar</a:t>
                      </a:r>
                      <a:r>
                        <a:rPr sz="12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0" dirty="0">
                          <a:latin typeface="Arial MT"/>
                          <a:cs typeface="Arial MT"/>
                        </a:rPr>
                        <a:t>e 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julgar</a:t>
                      </a:r>
                      <a:endParaRPr sz="1200" dirty="0">
                        <a:latin typeface="Arial MT"/>
                        <a:cs typeface="Arial MT"/>
                      </a:endParaRPr>
                    </a:p>
                    <a:p>
                      <a:pPr marL="378460" marR="210820" indent="-287020" algn="just">
                        <a:lnSpc>
                          <a:spcPts val="1639"/>
                        </a:lnSpc>
                        <a:spcBef>
                          <a:spcPts val="80"/>
                        </a:spcBef>
                      </a:pPr>
                      <a:r>
                        <a:rPr sz="1200" spc="370" dirty="0">
                          <a:latin typeface="Arial MT"/>
                          <a:cs typeface="Arial MT"/>
                        </a:rPr>
                        <a:t>🞛</a:t>
                      </a:r>
                      <a:r>
                        <a:rPr sz="1200" spc="215" dirty="0">
                          <a:latin typeface="Arial MT"/>
                          <a:cs typeface="Arial MT"/>
                        </a:rPr>
                        <a:t> 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Ser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atendido</a:t>
                      </a:r>
                      <a:r>
                        <a:rPr sz="12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rapidamente</a:t>
                      </a:r>
                      <a:r>
                        <a:rPr sz="120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100" dirty="0">
                          <a:latin typeface="Arial MT"/>
                          <a:cs typeface="Arial MT"/>
                        </a:rPr>
                        <a:t>nas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demandas</a:t>
                      </a:r>
                      <a:r>
                        <a:rPr sz="1200" spc="-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sob</a:t>
                      </a:r>
                      <a:r>
                        <a:rPr sz="120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a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forma</a:t>
                      </a:r>
                      <a:r>
                        <a:rPr sz="120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online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e/ou</a:t>
                      </a:r>
                      <a:r>
                        <a:rPr sz="12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presencial</a:t>
                      </a:r>
                      <a:endParaRPr sz="1200" dirty="0">
                        <a:latin typeface="Arial MT"/>
                        <a:cs typeface="Arial MT"/>
                      </a:endParaRPr>
                    </a:p>
                    <a:p>
                      <a:pPr marL="92075" algn="just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200" spc="370" dirty="0">
                          <a:latin typeface="Arial MT"/>
                          <a:cs typeface="Arial MT"/>
                        </a:rPr>
                        <a:t>🞛</a:t>
                      </a:r>
                      <a:r>
                        <a:rPr sz="1200" spc="185" dirty="0">
                          <a:latin typeface="Arial MT"/>
                          <a:cs typeface="Arial MT"/>
                        </a:rPr>
                        <a:t> 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Acessar</a:t>
                      </a:r>
                      <a:r>
                        <a:rPr sz="12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informações</a:t>
                      </a:r>
                      <a:r>
                        <a:rPr sz="1200" spc="-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precisas,</a:t>
                      </a:r>
                      <a:endParaRPr sz="1200" dirty="0">
                        <a:latin typeface="Arial MT"/>
                        <a:cs typeface="Arial MT"/>
                      </a:endParaRPr>
                    </a:p>
                    <a:p>
                      <a:pPr marL="378460" marR="295275" algn="just">
                        <a:lnSpc>
                          <a:spcPct val="113300"/>
                        </a:lnSpc>
                        <a:spcBef>
                          <a:spcPts val="15"/>
                        </a:spcBef>
                      </a:pPr>
                      <a:r>
                        <a:rPr sz="1200" dirty="0">
                          <a:latin typeface="Arial MT"/>
                          <a:cs typeface="Arial MT"/>
                        </a:rPr>
                        <a:t>atualizadas</a:t>
                      </a:r>
                      <a:r>
                        <a:rPr sz="1200" spc="-6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e</a:t>
                      </a:r>
                      <a:r>
                        <a:rPr sz="120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disponíveis</a:t>
                      </a:r>
                      <a:r>
                        <a:rPr sz="120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25" dirty="0">
                          <a:latin typeface="Arial MT"/>
                          <a:cs typeface="Arial MT"/>
                        </a:rPr>
                        <a:t>em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plataforma</a:t>
                      </a:r>
                      <a:r>
                        <a:rPr sz="1200" spc="-7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online</a:t>
                      </a:r>
                      <a:endParaRPr sz="1200" dirty="0">
                        <a:latin typeface="Arial MT"/>
                        <a:cs typeface="Arial MT"/>
                      </a:endParaRPr>
                    </a:p>
                    <a:p>
                      <a:pPr marL="378460" marR="521970" indent="-287020">
                        <a:lnSpc>
                          <a:spcPct val="114199"/>
                        </a:lnSpc>
                        <a:tabLst>
                          <a:tab pos="378460" algn="l"/>
                        </a:tabLst>
                      </a:pPr>
                      <a:r>
                        <a:rPr sz="1200" spc="320" dirty="0">
                          <a:latin typeface="Arial MT"/>
                          <a:cs typeface="Arial MT"/>
                        </a:rPr>
                        <a:t>🞛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	Participar</a:t>
                      </a:r>
                      <a:r>
                        <a:rPr sz="1200" spc="-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de</a:t>
                      </a:r>
                      <a:r>
                        <a:rPr sz="120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eventos</a:t>
                      </a:r>
                      <a:r>
                        <a:rPr sz="1200" spc="-25" dirty="0">
                          <a:latin typeface="Arial MT"/>
                          <a:cs typeface="Arial MT"/>
                        </a:rPr>
                        <a:t> que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promovam,</a:t>
                      </a:r>
                      <a:r>
                        <a:rPr sz="1200" spc="-5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dentre</a:t>
                      </a:r>
                      <a:r>
                        <a:rPr sz="1200" spc="-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outras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coisas,</a:t>
                      </a:r>
                      <a:r>
                        <a:rPr sz="12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a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 atualização profissional</a:t>
                      </a:r>
                      <a:endParaRPr sz="1200" dirty="0">
                        <a:latin typeface="Arial MT"/>
                        <a:cs typeface="Arial MT"/>
                      </a:endParaRPr>
                    </a:p>
                    <a:p>
                      <a:pPr marL="378460" marR="182880" indent="-287020">
                        <a:lnSpc>
                          <a:spcPts val="1639"/>
                        </a:lnSpc>
                        <a:spcBef>
                          <a:spcPts val="80"/>
                        </a:spcBef>
                        <a:tabLst>
                          <a:tab pos="378460" algn="l"/>
                        </a:tabLst>
                      </a:pPr>
                      <a:r>
                        <a:rPr sz="1200" spc="320" dirty="0">
                          <a:latin typeface="Arial MT"/>
                          <a:cs typeface="Arial MT"/>
                        </a:rPr>
                        <a:t>🞛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	</a:t>
                      </a:r>
                      <a:r>
                        <a:rPr sz="1200" spc="-40" dirty="0">
                          <a:latin typeface="Arial MT"/>
                          <a:cs typeface="Arial MT"/>
                        </a:rPr>
                        <a:t>Ter</a:t>
                      </a:r>
                      <a:r>
                        <a:rPr sz="12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a</a:t>
                      </a:r>
                      <a:r>
                        <a:rPr sz="12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garantia</a:t>
                      </a:r>
                      <a:r>
                        <a:rPr sz="120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de</a:t>
                      </a:r>
                      <a:r>
                        <a:rPr sz="120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que</a:t>
                      </a:r>
                      <a:r>
                        <a:rPr sz="12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a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 gestão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atende</a:t>
                      </a:r>
                      <a:r>
                        <a:rPr sz="1200" spc="-6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aos</a:t>
                      </a:r>
                      <a:r>
                        <a:rPr sz="12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princípios</a:t>
                      </a:r>
                      <a:r>
                        <a:rPr sz="120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25" dirty="0">
                          <a:latin typeface="Arial MT"/>
                          <a:cs typeface="Arial MT"/>
                        </a:rPr>
                        <a:t>da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legalidade,</a:t>
                      </a:r>
                      <a:r>
                        <a:rPr sz="1200" spc="-8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transparência,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eficiência</a:t>
                      </a:r>
                      <a:r>
                        <a:rPr sz="1200" spc="-5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e</a:t>
                      </a:r>
                      <a:r>
                        <a:rPr sz="12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probidade.</a:t>
                      </a:r>
                      <a:endParaRPr sz="1200" dirty="0">
                        <a:latin typeface="Arial MT"/>
                        <a:cs typeface="Arial MT"/>
                      </a:endParaRPr>
                    </a:p>
                  </a:txBody>
                  <a:tcPr marL="0" marR="0" marT="501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5074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01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5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Aliviadores</a:t>
                      </a:r>
                      <a:r>
                        <a:rPr sz="1200" b="1" spc="-15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de</a:t>
                      </a:r>
                      <a:r>
                        <a:rPr sz="1200" b="1" spc="-50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Dores</a:t>
                      </a:r>
                      <a:endParaRPr sz="1200" dirty="0">
                        <a:solidFill>
                          <a:srgbClr val="00B050"/>
                        </a:solidFill>
                        <a:latin typeface="Arial"/>
                        <a:cs typeface="Arial"/>
                      </a:endParaRPr>
                    </a:p>
                    <a:p>
                      <a:pPr marL="378460" marR="742950" indent="-287020">
                        <a:lnSpc>
                          <a:spcPct val="114199"/>
                        </a:lnSpc>
                        <a:tabLst>
                          <a:tab pos="377825" algn="l"/>
                        </a:tabLst>
                      </a:pPr>
                      <a:r>
                        <a:rPr sz="1200" spc="320" dirty="0">
                          <a:latin typeface="Arial MT"/>
                          <a:cs typeface="Arial MT"/>
                        </a:rPr>
                        <a:t>🞛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	Desenvolver</a:t>
                      </a:r>
                      <a:r>
                        <a:rPr sz="1200" spc="-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ações</a:t>
                      </a:r>
                      <a:r>
                        <a:rPr sz="1200" spc="-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25" dirty="0">
                          <a:latin typeface="Arial MT"/>
                          <a:cs typeface="Arial MT"/>
                        </a:rPr>
                        <a:t>de 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comunicação</a:t>
                      </a:r>
                      <a:endParaRPr sz="1200" dirty="0">
                        <a:latin typeface="Arial MT"/>
                        <a:cs typeface="Arial MT"/>
                      </a:endParaRPr>
                    </a:p>
                    <a:p>
                      <a:pPr marL="378460" marR="461009" indent="-287020">
                        <a:lnSpc>
                          <a:spcPts val="1650"/>
                        </a:lnSpc>
                        <a:spcBef>
                          <a:spcPts val="80"/>
                        </a:spcBef>
                        <a:tabLst>
                          <a:tab pos="377825" algn="l"/>
                        </a:tabLst>
                      </a:pPr>
                      <a:r>
                        <a:rPr sz="1200" spc="320" dirty="0">
                          <a:latin typeface="Arial MT"/>
                          <a:cs typeface="Arial MT"/>
                        </a:rPr>
                        <a:t>🞛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	Intensificar</a:t>
                      </a:r>
                      <a:r>
                        <a:rPr sz="1200" spc="-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o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uso</a:t>
                      </a:r>
                      <a:r>
                        <a:rPr sz="12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de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20" dirty="0">
                          <a:latin typeface="Arial MT"/>
                          <a:cs typeface="Arial MT"/>
                        </a:rPr>
                        <a:t>redes 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sociais</a:t>
                      </a:r>
                      <a:endParaRPr sz="1200" dirty="0">
                        <a:latin typeface="Arial MT"/>
                        <a:cs typeface="Arial MT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00"/>
                        </a:spcBef>
                        <a:tabLst>
                          <a:tab pos="377825" algn="l"/>
                        </a:tabLst>
                      </a:pPr>
                      <a:r>
                        <a:rPr sz="1200" spc="320" dirty="0">
                          <a:latin typeface="Arial MT"/>
                          <a:cs typeface="Arial MT"/>
                        </a:rPr>
                        <a:t>🞛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	Disponibilizar</a:t>
                      </a:r>
                      <a:r>
                        <a:rPr sz="1200" spc="-5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site</a:t>
                      </a:r>
                      <a:r>
                        <a:rPr sz="12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que</a:t>
                      </a:r>
                      <a:r>
                        <a:rPr sz="12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tenha</a:t>
                      </a:r>
                      <a:endParaRPr sz="1200" dirty="0">
                        <a:latin typeface="Arial MT"/>
                        <a:cs typeface="Arial MT"/>
                      </a:endParaRPr>
                    </a:p>
                    <a:p>
                      <a:pPr marL="378460" marR="259079">
                        <a:lnSpc>
                          <a:spcPct val="114199"/>
                        </a:lnSpc>
                      </a:pPr>
                      <a:r>
                        <a:rPr sz="1200" dirty="0">
                          <a:latin typeface="Arial MT"/>
                          <a:cs typeface="Arial MT"/>
                        </a:rPr>
                        <a:t>usabilidade</a:t>
                      </a:r>
                      <a:r>
                        <a:rPr sz="1200" spc="-6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e</a:t>
                      </a:r>
                      <a:r>
                        <a:rPr sz="12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conteúdo,</a:t>
                      </a:r>
                      <a:r>
                        <a:rPr sz="1200" spc="-5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20" dirty="0">
                          <a:latin typeface="Arial MT"/>
                          <a:cs typeface="Arial MT"/>
                        </a:rPr>
                        <a:t>além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de</a:t>
                      </a:r>
                      <a:r>
                        <a:rPr sz="12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ser</a:t>
                      </a:r>
                      <a:r>
                        <a:rPr sz="12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interativo</a:t>
                      </a:r>
                      <a:r>
                        <a:rPr sz="12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e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responsivo</a:t>
                      </a:r>
                      <a:endParaRPr sz="1200" dirty="0">
                        <a:latin typeface="Arial MT"/>
                        <a:cs typeface="Arial MT"/>
                      </a:endParaRPr>
                    </a:p>
                  </a:txBody>
                  <a:tcPr marL="0" marR="0" marT="831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5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200" b="1" spc="-10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Dores</a:t>
                      </a:r>
                      <a:endParaRPr sz="1200" dirty="0">
                        <a:solidFill>
                          <a:srgbClr val="00B050"/>
                        </a:solidFill>
                        <a:latin typeface="Arial"/>
                        <a:cs typeface="Arial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  <a:spcBef>
                          <a:spcPts val="204"/>
                        </a:spcBef>
                        <a:tabLst>
                          <a:tab pos="378460" algn="l"/>
                        </a:tabLst>
                      </a:pPr>
                      <a:r>
                        <a:rPr sz="1200" spc="320" dirty="0">
                          <a:latin typeface="Arial MT"/>
                          <a:cs typeface="Arial MT"/>
                        </a:rPr>
                        <a:t>🞛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	Processos</a:t>
                      </a:r>
                      <a:r>
                        <a:rPr sz="1200" spc="-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burocráticos</a:t>
                      </a:r>
                      <a:endParaRPr sz="1200" dirty="0">
                        <a:latin typeface="Arial MT"/>
                        <a:cs typeface="Arial MT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  <a:spcBef>
                          <a:spcPts val="200"/>
                        </a:spcBef>
                        <a:tabLst>
                          <a:tab pos="378460" algn="l"/>
                        </a:tabLst>
                      </a:pPr>
                      <a:r>
                        <a:rPr sz="1200" spc="320" dirty="0">
                          <a:latin typeface="Arial MT"/>
                          <a:cs typeface="Arial MT"/>
                        </a:rPr>
                        <a:t>🞛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	Atendimento</a:t>
                      </a:r>
                      <a:r>
                        <a:rPr sz="1200" spc="-5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das</a:t>
                      </a:r>
                      <a:r>
                        <a:rPr sz="12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demandas</a:t>
                      </a:r>
                      <a:endParaRPr sz="1200" dirty="0">
                        <a:latin typeface="Arial MT"/>
                        <a:cs typeface="Arial MT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  <a:spcBef>
                          <a:spcPts val="204"/>
                        </a:spcBef>
                        <a:tabLst>
                          <a:tab pos="378460" algn="l"/>
                        </a:tabLst>
                      </a:pPr>
                      <a:r>
                        <a:rPr sz="1200" spc="320" dirty="0">
                          <a:latin typeface="Arial MT"/>
                          <a:cs typeface="Arial MT"/>
                        </a:rPr>
                        <a:t>🞛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	Falta</a:t>
                      </a:r>
                      <a:r>
                        <a:rPr sz="12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de</a:t>
                      </a:r>
                      <a:r>
                        <a:rPr sz="12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transparência</a:t>
                      </a:r>
                      <a:endParaRPr sz="1200" dirty="0">
                        <a:latin typeface="Arial MT"/>
                        <a:cs typeface="Arial MT"/>
                      </a:endParaRPr>
                    </a:p>
                    <a:p>
                      <a:pPr marL="378460" marR="447675" indent="-287020">
                        <a:lnSpc>
                          <a:spcPct val="113300"/>
                        </a:lnSpc>
                        <a:spcBef>
                          <a:spcPts val="15"/>
                        </a:spcBef>
                        <a:tabLst>
                          <a:tab pos="378460" algn="l"/>
                        </a:tabLst>
                      </a:pPr>
                      <a:r>
                        <a:rPr sz="1200" spc="320" dirty="0">
                          <a:latin typeface="Arial MT"/>
                          <a:cs typeface="Arial MT"/>
                        </a:rPr>
                        <a:t>🞛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	Ausência</a:t>
                      </a:r>
                      <a:r>
                        <a:rPr sz="1200" spc="-6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de</a:t>
                      </a:r>
                      <a:r>
                        <a:rPr sz="120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percepção</a:t>
                      </a:r>
                      <a:r>
                        <a:rPr sz="120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25" dirty="0">
                          <a:latin typeface="Arial MT"/>
                          <a:cs typeface="Arial MT"/>
                        </a:rPr>
                        <a:t>de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valor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nos</a:t>
                      </a:r>
                      <a:r>
                        <a:rPr sz="120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serviços</a:t>
                      </a:r>
                      <a:endParaRPr sz="1200" dirty="0">
                        <a:latin typeface="Arial MT"/>
                        <a:cs typeface="Arial MT"/>
                      </a:endParaRPr>
                    </a:p>
                    <a:p>
                      <a:pPr marL="378460" marR="249554" indent="-287020">
                        <a:lnSpc>
                          <a:spcPct val="114199"/>
                        </a:lnSpc>
                        <a:tabLst>
                          <a:tab pos="378460" algn="l"/>
                        </a:tabLst>
                      </a:pPr>
                      <a:r>
                        <a:rPr sz="1200" spc="320" dirty="0">
                          <a:latin typeface="Arial MT"/>
                          <a:cs typeface="Arial MT"/>
                        </a:rPr>
                        <a:t>🞛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	Baixa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relação</a:t>
                      </a:r>
                      <a:r>
                        <a:rPr sz="12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custo-benefício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do</a:t>
                      </a:r>
                      <a:r>
                        <a:rPr sz="12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valor</a:t>
                      </a:r>
                      <a:r>
                        <a:rPr sz="12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da</a:t>
                      </a:r>
                      <a:r>
                        <a:rPr sz="12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anuidade</a:t>
                      </a:r>
                      <a:endParaRPr sz="1200" dirty="0">
                        <a:latin typeface="Arial MT"/>
                        <a:cs typeface="Arial MT"/>
                      </a:endParaRPr>
                    </a:p>
                  </a:txBody>
                  <a:tcPr marL="0" marR="0" marT="831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01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4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5" name="Retângulo 4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6" name="Retângulo 5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7" name="Retângulo 6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09600" y="2514600"/>
            <a:ext cx="8686800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251075" algn="ctr">
              <a:lnSpc>
                <a:spcPct val="100000"/>
              </a:lnSpc>
              <a:spcBef>
                <a:spcPts val="100"/>
              </a:spcBef>
            </a:pPr>
            <a:r>
              <a:rPr sz="4400" b="1" dirty="0">
                <a:solidFill>
                  <a:srgbClr val="218F4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MAPA ESTRATÉGICO</a:t>
            </a:r>
          </a:p>
        </p:txBody>
      </p:sp>
      <p:grpSp>
        <p:nvGrpSpPr>
          <p:cNvPr id="3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4" name="Retângulo 3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5" name="Retângulo 4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6" name="Retângulo 5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64892" y="2129027"/>
            <a:ext cx="5465445" cy="2978150"/>
          </a:xfrm>
          <a:custGeom>
            <a:avLst/>
            <a:gdLst/>
            <a:ahLst/>
            <a:cxnLst/>
            <a:rect l="l" t="t" r="r" b="b"/>
            <a:pathLst>
              <a:path w="5465445" h="2978150">
                <a:moveTo>
                  <a:pt x="0" y="2977896"/>
                </a:moveTo>
                <a:lnTo>
                  <a:pt x="5465063" y="2977896"/>
                </a:lnTo>
                <a:lnTo>
                  <a:pt x="5465063" y="0"/>
                </a:lnTo>
                <a:lnTo>
                  <a:pt x="0" y="0"/>
                </a:lnTo>
                <a:lnTo>
                  <a:pt x="0" y="2977896"/>
                </a:lnTo>
                <a:close/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97051" y="917447"/>
            <a:ext cx="6257925" cy="749935"/>
          </a:xfrm>
          <a:prstGeom prst="rect">
            <a:avLst/>
          </a:prstGeom>
          <a:ln w="12192">
            <a:solidFill>
              <a:srgbClr val="FFC000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endParaRPr sz="8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800" b="1" spc="-10" dirty="0">
                <a:latin typeface="Arial"/>
                <a:cs typeface="Arial"/>
              </a:rPr>
              <a:t>MISSÃO</a:t>
            </a:r>
            <a:endParaRPr sz="8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60"/>
              </a:spcBef>
            </a:pPr>
            <a:r>
              <a:rPr sz="800" dirty="0">
                <a:latin typeface="Arial MT"/>
                <a:cs typeface="Arial MT"/>
              </a:rPr>
              <a:t>Promover</a:t>
            </a:r>
            <a:r>
              <a:rPr sz="800" spc="-35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o</a:t>
            </a:r>
            <a:r>
              <a:rPr sz="800" spc="-20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bem</a:t>
            </a:r>
            <a:r>
              <a:rPr sz="800" spc="-20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estar</a:t>
            </a:r>
            <a:r>
              <a:rPr sz="800" spc="-35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do</a:t>
            </a:r>
            <a:r>
              <a:rPr sz="800" spc="-15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cidadão</a:t>
            </a:r>
            <a:r>
              <a:rPr sz="800" spc="-15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no</a:t>
            </a:r>
            <a:r>
              <a:rPr sz="800" spc="-20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que</a:t>
            </a:r>
            <a:r>
              <a:rPr sz="800" spc="-15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concerne</a:t>
            </a:r>
            <a:r>
              <a:rPr sz="800" spc="-15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as</a:t>
            </a:r>
            <a:r>
              <a:rPr sz="800" spc="-15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suas</a:t>
            </a:r>
            <a:r>
              <a:rPr sz="800" spc="-30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demandas</a:t>
            </a:r>
            <a:r>
              <a:rPr sz="800" spc="-20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quanto ao</a:t>
            </a:r>
            <a:r>
              <a:rPr sz="800" spc="-20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trabalho</a:t>
            </a:r>
            <a:r>
              <a:rPr sz="800" spc="-15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dos</a:t>
            </a:r>
            <a:r>
              <a:rPr sz="800" spc="-5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Médicos</a:t>
            </a:r>
            <a:r>
              <a:rPr sz="800" spc="-30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Veterinários</a:t>
            </a:r>
            <a:r>
              <a:rPr sz="800" spc="-25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e</a:t>
            </a:r>
            <a:r>
              <a:rPr sz="800" spc="-15" dirty="0">
                <a:latin typeface="Arial MT"/>
                <a:cs typeface="Arial MT"/>
              </a:rPr>
              <a:t> </a:t>
            </a:r>
            <a:r>
              <a:rPr sz="800" spc="-10" dirty="0">
                <a:latin typeface="Arial MT"/>
                <a:cs typeface="Arial MT"/>
              </a:rPr>
              <a:t>Zootecnistas,</a:t>
            </a:r>
            <a:endParaRPr sz="8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75"/>
              </a:spcBef>
            </a:pPr>
            <a:r>
              <a:rPr sz="800" dirty="0">
                <a:latin typeface="Arial MT"/>
                <a:cs typeface="Arial MT"/>
              </a:rPr>
              <a:t>através</a:t>
            </a:r>
            <a:r>
              <a:rPr sz="800" spc="-10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da</a:t>
            </a:r>
            <a:r>
              <a:rPr sz="800" spc="-25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normatização</a:t>
            </a:r>
            <a:r>
              <a:rPr sz="800" spc="-25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e</a:t>
            </a:r>
            <a:r>
              <a:rPr sz="800" spc="-25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fiscalização</a:t>
            </a:r>
            <a:r>
              <a:rPr sz="800" spc="-35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de</a:t>
            </a:r>
            <a:r>
              <a:rPr sz="800" spc="-15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profissionais</a:t>
            </a:r>
            <a:r>
              <a:rPr sz="800" spc="-40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empesa.</a:t>
            </a:r>
            <a:r>
              <a:rPr sz="800" spc="-30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Sempre</a:t>
            </a:r>
            <a:r>
              <a:rPr sz="800" spc="-20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primando</a:t>
            </a:r>
            <a:r>
              <a:rPr sz="800" spc="-40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pela</a:t>
            </a:r>
            <a:r>
              <a:rPr sz="800" spc="-15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ética</a:t>
            </a:r>
            <a:r>
              <a:rPr sz="800" spc="-25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e</a:t>
            </a:r>
            <a:r>
              <a:rPr sz="800" spc="-25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qualidade na</a:t>
            </a:r>
            <a:r>
              <a:rPr sz="800" spc="-20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prestação</a:t>
            </a:r>
            <a:r>
              <a:rPr sz="800" spc="-15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de</a:t>
            </a:r>
            <a:r>
              <a:rPr sz="800" spc="-25" dirty="0">
                <a:latin typeface="Arial MT"/>
                <a:cs typeface="Arial MT"/>
              </a:rPr>
              <a:t> </a:t>
            </a:r>
            <a:r>
              <a:rPr sz="800" spc="-10" dirty="0">
                <a:latin typeface="Arial MT"/>
                <a:cs typeface="Arial MT"/>
              </a:rPr>
              <a:t>serviço.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168895" y="917447"/>
            <a:ext cx="3442970" cy="749935"/>
          </a:xfrm>
          <a:prstGeom prst="rect">
            <a:avLst/>
          </a:prstGeom>
          <a:ln w="12192">
            <a:solidFill>
              <a:srgbClr val="FFC000"/>
            </a:solidFill>
          </a:ln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endParaRPr sz="800">
              <a:latin typeface="Times New Roman"/>
              <a:cs typeface="Times New Roman"/>
            </a:endParaRPr>
          </a:p>
          <a:p>
            <a:pPr marL="2540" algn="ctr">
              <a:lnSpc>
                <a:spcPct val="100000"/>
              </a:lnSpc>
              <a:spcBef>
                <a:spcPts val="5"/>
              </a:spcBef>
            </a:pPr>
            <a:r>
              <a:rPr sz="800" b="1" spc="-10" dirty="0">
                <a:latin typeface="Arial"/>
                <a:cs typeface="Arial"/>
              </a:rPr>
              <a:t>VISÃO</a:t>
            </a:r>
            <a:endParaRPr sz="800">
              <a:latin typeface="Arial"/>
              <a:cs typeface="Arial"/>
            </a:endParaRPr>
          </a:p>
          <a:p>
            <a:pPr marL="176530" marR="170815" algn="ctr">
              <a:lnSpc>
                <a:spcPct val="107500"/>
              </a:lnSpc>
              <a:spcBef>
                <a:spcPts val="790"/>
              </a:spcBef>
            </a:pPr>
            <a:r>
              <a:rPr sz="800" dirty="0">
                <a:latin typeface="Arial MT"/>
                <a:cs typeface="Arial MT"/>
              </a:rPr>
              <a:t>Ser</a:t>
            </a:r>
            <a:r>
              <a:rPr sz="800" spc="-25" dirty="0">
                <a:latin typeface="Arial MT"/>
                <a:cs typeface="Arial MT"/>
              </a:rPr>
              <a:t> </a:t>
            </a:r>
            <a:r>
              <a:rPr sz="800" spc="-10" dirty="0">
                <a:latin typeface="Arial MT"/>
                <a:cs typeface="Arial MT"/>
              </a:rPr>
              <a:t>reconhecido </a:t>
            </a:r>
            <a:r>
              <a:rPr sz="800" dirty="0">
                <a:latin typeface="Arial MT"/>
                <a:cs typeface="Arial MT"/>
              </a:rPr>
              <a:t>pela</a:t>
            </a:r>
            <a:r>
              <a:rPr sz="800" spc="-5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excelência e</a:t>
            </a:r>
            <a:r>
              <a:rPr sz="800" spc="-20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competência</a:t>
            </a:r>
            <a:r>
              <a:rPr sz="800" spc="-30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na</a:t>
            </a:r>
            <a:r>
              <a:rPr sz="800" spc="-10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gestão</a:t>
            </a:r>
            <a:r>
              <a:rPr sz="800" spc="-20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pública</a:t>
            </a:r>
            <a:r>
              <a:rPr sz="800" spc="-10" dirty="0">
                <a:latin typeface="Arial MT"/>
                <a:cs typeface="Arial MT"/>
              </a:rPr>
              <a:t> </a:t>
            </a:r>
            <a:r>
              <a:rPr sz="800" spc="-50" dirty="0">
                <a:latin typeface="Arial MT"/>
                <a:cs typeface="Arial MT"/>
              </a:rPr>
              <a:t>e</a:t>
            </a:r>
            <a:r>
              <a:rPr sz="800" dirty="0">
                <a:latin typeface="Arial MT"/>
                <a:cs typeface="Arial MT"/>
              </a:rPr>
              <a:t> por um</a:t>
            </a:r>
            <a:r>
              <a:rPr sz="800" spc="-10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administração</a:t>
            </a:r>
            <a:r>
              <a:rPr sz="800" spc="-30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moderna,</a:t>
            </a:r>
            <a:r>
              <a:rPr sz="800" spc="10" dirty="0">
                <a:latin typeface="Arial MT"/>
                <a:cs typeface="Arial MT"/>
              </a:rPr>
              <a:t> </a:t>
            </a:r>
            <a:r>
              <a:rPr sz="800" spc="-10" dirty="0">
                <a:latin typeface="Arial MT"/>
                <a:cs typeface="Arial MT"/>
              </a:rPr>
              <a:t>transparente</a:t>
            </a:r>
            <a:r>
              <a:rPr sz="800" spc="5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e </a:t>
            </a:r>
            <a:r>
              <a:rPr sz="800" spc="-10" dirty="0">
                <a:latin typeface="Arial MT"/>
                <a:cs typeface="Arial MT"/>
              </a:rPr>
              <a:t>eficiente.</a:t>
            </a:r>
            <a:endParaRPr sz="800">
              <a:latin typeface="Arial MT"/>
              <a:cs typeface="Arial MT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790701" y="1924557"/>
            <a:ext cx="9827260" cy="901700"/>
            <a:chOff x="790701" y="1924557"/>
            <a:chExt cx="9827260" cy="901700"/>
          </a:xfrm>
        </p:grpSpPr>
        <p:sp>
          <p:nvSpPr>
            <p:cNvPr id="6" name="object 6"/>
            <p:cNvSpPr/>
            <p:nvPr/>
          </p:nvSpPr>
          <p:spPr>
            <a:xfrm>
              <a:off x="797051" y="1930907"/>
              <a:ext cx="9814560" cy="889000"/>
            </a:xfrm>
            <a:custGeom>
              <a:avLst/>
              <a:gdLst/>
              <a:ahLst/>
              <a:cxnLst/>
              <a:rect l="l" t="t" r="r" b="b"/>
              <a:pathLst>
                <a:path w="9814560" h="889000">
                  <a:moveTo>
                    <a:pt x="9814560" y="0"/>
                  </a:moveTo>
                  <a:lnTo>
                    <a:pt x="0" y="0"/>
                  </a:lnTo>
                  <a:lnTo>
                    <a:pt x="0" y="888491"/>
                  </a:lnTo>
                  <a:lnTo>
                    <a:pt x="9814560" y="888491"/>
                  </a:lnTo>
                  <a:lnTo>
                    <a:pt x="9814560" y="0"/>
                  </a:lnTo>
                  <a:close/>
                </a:path>
              </a:pathLst>
            </a:custGeom>
            <a:solidFill>
              <a:srgbClr val="DEEB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97051" y="1930907"/>
              <a:ext cx="9814560" cy="889000"/>
            </a:xfrm>
            <a:custGeom>
              <a:avLst/>
              <a:gdLst/>
              <a:ahLst/>
              <a:cxnLst/>
              <a:rect l="l" t="t" r="r" b="b"/>
              <a:pathLst>
                <a:path w="9814560" h="889000">
                  <a:moveTo>
                    <a:pt x="0" y="888491"/>
                  </a:moveTo>
                  <a:lnTo>
                    <a:pt x="9814560" y="888491"/>
                  </a:lnTo>
                  <a:lnTo>
                    <a:pt x="9814560" y="0"/>
                  </a:lnTo>
                  <a:lnTo>
                    <a:pt x="0" y="0"/>
                  </a:lnTo>
                  <a:lnTo>
                    <a:pt x="0" y="888491"/>
                  </a:lnTo>
                  <a:close/>
                </a:path>
              </a:pathLst>
            </a:custGeom>
            <a:ln w="12192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5377941" y="1949957"/>
            <a:ext cx="653415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spc="-10" dirty="0">
                <a:latin typeface="Arial"/>
                <a:cs typeface="Arial"/>
              </a:rPr>
              <a:t>RESULTADO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127505" y="2119629"/>
            <a:ext cx="1151255" cy="549275"/>
            <a:chOff x="1127505" y="2119629"/>
            <a:chExt cx="1151255" cy="549275"/>
          </a:xfrm>
        </p:grpSpPr>
        <p:sp>
          <p:nvSpPr>
            <p:cNvPr id="10" name="object 10"/>
            <p:cNvSpPr/>
            <p:nvPr/>
          </p:nvSpPr>
          <p:spPr>
            <a:xfrm>
              <a:off x="1133855" y="2125979"/>
              <a:ext cx="1138555" cy="536575"/>
            </a:xfrm>
            <a:custGeom>
              <a:avLst/>
              <a:gdLst/>
              <a:ahLst/>
              <a:cxnLst/>
              <a:rect l="l" t="t" r="r" b="b"/>
              <a:pathLst>
                <a:path w="1138555" h="536575">
                  <a:moveTo>
                    <a:pt x="1049020" y="0"/>
                  </a:moveTo>
                  <a:lnTo>
                    <a:pt x="89407" y="0"/>
                  </a:lnTo>
                  <a:lnTo>
                    <a:pt x="54606" y="7022"/>
                  </a:lnTo>
                  <a:lnTo>
                    <a:pt x="26187" y="26177"/>
                  </a:lnTo>
                  <a:lnTo>
                    <a:pt x="7026" y="54596"/>
                  </a:lnTo>
                  <a:lnTo>
                    <a:pt x="0" y="89408"/>
                  </a:lnTo>
                  <a:lnTo>
                    <a:pt x="0" y="447040"/>
                  </a:lnTo>
                  <a:lnTo>
                    <a:pt x="7026" y="481851"/>
                  </a:lnTo>
                  <a:lnTo>
                    <a:pt x="26187" y="510270"/>
                  </a:lnTo>
                  <a:lnTo>
                    <a:pt x="54606" y="529425"/>
                  </a:lnTo>
                  <a:lnTo>
                    <a:pt x="89407" y="536448"/>
                  </a:lnTo>
                  <a:lnTo>
                    <a:pt x="1049020" y="536448"/>
                  </a:lnTo>
                  <a:lnTo>
                    <a:pt x="1083831" y="529425"/>
                  </a:lnTo>
                  <a:lnTo>
                    <a:pt x="1112250" y="510270"/>
                  </a:lnTo>
                  <a:lnTo>
                    <a:pt x="1131405" y="481851"/>
                  </a:lnTo>
                  <a:lnTo>
                    <a:pt x="1138427" y="447040"/>
                  </a:lnTo>
                  <a:lnTo>
                    <a:pt x="1138427" y="89408"/>
                  </a:lnTo>
                  <a:lnTo>
                    <a:pt x="1131405" y="54596"/>
                  </a:lnTo>
                  <a:lnTo>
                    <a:pt x="1112250" y="26177"/>
                  </a:lnTo>
                  <a:lnTo>
                    <a:pt x="1083831" y="7022"/>
                  </a:lnTo>
                  <a:lnTo>
                    <a:pt x="10490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33855" y="2125979"/>
              <a:ext cx="1138555" cy="536575"/>
            </a:xfrm>
            <a:custGeom>
              <a:avLst/>
              <a:gdLst/>
              <a:ahLst/>
              <a:cxnLst/>
              <a:rect l="l" t="t" r="r" b="b"/>
              <a:pathLst>
                <a:path w="1138555" h="536575">
                  <a:moveTo>
                    <a:pt x="0" y="89408"/>
                  </a:moveTo>
                  <a:lnTo>
                    <a:pt x="7026" y="54596"/>
                  </a:lnTo>
                  <a:lnTo>
                    <a:pt x="26187" y="26177"/>
                  </a:lnTo>
                  <a:lnTo>
                    <a:pt x="54606" y="7022"/>
                  </a:lnTo>
                  <a:lnTo>
                    <a:pt x="89407" y="0"/>
                  </a:lnTo>
                  <a:lnTo>
                    <a:pt x="1049020" y="0"/>
                  </a:lnTo>
                  <a:lnTo>
                    <a:pt x="1083831" y="7022"/>
                  </a:lnTo>
                  <a:lnTo>
                    <a:pt x="1112250" y="26177"/>
                  </a:lnTo>
                  <a:lnTo>
                    <a:pt x="1131405" y="54596"/>
                  </a:lnTo>
                  <a:lnTo>
                    <a:pt x="1138427" y="89408"/>
                  </a:lnTo>
                  <a:lnTo>
                    <a:pt x="1138427" y="447040"/>
                  </a:lnTo>
                  <a:lnTo>
                    <a:pt x="1131405" y="481851"/>
                  </a:lnTo>
                  <a:lnTo>
                    <a:pt x="1112250" y="510270"/>
                  </a:lnTo>
                  <a:lnTo>
                    <a:pt x="1083831" y="529425"/>
                  </a:lnTo>
                  <a:lnTo>
                    <a:pt x="1049020" y="536448"/>
                  </a:lnTo>
                  <a:lnTo>
                    <a:pt x="89407" y="536448"/>
                  </a:lnTo>
                  <a:lnTo>
                    <a:pt x="54606" y="529425"/>
                  </a:lnTo>
                  <a:lnTo>
                    <a:pt x="26187" y="510270"/>
                  </a:lnTo>
                  <a:lnTo>
                    <a:pt x="7026" y="481851"/>
                  </a:lnTo>
                  <a:lnTo>
                    <a:pt x="0" y="447040"/>
                  </a:lnTo>
                  <a:lnTo>
                    <a:pt x="0" y="89408"/>
                  </a:lnTo>
                  <a:close/>
                </a:path>
              </a:pathLst>
            </a:custGeom>
            <a:ln w="12192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284858" y="2177008"/>
            <a:ext cx="835025" cy="419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7500"/>
              </a:lnSpc>
              <a:spcBef>
                <a:spcPts val="100"/>
              </a:spcBef>
            </a:pPr>
            <a:r>
              <a:rPr sz="800" dirty="0">
                <a:latin typeface="Arial MT"/>
                <a:cs typeface="Arial MT"/>
              </a:rPr>
              <a:t>Atuar</a:t>
            </a:r>
            <a:r>
              <a:rPr sz="800" spc="-15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como</a:t>
            </a:r>
            <a:r>
              <a:rPr sz="800" spc="-35" dirty="0">
                <a:latin typeface="Arial MT"/>
                <a:cs typeface="Arial MT"/>
              </a:rPr>
              <a:t> </a:t>
            </a:r>
            <a:r>
              <a:rPr sz="800" spc="-10" dirty="0">
                <a:latin typeface="Arial MT"/>
                <a:cs typeface="Arial MT"/>
              </a:rPr>
              <a:t>órgão </a:t>
            </a:r>
            <a:r>
              <a:rPr sz="800" dirty="0">
                <a:latin typeface="Arial MT"/>
                <a:cs typeface="Arial MT"/>
              </a:rPr>
              <a:t>de</a:t>
            </a:r>
            <a:r>
              <a:rPr sz="800" spc="-25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proteção</a:t>
            </a:r>
            <a:r>
              <a:rPr sz="800" spc="-20" dirty="0">
                <a:latin typeface="Arial MT"/>
                <a:cs typeface="Arial MT"/>
              </a:rPr>
              <a:t> </a:t>
            </a:r>
            <a:r>
              <a:rPr sz="800" spc="-50" dirty="0">
                <a:latin typeface="Arial MT"/>
                <a:cs typeface="Arial MT"/>
              </a:rPr>
              <a:t>a</a:t>
            </a:r>
            <a:r>
              <a:rPr sz="800" spc="-10" dirty="0">
                <a:latin typeface="Arial MT"/>
                <a:cs typeface="Arial MT"/>
              </a:rPr>
              <a:t> sociedade</a:t>
            </a:r>
            <a:endParaRPr sz="800">
              <a:latin typeface="Arial MT"/>
              <a:cs typeface="Arial MT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2837433" y="2119629"/>
            <a:ext cx="1778000" cy="582930"/>
            <a:chOff x="2837433" y="2119629"/>
            <a:chExt cx="1778000" cy="582930"/>
          </a:xfrm>
        </p:grpSpPr>
        <p:sp>
          <p:nvSpPr>
            <p:cNvPr id="14" name="object 14"/>
            <p:cNvSpPr/>
            <p:nvPr/>
          </p:nvSpPr>
          <p:spPr>
            <a:xfrm>
              <a:off x="2843783" y="2125979"/>
              <a:ext cx="1765300" cy="570230"/>
            </a:xfrm>
            <a:custGeom>
              <a:avLst/>
              <a:gdLst/>
              <a:ahLst/>
              <a:cxnLst/>
              <a:rect l="l" t="t" r="r" b="b"/>
              <a:pathLst>
                <a:path w="1765300" h="570230">
                  <a:moveTo>
                    <a:pt x="1669795" y="0"/>
                  </a:moveTo>
                  <a:lnTo>
                    <a:pt x="94996" y="0"/>
                  </a:lnTo>
                  <a:lnTo>
                    <a:pt x="58025" y="7467"/>
                  </a:lnTo>
                  <a:lnTo>
                    <a:pt x="27828" y="27828"/>
                  </a:lnTo>
                  <a:lnTo>
                    <a:pt x="7467" y="58025"/>
                  </a:lnTo>
                  <a:lnTo>
                    <a:pt x="0" y="94996"/>
                  </a:lnTo>
                  <a:lnTo>
                    <a:pt x="0" y="474980"/>
                  </a:lnTo>
                  <a:lnTo>
                    <a:pt x="7467" y="511950"/>
                  </a:lnTo>
                  <a:lnTo>
                    <a:pt x="27828" y="542147"/>
                  </a:lnTo>
                  <a:lnTo>
                    <a:pt x="58025" y="562508"/>
                  </a:lnTo>
                  <a:lnTo>
                    <a:pt x="94996" y="569976"/>
                  </a:lnTo>
                  <a:lnTo>
                    <a:pt x="1669795" y="569976"/>
                  </a:lnTo>
                  <a:lnTo>
                    <a:pt x="1706766" y="562508"/>
                  </a:lnTo>
                  <a:lnTo>
                    <a:pt x="1736963" y="542147"/>
                  </a:lnTo>
                  <a:lnTo>
                    <a:pt x="1757324" y="511950"/>
                  </a:lnTo>
                  <a:lnTo>
                    <a:pt x="1764792" y="474980"/>
                  </a:lnTo>
                  <a:lnTo>
                    <a:pt x="1764792" y="94996"/>
                  </a:lnTo>
                  <a:lnTo>
                    <a:pt x="1757324" y="58025"/>
                  </a:lnTo>
                  <a:lnTo>
                    <a:pt x="1736963" y="27828"/>
                  </a:lnTo>
                  <a:lnTo>
                    <a:pt x="1706766" y="7467"/>
                  </a:lnTo>
                  <a:lnTo>
                    <a:pt x="16697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843783" y="2125979"/>
              <a:ext cx="1765300" cy="570230"/>
            </a:xfrm>
            <a:custGeom>
              <a:avLst/>
              <a:gdLst/>
              <a:ahLst/>
              <a:cxnLst/>
              <a:rect l="l" t="t" r="r" b="b"/>
              <a:pathLst>
                <a:path w="1765300" h="570230">
                  <a:moveTo>
                    <a:pt x="0" y="94996"/>
                  </a:moveTo>
                  <a:lnTo>
                    <a:pt x="7467" y="58025"/>
                  </a:lnTo>
                  <a:lnTo>
                    <a:pt x="27828" y="27828"/>
                  </a:lnTo>
                  <a:lnTo>
                    <a:pt x="58025" y="7467"/>
                  </a:lnTo>
                  <a:lnTo>
                    <a:pt x="94996" y="0"/>
                  </a:lnTo>
                  <a:lnTo>
                    <a:pt x="1669795" y="0"/>
                  </a:lnTo>
                  <a:lnTo>
                    <a:pt x="1706766" y="7467"/>
                  </a:lnTo>
                  <a:lnTo>
                    <a:pt x="1736963" y="27828"/>
                  </a:lnTo>
                  <a:lnTo>
                    <a:pt x="1757324" y="58025"/>
                  </a:lnTo>
                  <a:lnTo>
                    <a:pt x="1764792" y="94996"/>
                  </a:lnTo>
                  <a:lnTo>
                    <a:pt x="1764792" y="474980"/>
                  </a:lnTo>
                  <a:lnTo>
                    <a:pt x="1757324" y="511950"/>
                  </a:lnTo>
                  <a:lnTo>
                    <a:pt x="1736963" y="542147"/>
                  </a:lnTo>
                  <a:lnTo>
                    <a:pt x="1706766" y="562508"/>
                  </a:lnTo>
                  <a:lnTo>
                    <a:pt x="1669795" y="569976"/>
                  </a:lnTo>
                  <a:lnTo>
                    <a:pt x="94996" y="569976"/>
                  </a:lnTo>
                  <a:lnTo>
                    <a:pt x="58025" y="562508"/>
                  </a:lnTo>
                  <a:lnTo>
                    <a:pt x="27828" y="542147"/>
                  </a:lnTo>
                  <a:lnTo>
                    <a:pt x="7467" y="511950"/>
                  </a:lnTo>
                  <a:lnTo>
                    <a:pt x="0" y="474980"/>
                  </a:lnTo>
                  <a:lnTo>
                    <a:pt x="0" y="94996"/>
                  </a:lnTo>
                  <a:close/>
                </a:path>
              </a:pathLst>
            </a:custGeom>
            <a:ln w="12192">
              <a:solidFill>
                <a:srgbClr val="6FAC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3010280" y="2259633"/>
            <a:ext cx="1431290" cy="287655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65"/>
              </a:spcBef>
            </a:pPr>
            <a:r>
              <a:rPr sz="800" dirty="0">
                <a:latin typeface="Arial MT"/>
                <a:cs typeface="Arial MT"/>
              </a:rPr>
              <a:t>Contribuir</a:t>
            </a:r>
            <a:r>
              <a:rPr sz="800" spc="-25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para</a:t>
            </a:r>
            <a:r>
              <a:rPr sz="800" spc="-20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a</a:t>
            </a:r>
            <a:r>
              <a:rPr sz="800" spc="-15" dirty="0">
                <a:latin typeface="Arial MT"/>
                <a:cs typeface="Arial MT"/>
              </a:rPr>
              <a:t> </a:t>
            </a:r>
            <a:r>
              <a:rPr sz="800" spc="-10" dirty="0">
                <a:latin typeface="Arial MT"/>
                <a:cs typeface="Arial MT"/>
              </a:rPr>
              <a:t>transparência</a:t>
            </a:r>
            <a:endParaRPr sz="8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75"/>
              </a:spcBef>
            </a:pPr>
            <a:r>
              <a:rPr sz="800" dirty="0">
                <a:latin typeface="Arial MT"/>
                <a:cs typeface="Arial MT"/>
              </a:rPr>
              <a:t>da</a:t>
            </a:r>
            <a:r>
              <a:rPr sz="800" spc="60" dirty="0">
                <a:latin typeface="Arial MT"/>
                <a:cs typeface="Arial MT"/>
              </a:rPr>
              <a:t> </a:t>
            </a:r>
            <a:r>
              <a:rPr sz="800" spc="-10" dirty="0">
                <a:latin typeface="Arial MT"/>
                <a:cs typeface="Arial MT"/>
              </a:rPr>
              <a:t>Administração</a:t>
            </a:r>
            <a:r>
              <a:rPr sz="800" spc="5" dirty="0">
                <a:latin typeface="Arial MT"/>
                <a:cs typeface="Arial MT"/>
              </a:rPr>
              <a:t> </a:t>
            </a:r>
            <a:r>
              <a:rPr sz="800" spc="-10" dirty="0">
                <a:latin typeface="Arial MT"/>
                <a:cs typeface="Arial MT"/>
              </a:rPr>
              <a:t>Pública.</a:t>
            </a:r>
            <a:endParaRPr sz="800">
              <a:latin typeface="Arial MT"/>
              <a:cs typeface="Arial MT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5013705" y="2119629"/>
            <a:ext cx="3603625" cy="564515"/>
            <a:chOff x="5013705" y="2119629"/>
            <a:chExt cx="3603625" cy="564515"/>
          </a:xfrm>
        </p:grpSpPr>
        <p:sp>
          <p:nvSpPr>
            <p:cNvPr id="18" name="object 18"/>
            <p:cNvSpPr/>
            <p:nvPr/>
          </p:nvSpPr>
          <p:spPr>
            <a:xfrm>
              <a:off x="5020055" y="2125979"/>
              <a:ext cx="3590925" cy="551815"/>
            </a:xfrm>
            <a:custGeom>
              <a:avLst/>
              <a:gdLst/>
              <a:ahLst/>
              <a:cxnLst/>
              <a:rect l="l" t="t" r="r" b="b"/>
              <a:pathLst>
                <a:path w="3590925" h="551814">
                  <a:moveTo>
                    <a:pt x="3498596" y="0"/>
                  </a:moveTo>
                  <a:lnTo>
                    <a:pt x="91948" y="0"/>
                  </a:lnTo>
                  <a:lnTo>
                    <a:pt x="56149" y="7223"/>
                  </a:lnTo>
                  <a:lnTo>
                    <a:pt x="26924" y="26924"/>
                  </a:lnTo>
                  <a:lnTo>
                    <a:pt x="7223" y="56149"/>
                  </a:lnTo>
                  <a:lnTo>
                    <a:pt x="0" y="91948"/>
                  </a:lnTo>
                  <a:lnTo>
                    <a:pt x="0" y="459740"/>
                  </a:lnTo>
                  <a:lnTo>
                    <a:pt x="7223" y="495538"/>
                  </a:lnTo>
                  <a:lnTo>
                    <a:pt x="26924" y="524764"/>
                  </a:lnTo>
                  <a:lnTo>
                    <a:pt x="56149" y="544464"/>
                  </a:lnTo>
                  <a:lnTo>
                    <a:pt x="91948" y="551688"/>
                  </a:lnTo>
                  <a:lnTo>
                    <a:pt x="3498596" y="551688"/>
                  </a:lnTo>
                  <a:lnTo>
                    <a:pt x="3534394" y="544464"/>
                  </a:lnTo>
                  <a:lnTo>
                    <a:pt x="3563620" y="524763"/>
                  </a:lnTo>
                  <a:lnTo>
                    <a:pt x="3583320" y="495538"/>
                  </a:lnTo>
                  <a:lnTo>
                    <a:pt x="3590544" y="459740"/>
                  </a:lnTo>
                  <a:lnTo>
                    <a:pt x="3590544" y="91948"/>
                  </a:lnTo>
                  <a:lnTo>
                    <a:pt x="3583320" y="56149"/>
                  </a:lnTo>
                  <a:lnTo>
                    <a:pt x="3563620" y="26924"/>
                  </a:lnTo>
                  <a:lnTo>
                    <a:pt x="3534394" y="7223"/>
                  </a:lnTo>
                  <a:lnTo>
                    <a:pt x="34985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020055" y="2125979"/>
              <a:ext cx="3590925" cy="551815"/>
            </a:xfrm>
            <a:custGeom>
              <a:avLst/>
              <a:gdLst/>
              <a:ahLst/>
              <a:cxnLst/>
              <a:rect l="l" t="t" r="r" b="b"/>
              <a:pathLst>
                <a:path w="3590925" h="551814">
                  <a:moveTo>
                    <a:pt x="0" y="91948"/>
                  </a:moveTo>
                  <a:lnTo>
                    <a:pt x="7223" y="56149"/>
                  </a:lnTo>
                  <a:lnTo>
                    <a:pt x="26924" y="26924"/>
                  </a:lnTo>
                  <a:lnTo>
                    <a:pt x="56149" y="7223"/>
                  </a:lnTo>
                  <a:lnTo>
                    <a:pt x="91948" y="0"/>
                  </a:lnTo>
                  <a:lnTo>
                    <a:pt x="3498596" y="0"/>
                  </a:lnTo>
                  <a:lnTo>
                    <a:pt x="3534394" y="7223"/>
                  </a:lnTo>
                  <a:lnTo>
                    <a:pt x="3563620" y="26924"/>
                  </a:lnTo>
                  <a:lnTo>
                    <a:pt x="3583320" y="56149"/>
                  </a:lnTo>
                  <a:lnTo>
                    <a:pt x="3590544" y="91948"/>
                  </a:lnTo>
                  <a:lnTo>
                    <a:pt x="3590544" y="459740"/>
                  </a:lnTo>
                  <a:lnTo>
                    <a:pt x="3583320" y="495538"/>
                  </a:lnTo>
                  <a:lnTo>
                    <a:pt x="3563620" y="524763"/>
                  </a:lnTo>
                  <a:lnTo>
                    <a:pt x="3534394" y="544464"/>
                  </a:lnTo>
                  <a:lnTo>
                    <a:pt x="3498596" y="551688"/>
                  </a:lnTo>
                  <a:lnTo>
                    <a:pt x="91948" y="551688"/>
                  </a:lnTo>
                  <a:lnTo>
                    <a:pt x="56149" y="544464"/>
                  </a:lnTo>
                  <a:lnTo>
                    <a:pt x="26924" y="524764"/>
                  </a:lnTo>
                  <a:lnTo>
                    <a:pt x="7223" y="495538"/>
                  </a:lnTo>
                  <a:lnTo>
                    <a:pt x="0" y="459740"/>
                  </a:lnTo>
                  <a:lnTo>
                    <a:pt x="0" y="91948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5316473" y="2250795"/>
            <a:ext cx="2994660" cy="287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2900" marR="5080" indent="-330835">
              <a:lnSpc>
                <a:spcPct val="107500"/>
              </a:lnSpc>
              <a:spcBef>
                <a:spcPts val="100"/>
              </a:spcBef>
            </a:pPr>
            <a:r>
              <a:rPr sz="800" dirty="0">
                <a:latin typeface="Arial MT"/>
                <a:cs typeface="Arial MT"/>
              </a:rPr>
              <a:t>Fiscalizar</a:t>
            </a:r>
            <a:r>
              <a:rPr sz="800" spc="-55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e</a:t>
            </a:r>
            <a:r>
              <a:rPr sz="800" spc="-35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penalizar</a:t>
            </a:r>
            <a:r>
              <a:rPr sz="800" spc="-20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as</a:t>
            </a:r>
            <a:r>
              <a:rPr sz="800" spc="-35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irregularidades</a:t>
            </a:r>
            <a:r>
              <a:rPr sz="800" spc="-10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realizadas</a:t>
            </a:r>
            <a:r>
              <a:rPr sz="800" spc="-15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pelos</a:t>
            </a:r>
            <a:r>
              <a:rPr sz="800" spc="-30" dirty="0">
                <a:latin typeface="Arial MT"/>
                <a:cs typeface="Arial MT"/>
              </a:rPr>
              <a:t> </a:t>
            </a:r>
            <a:r>
              <a:rPr sz="800" spc="-10" dirty="0">
                <a:latin typeface="Arial MT"/>
                <a:cs typeface="Arial MT"/>
              </a:rPr>
              <a:t>Médicos </a:t>
            </a:r>
            <a:r>
              <a:rPr sz="800" dirty="0">
                <a:latin typeface="Arial MT"/>
                <a:cs typeface="Arial MT"/>
              </a:rPr>
              <a:t>Veterinários</a:t>
            </a:r>
            <a:r>
              <a:rPr sz="800" spc="-10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e</a:t>
            </a:r>
            <a:r>
              <a:rPr sz="800" spc="-10" dirty="0">
                <a:latin typeface="Arial MT"/>
                <a:cs typeface="Arial MT"/>
              </a:rPr>
              <a:t> Zootecnistas</a:t>
            </a:r>
            <a:r>
              <a:rPr sz="800" spc="-15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no</a:t>
            </a:r>
            <a:r>
              <a:rPr sz="800" spc="-5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exército </a:t>
            </a:r>
            <a:r>
              <a:rPr sz="800" spc="-10" dirty="0">
                <a:latin typeface="Arial MT"/>
                <a:cs typeface="Arial MT"/>
              </a:rPr>
              <a:t>profissional</a:t>
            </a:r>
            <a:endParaRPr sz="800">
              <a:latin typeface="Arial MT"/>
              <a:cs typeface="Arial MT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9177273" y="2122677"/>
            <a:ext cx="1297940" cy="572135"/>
            <a:chOff x="9177273" y="2122677"/>
            <a:chExt cx="1297940" cy="572135"/>
          </a:xfrm>
        </p:grpSpPr>
        <p:sp>
          <p:nvSpPr>
            <p:cNvPr id="22" name="object 22"/>
            <p:cNvSpPr/>
            <p:nvPr/>
          </p:nvSpPr>
          <p:spPr>
            <a:xfrm>
              <a:off x="9183623" y="2129027"/>
              <a:ext cx="1285240" cy="559435"/>
            </a:xfrm>
            <a:custGeom>
              <a:avLst/>
              <a:gdLst/>
              <a:ahLst/>
              <a:cxnLst/>
              <a:rect l="l" t="t" r="r" b="b"/>
              <a:pathLst>
                <a:path w="1285240" h="559435">
                  <a:moveTo>
                    <a:pt x="1191514" y="0"/>
                  </a:moveTo>
                  <a:lnTo>
                    <a:pt x="93218" y="0"/>
                  </a:lnTo>
                  <a:lnTo>
                    <a:pt x="56953" y="7332"/>
                  </a:lnTo>
                  <a:lnTo>
                    <a:pt x="27320" y="27320"/>
                  </a:lnTo>
                  <a:lnTo>
                    <a:pt x="7332" y="56953"/>
                  </a:lnTo>
                  <a:lnTo>
                    <a:pt x="0" y="93218"/>
                  </a:lnTo>
                  <a:lnTo>
                    <a:pt x="0" y="466089"/>
                  </a:lnTo>
                  <a:lnTo>
                    <a:pt x="7332" y="502354"/>
                  </a:lnTo>
                  <a:lnTo>
                    <a:pt x="27320" y="531987"/>
                  </a:lnTo>
                  <a:lnTo>
                    <a:pt x="56953" y="551975"/>
                  </a:lnTo>
                  <a:lnTo>
                    <a:pt x="93218" y="559308"/>
                  </a:lnTo>
                  <a:lnTo>
                    <a:pt x="1191514" y="559308"/>
                  </a:lnTo>
                  <a:lnTo>
                    <a:pt x="1227778" y="551975"/>
                  </a:lnTo>
                  <a:lnTo>
                    <a:pt x="1257411" y="531987"/>
                  </a:lnTo>
                  <a:lnTo>
                    <a:pt x="1277399" y="502354"/>
                  </a:lnTo>
                  <a:lnTo>
                    <a:pt x="1284731" y="466089"/>
                  </a:lnTo>
                  <a:lnTo>
                    <a:pt x="1284731" y="93218"/>
                  </a:lnTo>
                  <a:lnTo>
                    <a:pt x="1277399" y="56953"/>
                  </a:lnTo>
                  <a:lnTo>
                    <a:pt x="1257411" y="27320"/>
                  </a:lnTo>
                  <a:lnTo>
                    <a:pt x="1227778" y="7332"/>
                  </a:lnTo>
                  <a:lnTo>
                    <a:pt x="119151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9183623" y="2129027"/>
              <a:ext cx="1285240" cy="559435"/>
            </a:xfrm>
            <a:custGeom>
              <a:avLst/>
              <a:gdLst/>
              <a:ahLst/>
              <a:cxnLst/>
              <a:rect l="l" t="t" r="r" b="b"/>
              <a:pathLst>
                <a:path w="1285240" h="559435">
                  <a:moveTo>
                    <a:pt x="0" y="93218"/>
                  </a:moveTo>
                  <a:lnTo>
                    <a:pt x="7332" y="56953"/>
                  </a:lnTo>
                  <a:lnTo>
                    <a:pt x="27320" y="27320"/>
                  </a:lnTo>
                  <a:lnTo>
                    <a:pt x="56953" y="7332"/>
                  </a:lnTo>
                  <a:lnTo>
                    <a:pt x="93218" y="0"/>
                  </a:lnTo>
                  <a:lnTo>
                    <a:pt x="1191514" y="0"/>
                  </a:lnTo>
                  <a:lnTo>
                    <a:pt x="1227778" y="7332"/>
                  </a:lnTo>
                  <a:lnTo>
                    <a:pt x="1257411" y="27320"/>
                  </a:lnTo>
                  <a:lnTo>
                    <a:pt x="1277399" y="56953"/>
                  </a:lnTo>
                  <a:lnTo>
                    <a:pt x="1284731" y="93218"/>
                  </a:lnTo>
                  <a:lnTo>
                    <a:pt x="1284731" y="466089"/>
                  </a:lnTo>
                  <a:lnTo>
                    <a:pt x="1277399" y="502354"/>
                  </a:lnTo>
                  <a:lnTo>
                    <a:pt x="1257411" y="531987"/>
                  </a:lnTo>
                  <a:lnTo>
                    <a:pt x="1227778" y="551975"/>
                  </a:lnTo>
                  <a:lnTo>
                    <a:pt x="1191514" y="559308"/>
                  </a:lnTo>
                  <a:lnTo>
                    <a:pt x="93218" y="559308"/>
                  </a:lnTo>
                  <a:lnTo>
                    <a:pt x="56953" y="551975"/>
                  </a:lnTo>
                  <a:lnTo>
                    <a:pt x="27320" y="531987"/>
                  </a:lnTo>
                  <a:lnTo>
                    <a:pt x="7332" y="502354"/>
                  </a:lnTo>
                  <a:lnTo>
                    <a:pt x="0" y="466089"/>
                  </a:lnTo>
                  <a:lnTo>
                    <a:pt x="0" y="93218"/>
                  </a:lnTo>
                  <a:close/>
                </a:path>
              </a:pathLst>
            </a:custGeom>
            <a:ln w="12192">
              <a:solidFill>
                <a:srgbClr val="A4A4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9307830" y="2126717"/>
            <a:ext cx="1037590" cy="548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7100"/>
              </a:lnSpc>
              <a:spcBef>
                <a:spcPts val="100"/>
              </a:spcBef>
            </a:pPr>
            <a:r>
              <a:rPr sz="800" dirty="0">
                <a:latin typeface="Arial MT"/>
                <a:cs typeface="Arial MT"/>
              </a:rPr>
              <a:t>Zelar</a:t>
            </a:r>
            <a:r>
              <a:rPr sz="800" spc="-35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pela</a:t>
            </a:r>
            <a:r>
              <a:rPr sz="800" spc="-20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qualidade</a:t>
            </a:r>
            <a:r>
              <a:rPr sz="800" spc="-10" dirty="0">
                <a:latin typeface="Arial MT"/>
                <a:cs typeface="Arial MT"/>
              </a:rPr>
              <a:t> </a:t>
            </a:r>
            <a:r>
              <a:rPr sz="800" spc="-50" dirty="0">
                <a:latin typeface="Arial MT"/>
                <a:cs typeface="Arial MT"/>
              </a:rPr>
              <a:t>e</a:t>
            </a:r>
            <a:r>
              <a:rPr sz="800" dirty="0">
                <a:latin typeface="Arial MT"/>
                <a:cs typeface="Arial MT"/>
              </a:rPr>
              <a:t> formação</a:t>
            </a:r>
            <a:r>
              <a:rPr sz="800" spc="-35" dirty="0">
                <a:latin typeface="Arial MT"/>
                <a:cs typeface="Arial MT"/>
              </a:rPr>
              <a:t> </a:t>
            </a:r>
            <a:r>
              <a:rPr sz="800" spc="-25" dirty="0">
                <a:latin typeface="Arial MT"/>
                <a:cs typeface="Arial MT"/>
              </a:rPr>
              <a:t>dos</a:t>
            </a:r>
            <a:r>
              <a:rPr sz="800" dirty="0">
                <a:latin typeface="Arial MT"/>
                <a:cs typeface="Arial MT"/>
              </a:rPr>
              <a:t> Veterinários</a:t>
            </a:r>
            <a:r>
              <a:rPr sz="800" spc="-55" dirty="0">
                <a:latin typeface="Arial MT"/>
                <a:cs typeface="Arial MT"/>
              </a:rPr>
              <a:t> </a:t>
            </a:r>
            <a:r>
              <a:rPr sz="800" spc="-50" dirty="0">
                <a:latin typeface="Arial MT"/>
                <a:cs typeface="Arial MT"/>
              </a:rPr>
              <a:t>e</a:t>
            </a:r>
            <a:r>
              <a:rPr sz="800" spc="-10" dirty="0">
                <a:latin typeface="Arial MT"/>
                <a:cs typeface="Arial MT"/>
              </a:rPr>
              <a:t> Zootecnistas.</a:t>
            </a:r>
            <a:endParaRPr sz="800">
              <a:latin typeface="Arial MT"/>
              <a:cs typeface="Arial MT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781558" y="1660905"/>
            <a:ext cx="8123555" cy="4042410"/>
            <a:chOff x="781558" y="1660905"/>
            <a:chExt cx="8123555" cy="4042410"/>
          </a:xfrm>
        </p:grpSpPr>
        <p:sp>
          <p:nvSpPr>
            <p:cNvPr id="26" name="object 26"/>
            <p:cNvSpPr/>
            <p:nvPr/>
          </p:nvSpPr>
          <p:spPr>
            <a:xfrm>
              <a:off x="3310128" y="1667255"/>
              <a:ext cx="413384" cy="264160"/>
            </a:xfrm>
            <a:custGeom>
              <a:avLst/>
              <a:gdLst/>
              <a:ahLst/>
              <a:cxnLst/>
              <a:rect l="l" t="t" r="r" b="b"/>
              <a:pathLst>
                <a:path w="413385" h="264160">
                  <a:moveTo>
                    <a:pt x="206501" y="0"/>
                  </a:moveTo>
                  <a:lnTo>
                    <a:pt x="0" y="131826"/>
                  </a:lnTo>
                  <a:lnTo>
                    <a:pt x="103250" y="131826"/>
                  </a:lnTo>
                  <a:lnTo>
                    <a:pt x="103250" y="263652"/>
                  </a:lnTo>
                  <a:lnTo>
                    <a:pt x="309752" y="263652"/>
                  </a:lnTo>
                  <a:lnTo>
                    <a:pt x="309752" y="131826"/>
                  </a:lnTo>
                  <a:lnTo>
                    <a:pt x="413004" y="131826"/>
                  </a:lnTo>
                  <a:lnTo>
                    <a:pt x="206501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3310128" y="1667255"/>
              <a:ext cx="413384" cy="264160"/>
            </a:xfrm>
            <a:custGeom>
              <a:avLst/>
              <a:gdLst/>
              <a:ahLst/>
              <a:cxnLst/>
              <a:rect l="l" t="t" r="r" b="b"/>
              <a:pathLst>
                <a:path w="413385" h="264160">
                  <a:moveTo>
                    <a:pt x="0" y="131826"/>
                  </a:moveTo>
                  <a:lnTo>
                    <a:pt x="206501" y="0"/>
                  </a:lnTo>
                  <a:lnTo>
                    <a:pt x="413004" y="131826"/>
                  </a:lnTo>
                  <a:lnTo>
                    <a:pt x="309752" y="131826"/>
                  </a:lnTo>
                  <a:lnTo>
                    <a:pt x="309752" y="263652"/>
                  </a:lnTo>
                  <a:lnTo>
                    <a:pt x="103250" y="263652"/>
                  </a:lnTo>
                  <a:lnTo>
                    <a:pt x="103250" y="131826"/>
                  </a:lnTo>
                  <a:lnTo>
                    <a:pt x="0" y="131826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8485631" y="1667255"/>
              <a:ext cx="413384" cy="264160"/>
            </a:xfrm>
            <a:custGeom>
              <a:avLst/>
              <a:gdLst/>
              <a:ahLst/>
              <a:cxnLst/>
              <a:rect l="l" t="t" r="r" b="b"/>
              <a:pathLst>
                <a:path w="413384" h="264160">
                  <a:moveTo>
                    <a:pt x="206501" y="0"/>
                  </a:moveTo>
                  <a:lnTo>
                    <a:pt x="0" y="131826"/>
                  </a:lnTo>
                  <a:lnTo>
                    <a:pt x="103250" y="131826"/>
                  </a:lnTo>
                  <a:lnTo>
                    <a:pt x="103250" y="263652"/>
                  </a:lnTo>
                  <a:lnTo>
                    <a:pt x="309752" y="263652"/>
                  </a:lnTo>
                  <a:lnTo>
                    <a:pt x="309752" y="131826"/>
                  </a:lnTo>
                  <a:lnTo>
                    <a:pt x="413003" y="131826"/>
                  </a:lnTo>
                  <a:lnTo>
                    <a:pt x="206501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8485631" y="1667255"/>
              <a:ext cx="413384" cy="264160"/>
            </a:xfrm>
            <a:custGeom>
              <a:avLst/>
              <a:gdLst/>
              <a:ahLst/>
              <a:cxnLst/>
              <a:rect l="l" t="t" r="r" b="b"/>
              <a:pathLst>
                <a:path w="413384" h="264160">
                  <a:moveTo>
                    <a:pt x="0" y="131826"/>
                  </a:moveTo>
                  <a:lnTo>
                    <a:pt x="206501" y="0"/>
                  </a:lnTo>
                  <a:lnTo>
                    <a:pt x="413003" y="131826"/>
                  </a:lnTo>
                  <a:lnTo>
                    <a:pt x="309752" y="131826"/>
                  </a:lnTo>
                  <a:lnTo>
                    <a:pt x="309752" y="263652"/>
                  </a:lnTo>
                  <a:lnTo>
                    <a:pt x="103250" y="263652"/>
                  </a:lnTo>
                  <a:lnTo>
                    <a:pt x="103250" y="131826"/>
                  </a:lnTo>
                  <a:lnTo>
                    <a:pt x="0" y="131826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787908" y="3058667"/>
              <a:ext cx="1701164" cy="2638425"/>
            </a:xfrm>
            <a:custGeom>
              <a:avLst/>
              <a:gdLst/>
              <a:ahLst/>
              <a:cxnLst/>
              <a:rect l="l" t="t" r="r" b="b"/>
              <a:pathLst>
                <a:path w="1701164" h="2638425">
                  <a:moveTo>
                    <a:pt x="1700783" y="0"/>
                  </a:moveTo>
                  <a:lnTo>
                    <a:pt x="0" y="0"/>
                  </a:lnTo>
                  <a:lnTo>
                    <a:pt x="0" y="2638043"/>
                  </a:lnTo>
                  <a:lnTo>
                    <a:pt x="1700783" y="2638043"/>
                  </a:lnTo>
                  <a:lnTo>
                    <a:pt x="1700783" y="0"/>
                  </a:lnTo>
                  <a:close/>
                </a:path>
              </a:pathLst>
            </a:custGeom>
            <a:solidFill>
              <a:srgbClr val="FAE4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787908" y="3058667"/>
              <a:ext cx="1701164" cy="2638425"/>
            </a:xfrm>
            <a:custGeom>
              <a:avLst/>
              <a:gdLst/>
              <a:ahLst/>
              <a:cxnLst/>
              <a:rect l="l" t="t" r="r" b="b"/>
              <a:pathLst>
                <a:path w="1701164" h="2638425">
                  <a:moveTo>
                    <a:pt x="0" y="2638043"/>
                  </a:moveTo>
                  <a:lnTo>
                    <a:pt x="1700783" y="2638043"/>
                  </a:lnTo>
                  <a:lnTo>
                    <a:pt x="1700783" y="0"/>
                  </a:lnTo>
                  <a:lnTo>
                    <a:pt x="0" y="0"/>
                  </a:lnTo>
                  <a:lnTo>
                    <a:pt x="0" y="2638043"/>
                  </a:lnTo>
                  <a:close/>
                </a:path>
              </a:pathLst>
            </a:custGeom>
            <a:ln w="12192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1048918" y="3257169"/>
            <a:ext cx="1177290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latin typeface="Arial"/>
                <a:cs typeface="Arial"/>
              </a:rPr>
              <a:t>PESSOAL</a:t>
            </a:r>
            <a:r>
              <a:rPr sz="800" b="1" spc="-1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E</a:t>
            </a:r>
            <a:r>
              <a:rPr sz="800" b="1" spc="-40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INOVAÇÃO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965961" y="3530853"/>
            <a:ext cx="1445260" cy="520700"/>
            <a:chOff x="965961" y="3530853"/>
            <a:chExt cx="1445260" cy="520700"/>
          </a:xfrm>
        </p:grpSpPr>
        <p:sp>
          <p:nvSpPr>
            <p:cNvPr id="34" name="object 34"/>
            <p:cNvSpPr/>
            <p:nvPr/>
          </p:nvSpPr>
          <p:spPr>
            <a:xfrm>
              <a:off x="972311" y="3537203"/>
              <a:ext cx="1432560" cy="508000"/>
            </a:xfrm>
            <a:custGeom>
              <a:avLst/>
              <a:gdLst/>
              <a:ahLst/>
              <a:cxnLst/>
              <a:rect l="l" t="t" r="r" b="b"/>
              <a:pathLst>
                <a:path w="1432560" h="508000">
                  <a:moveTo>
                    <a:pt x="1347977" y="0"/>
                  </a:moveTo>
                  <a:lnTo>
                    <a:pt x="84581" y="0"/>
                  </a:lnTo>
                  <a:lnTo>
                    <a:pt x="51660" y="6643"/>
                  </a:lnTo>
                  <a:lnTo>
                    <a:pt x="24774" y="24765"/>
                  </a:lnTo>
                  <a:lnTo>
                    <a:pt x="6647" y="51649"/>
                  </a:lnTo>
                  <a:lnTo>
                    <a:pt x="0" y="84582"/>
                  </a:lnTo>
                  <a:lnTo>
                    <a:pt x="0" y="422910"/>
                  </a:lnTo>
                  <a:lnTo>
                    <a:pt x="6647" y="455842"/>
                  </a:lnTo>
                  <a:lnTo>
                    <a:pt x="24774" y="482727"/>
                  </a:lnTo>
                  <a:lnTo>
                    <a:pt x="51660" y="500848"/>
                  </a:lnTo>
                  <a:lnTo>
                    <a:pt x="84581" y="507492"/>
                  </a:lnTo>
                  <a:lnTo>
                    <a:pt x="1347977" y="507492"/>
                  </a:lnTo>
                  <a:lnTo>
                    <a:pt x="1380910" y="500848"/>
                  </a:lnTo>
                  <a:lnTo>
                    <a:pt x="1407795" y="482727"/>
                  </a:lnTo>
                  <a:lnTo>
                    <a:pt x="1425916" y="455842"/>
                  </a:lnTo>
                  <a:lnTo>
                    <a:pt x="1432560" y="422910"/>
                  </a:lnTo>
                  <a:lnTo>
                    <a:pt x="1432560" y="84582"/>
                  </a:lnTo>
                  <a:lnTo>
                    <a:pt x="1425916" y="51649"/>
                  </a:lnTo>
                  <a:lnTo>
                    <a:pt x="1407795" y="24764"/>
                  </a:lnTo>
                  <a:lnTo>
                    <a:pt x="1380910" y="6643"/>
                  </a:lnTo>
                  <a:lnTo>
                    <a:pt x="134797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972311" y="3537203"/>
              <a:ext cx="1432560" cy="508000"/>
            </a:xfrm>
            <a:custGeom>
              <a:avLst/>
              <a:gdLst/>
              <a:ahLst/>
              <a:cxnLst/>
              <a:rect l="l" t="t" r="r" b="b"/>
              <a:pathLst>
                <a:path w="1432560" h="508000">
                  <a:moveTo>
                    <a:pt x="0" y="84582"/>
                  </a:moveTo>
                  <a:lnTo>
                    <a:pt x="6647" y="51649"/>
                  </a:lnTo>
                  <a:lnTo>
                    <a:pt x="24774" y="24765"/>
                  </a:lnTo>
                  <a:lnTo>
                    <a:pt x="51660" y="6643"/>
                  </a:lnTo>
                  <a:lnTo>
                    <a:pt x="84581" y="0"/>
                  </a:lnTo>
                  <a:lnTo>
                    <a:pt x="1347977" y="0"/>
                  </a:lnTo>
                  <a:lnTo>
                    <a:pt x="1380910" y="6643"/>
                  </a:lnTo>
                  <a:lnTo>
                    <a:pt x="1407795" y="24764"/>
                  </a:lnTo>
                  <a:lnTo>
                    <a:pt x="1425916" y="51649"/>
                  </a:lnTo>
                  <a:lnTo>
                    <a:pt x="1432560" y="84582"/>
                  </a:lnTo>
                  <a:lnTo>
                    <a:pt x="1432560" y="422910"/>
                  </a:lnTo>
                  <a:lnTo>
                    <a:pt x="1425916" y="455842"/>
                  </a:lnTo>
                  <a:lnTo>
                    <a:pt x="1407795" y="482727"/>
                  </a:lnTo>
                  <a:lnTo>
                    <a:pt x="1380910" y="500848"/>
                  </a:lnTo>
                  <a:lnTo>
                    <a:pt x="1347977" y="507492"/>
                  </a:lnTo>
                  <a:lnTo>
                    <a:pt x="84581" y="507492"/>
                  </a:lnTo>
                  <a:lnTo>
                    <a:pt x="51660" y="500848"/>
                  </a:lnTo>
                  <a:lnTo>
                    <a:pt x="24774" y="482727"/>
                  </a:lnTo>
                  <a:lnTo>
                    <a:pt x="6647" y="455842"/>
                  </a:lnTo>
                  <a:lnTo>
                    <a:pt x="0" y="422910"/>
                  </a:lnTo>
                  <a:lnTo>
                    <a:pt x="0" y="84582"/>
                  </a:lnTo>
                  <a:close/>
                </a:path>
              </a:pathLst>
            </a:custGeom>
            <a:ln w="12192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1105916" y="3575659"/>
            <a:ext cx="1165225" cy="4171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algn="ctr">
              <a:lnSpc>
                <a:spcPct val="106900"/>
              </a:lnSpc>
              <a:spcBef>
                <a:spcPts val="105"/>
              </a:spcBef>
            </a:pPr>
            <a:r>
              <a:rPr sz="800" dirty="0">
                <a:latin typeface="Arial MT"/>
                <a:cs typeface="Arial MT"/>
              </a:rPr>
              <a:t>Captar</a:t>
            </a:r>
            <a:r>
              <a:rPr sz="800" spc="-25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competências</a:t>
            </a:r>
            <a:r>
              <a:rPr sz="800" spc="-50" dirty="0">
                <a:latin typeface="Arial MT"/>
                <a:cs typeface="Arial MT"/>
              </a:rPr>
              <a:t> </a:t>
            </a:r>
            <a:r>
              <a:rPr sz="800" spc="-25" dirty="0">
                <a:latin typeface="Arial MT"/>
                <a:cs typeface="Arial MT"/>
              </a:rPr>
              <a:t>por</a:t>
            </a:r>
            <a:r>
              <a:rPr sz="800" dirty="0">
                <a:latin typeface="Arial MT"/>
                <a:cs typeface="Arial MT"/>
              </a:rPr>
              <a:t> meio</a:t>
            </a:r>
            <a:r>
              <a:rPr sz="800" spc="-20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de</a:t>
            </a:r>
            <a:r>
              <a:rPr sz="800" spc="-5" dirty="0">
                <a:latin typeface="Arial MT"/>
                <a:cs typeface="Arial MT"/>
              </a:rPr>
              <a:t> </a:t>
            </a:r>
            <a:r>
              <a:rPr sz="800" spc="-10" dirty="0">
                <a:latin typeface="Arial MT"/>
                <a:cs typeface="Arial MT"/>
              </a:rPr>
              <a:t>concursos públicos</a:t>
            </a:r>
            <a:endParaRPr sz="800">
              <a:latin typeface="Arial MT"/>
              <a:cs typeface="Arial MT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965961" y="4099305"/>
            <a:ext cx="1430020" cy="850900"/>
            <a:chOff x="965961" y="4099305"/>
            <a:chExt cx="1430020" cy="850900"/>
          </a:xfrm>
        </p:grpSpPr>
        <p:sp>
          <p:nvSpPr>
            <p:cNvPr id="38" name="object 38"/>
            <p:cNvSpPr/>
            <p:nvPr/>
          </p:nvSpPr>
          <p:spPr>
            <a:xfrm>
              <a:off x="972311" y="4105655"/>
              <a:ext cx="1417320" cy="838200"/>
            </a:xfrm>
            <a:custGeom>
              <a:avLst/>
              <a:gdLst/>
              <a:ahLst/>
              <a:cxnLst/>
              <a:rect l="l" t="t" r="r" b="b"/>
              <a:pathLst>
                <a:path w="1417320" h="838200">
                  <a:moveTo>
                    <a:pt x="1277620" y="0"/>
                  </a:moveTo>
                  <a:lnTo>
                    <a:pt x="139700" y="0"/>
                  </a:lnTo>
                  <a:lnTo>
                    <a:pt x="95544" y="7116"/>
                  </a:lnTo>
                  <a:lnTo>
                    <a:pt x="57195" y="26936"/>
                  </a:lnTo>
                  <a:lnTo>
                    <a:pt x="26954" y="57168"/>
                  </a:lnTo>
                  <a:lnTo>
                    <a:pt x="7122" y="95520"/>
                  </a:lnTo>
                  <a:lnTo>
                    <a:pt x="0" y="139700"/>
                  </a:lnTo>
                  <a:lnTo>
                    <a:pt x="0" y="698500"/>
                  </a:lnTo>
                  <a:lnTo>
                    <a:pt x="7122" y="742679"/>
                  </a:lnTo>
                  <a:lnTo>
                    <a:pt x="26954" y="781031"/>
                  </a:lnTo>
                  <a:lnTo>
                    <a:pt x="57195" y="811263"/>
                  </a:lnTo>
                  <a:lnTo>
                    <a:pt x="95544" y="831083"/>
                  </a:lnTo>
                  <a:lnTo>
                    <a:pt x="139700" y="838200"/>
                  </a:lnTo>
                  <a:lnTo>
                    <a:pt x="1277620" y="838200"/>
                  </a:lnTo>
                  <a:lnTo>
                    <a:pt x="1321799" y="831083"/>
                  </a:lnTo>
                  <a:lnTo>
                    <a:pt x="1360151" y="811263"/>
                  </a:lnTo>
                  <a:lnTo>
                    <a:pt x="1390383" y="781031"/>
                  </a:lnTo>
                  <a:lnTo>
                    <a:pt x="1410203" y="742679"/>
                  </a:lnTo>
                  <a:lnTo>
                    <a:pt x="1417320" y="698500"/>
                  </a:lnTo>
                  <a:lnTo>
                    <a:pt x="1417320" y="139700"/>
                  </a:lnTo>
                  <a:lnTo>
                    <a:pt x="1410203" y="95520"/>
                  </a:lnTo>
                  <a:lnTo>
                    <a:pt x="1390383" y="57168"/>
                  </a:lnTo>
                  <a:lnTo>
                    <a:pt x="1360151" y="26936"/>
                  </a:lnTo>
                  <a:lnTo>
                    <a:pt x="1321799" y="7116"/>
                  </a:lnTo>
                  <a:lnTo>
                    <a:pt x="12776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972311" y="4105655"/>
              <a:ext cx="1417320" cy="838200"/>
            </a:xfrm>
            <a:custGeom>
              <a:avLst/>
              <a:gdLst/>
              <a:ahLst/>
              <a:cxnLst/>
              <a:rect l="l" t="t" r="r" b="b"/>
              <a:pathLst>
                <a:path w="1417320" h="838200">
                  <a:moveTo>
                    <a:pt x="0" y="139700"/>
                  </a:moveTo>
                  <a:lnTo>
                    <a:pt x="7122" y="95520"/>
                  </a:lnTo>
                  <a:lnTo>
                    <a:pt x="26954" y="57168"/>
                  </a:lnTo>
                  <a:lnTo>
                    <a:pt x="57195" y="26936"/>
                  </a:lnTo>
                  <a:lnTo>
                    <a:pt x="95544" y="7116"/>
                  </a:lnTo>
                  <a:lnTo>
                    <a:pt x="139700" y="0"/>
                  </a:lnTo>
                  <a:lnTo>
                    <a:pt x="1277620" y="0"/>
                  </a:lnTo>
                  <a:lnTo>
                    <a:pt x="1321799" y="7116"/>
                  </a:lnTo>
                  <a:lnTo>
                    <a:pt x="1360151" y="26936"/>
                  </a:lnTo>
                  <a:lnTo>
                    <a:pt x="1390383" y="57168"/>
                  </a:lnTo>
                  <a:lnTo>
                    <a:pt x="1410203" y="95520"/>
                  </a:lnTo>
                  <a:lnTo>
                    <a:pt x="1417320" y="139700"/>
                  </a:lnTo>
                  <a:lnTo>
                    <a:pt x="1417320" y="698500"/>
                  </a:lnTo>
                  <a:lnTo>
                    <a:pt x="1410203" y="742679"/>
                  </a:lnTo>
                  <a:lnTo>
                    <a:pt x="1390383" y="781031"/>
                  </a:lnTo>
                  <a:lnTo>
                    <a:pt x="1360151" y="811263"/>
                  </a:lnTo>
                  <a:lnTo>
                    <a:pt x="1321799" y="831083"/>
                  </a:lnTo>
                  <a:lnTo>
                    <a:pt x="1277620" y="838200"/>
                  </a:lnTo>
                  <a:lnTo>
                    <a:pt x="139700" y="838200"/>
                  </a:lnTo>
                  <a:lnTo>
                    <a:pt x="95544" y="831083"/>
                  </a:lnTo>
                  <a:lnTo>
                    <a:pt x="57195" y="811263"/>
                  </a:lnTo>
                  <a:lnTo>
                    <a:pt x="26954" y="781031"/>
                  </a:lnTo>
                  <a:lnTo>
                    <a:pt x="7122" y="742679"/>
                  </a:lnTo>
                  <a:lnTo>
                    <a:pt x="0" y="698500"/>
                  </a:lnTo>
                  <a:lnTo>
                    <a:pt x="0" y="139700"/>
                  </a:lnTo>
                  <a:close/>
                </a:path>
              </a:pathLst>
            </a:custGeom>
            <a:ln w="12192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1148283" y="4178020"/>
            <a:ext cx="1064260" cy="679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70" algn="ctr">
              <a:lnSpc>
                <a:spcPct val="107200"/>
              </a:lnSpc>
              <a:spcBef>
                <a:spcPts val="100"/>
              </a:spcBef>
            </a:pPr>
            <a:r>
              <a:rPr sz="800" spc="-10" dirty="0">
                <a:latin typeface="Arial MT"/>
                <a:cs typeface="Arial MT"/>
              </a:rPr>
              <a:t>Desenvolver competências </a:t>
            </a:r>
            <a:r>
              <a:rPr sz="800" dirty="0">
                <a:latin typeface="Arial MT"/>
                <a:cs typeface="Arial MT"/>
              </a:rPr>
              <a:t>transversais</a:t>
            </a:r>
            <a:r>
              <a:rPr sz="800" spc="-30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e</a:t>
            </a:r>
            <a:r>
              <a:rPr sz="800" spc="-25" dirty="0">
                <a:latin typeface="Arial MT"/>
                <a:cs typeface="Arial MT"/>
              </a:rPr>
              <a:t> </a:t>
            </a:r>
            <a:r>
              <a:rPr sz="800" spc="-10" dirty="0">
                <a:latin typeface="Arial MT"/>
                <a:cs typeface="Arial MT"/>
              </a:rPr>
              <a:t>técnicas </a:t>
            </a:r>
            <a:r>
              <a:rPr sz="800" dirty="0">
                <a:latin typeface="Arial MT"/>
                <a:cs typeface="Arial MT"/>
              </a:rPr>
              <a:t>para</a:t>
            </a:r>
            <a:r>
              <a:rPr sz="800" spc="-10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o</a:t>
            </a:r>
            <a:r>
              <a:rPr sz="800" spc="-20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alcance</a:t>
            </a:r>
            <a:r>
              <a:rPr sz="800" spc="-20" dirty="0">
                <a:latin typeface="Arial MT"/>
                <a:cs typeface="Arial MT"/>
              </a:rPr>
              <a:t> </a:t>
            </a:r>
            <a:r>
              <a:rPr sz="800" spc="-25" dirty="0">
                <a:latin typeface="Arial MT"/>
                <a:cs typeface="Arial MT"/>
              </a:rPr>
              <a:t>das</a:t>
            </a:r>
            <a:r>
              <a:rPr sz="800" spc="-10" dirty="0">
                <a:latin typeface="Arial MT"/>
                <a:cs typeface="Arial MT"/>
              </a:rPr>
              <a:t> estratégias</a:t>
            </a:r>
            <a:endParaRPr sz="800">
              <a:latin typeface="Arial MT"/>
              <a:cs typeface="Arial MT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965961" y="4996941"/>
            <a:ext cx="1430020" cy="584200"/>
            <a:chOff x="965961" y="4996941"/>
            <a:chExt cx="1430020" cy="584200"/>
          </a:xfrm>
        </p:grpSpPr>
        <p:sp>
          <p:nvSpPr>
            <p:cNvPr id="42" name="object 42"/>
            <p:cNvSpPr/>
            <p:nvPr/>
          </p:nvSpPr>
          <p:spPr>
            <a:xfrm>
              <a:off x="972311" y="5003291"/>
              <a:ext cx="1417320" cy="571500"/>
            </a:xfrm>
            <a:custGeom>
              <a:avLst/>
              <a:gdLst/>
              <a:ahLst/>
              <a:cxnLst/>
              <a:rect l="l" t="t" r="r" b="b"/>
              <a:pathLst>
                <a:path w="1417320" h="571500">
                  <a:moveTo>
                    <a:pt x="1322070" y="0"/>
                  </a:moveTo>
                  <a:lnTo>
                    <a:pt x="95250" y="0"/>
                  </a:lnTo>
                  <a:lnTo>
                    <a:pt x="58175" y="7489"/>
                  </a:lnTo>
                  <a:lnTo>
                    <a:pt x="27898" y="27908"/>
                  </a:lnTo>
                  <a:lnTo>
                    <a:pt x="7485" y="58185"/>
                  </a:lnTo>
                  <a:lnTo>
                    <a:pt x="0" y="95249"/>
                  </a:lnTo>
                  <a:lnTo>
                    <a:pt x="0" y="476249"/>
                  </a:lnTo>
                  <a:lnTo>
                    <a:pt x="7485" y="513314"/>
                  </a:lnTo>
                  <a:lnTo>
                    <a:pt x="27898" y="543591"/>
                  </a:lnTo>
                  <a:lnTo>
                    <a:pt x="58175" y="564010"/>
                  </a:lnTo>
                  <a:lnTo>
                    <a:pt x="95250" y="571499"/>
                  </a:lnTo>
                  <a:lnTo>
                    <a:pt x="1322070" y="571499"/>
                  </a:lnTo>
                  <a:lnTo>
                    <a:pt x="1359134" y="564010"/>
                  </a:lnTo>
                  <a:lnTo>
                    <a:pt x="1389411" y="543591"/>
                  </a:lnTo>
                  <a:lnTo>
                    <a:pt x="1409830" y="513314"/>
                  </a:lnTo>
                  <a:lnTo>
                    <a:pt x="1417320" y="476249"/>
                  </a:lnTo>
                  <a:lnTo>
                    <a:pt x="1417320" y="95249"/>
                  </a:lnTo>
                  <a:lnTo>
                    <a:pt x="1409830" y="58185"/>
                  </a:lnTo>
                  <a:lnTo>
                    <a:pt x="1389411" y="27908"/>
                  </a:lnTo>
                  <a:lnTo>
                    <a:pt x="1359134" y="7489"/>
                  </a:lnTo>
                  <a:lnTo>
                    <a:pt x="13220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972311" y="5003291"/>
              <a:ext cx="1417320" cy="571500"/>
            </a:xfrm>
            <a:custGeom>
              <a:avLst/>
              <a:gdLst/>
              <a:ahLst/>
              <a:cxnLst/>
              <a:rect l="l" t="t" r="r" b="b"/>
              <a:pathLst>
                <a:path w="1417320" h="571500">
                  <a:moveTo>
                    <a:pt x="0" y="95249"/>
                  </a:moveTo>
                  <a:lnTo>
                    <a:pt x="7485" y="58185"/>
                  </a:lnTo>
                  <a:lnTo>
                    <a:pt x="27898" y="27908"/>
                  </a:lnTo>
                  <a:lnTo>
                    <a:pt x="58175" y="7489"/>
                  </a:lnTo>
                  <a:lnTo>
                    <a:pt x="95250" y="0"/>
                  </a:lnTo>
                  <a:lnTo>
                    <a:pt x="1322070" y="0"/>
                  </a:lnTo>
                  <a:lnTo>
                    <a:pt x="1359134" y="7489"/>
                  </a:lnTo>
                  <a:lnTo>
                    <a:pt x="1389411" y="27908"/>
                  </a:lnTo>
                  <a:lnTo>
                    <a:pt x="1409830" y="58185"/>
                  </a:lnTo>
                  <a:lnTo>
                    <a:pt x="1417320" y="95249"/>
                  </a:lnTo>
                  <a:lnTo>
                    <a:pt x="1417320" y="476249"/>
                  </a:lnTo>
                  <a:lnTo>
                    <a:pt x="1409830" y="513314"/>
                  </a:lnTo>
                  <a:lnTo>
                    <a:pt x="1389411" y="543591"/>
                  </a:lnTo>
                  <a:lnTo>
                    <a:pt x="1359134" y="564010"/>
                  </a:lnTo>
                  <a:lnTo>
                    <a:pt x="1322070" y="571499"/>
                  </a:lnTo>
                  <a:lnTo>
                    <a:pt x="95250" y="571499"/>
                  </a:lnTo>
                  <a:lnTo>
                    <a:pt x="58175" y="564010"/>
                  </a:lnTo>
                  <a:lnTo>
                    <a:pt x="27898" y="543591"/>
                  </a:lnTo>
                  <a:lnTo>
                    <a:pt x="7485" y="513314"/>
                  </a:lnTo>
                  <a:lnTo>
                    <a:pt x="0" y="476249"/>
                  </a:lnTo>
                  <a:lnTo>
                    <a:pt x="0" y="95249"/>
                  </a:lnTo>
                  <a:close/>
                </a:path>
              </a:pathLst>
            </a:custGeom>
            <a:ln w="12192">
              <a:solidFill>
                <a:srgbClr val="A4A4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 txBox="1"/>
          <p:nvPr/>
        </p:nvSpPr>
        <p:spPr>
          <a:xfrm>
            <a:off x="1113536" y="5138775"/>
            <a:ext cx="1132840" cy="287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0960">
              <a:lnSpc>
                <a:spcPct val="107500"/>
              </a:lnSpc>
              <a:spcBef>
                <a:spcPts val="100"/>
              </a:spcBef>
            </a:pPr>
            <a:r>
              <a:rPr sz="800" dirty="0">
                <a:latin typeface="Arial MT"/>
                <a:cs typeface="Arial MT"/>
              </a:rPr>
              <a:t>Desenvolver</a:t>
            </a:r>
            <a:r>
              <a:rPr sz="800" spc="-20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a</a:t>
            </a:r>
            <a:r>
              <a:rPr sz="800" spc="-30" dirty="0">
                <a:latin typeface="Arial MT"/>
                <a:cs typeface="Arial MT"/>
              </a:rPr>
              <a:t> </a:t>
            </a:r>
            <a:r>
              <a:rPr sz="800" spc="-10" dirty="0">
                <a:latin typeface="Arial MT"/>
                <a:cs typeface="Arial MT"/>
              </a:rPr>
              <a:t>cultura </a:t>
            </a:r>
            <a:r>
              <a:rPr sz="800" dirty="0">
                <a:latin typeface="Arial MT"/>
                <a:cs typeface="Arial MT"/>
              </a:rPr>
              <a:t>orientada</a:t>
            </a:r>
            <a:r>
              <a:rPr sz="800" spc="-25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para</a:t>
            </a:r>
            <a:r>
              <a:rPr sz="800" spc="-30" dirty="0">
                <a:latin typeface="Arial MT"/>
                <a:cs typeface="Arial MT"/>
              </a:rPr>
              <a:t> </a:t>
            </a:r>
            <a:r>
              <a:rPr sz="800" spc="-10" dirty="0">
                <a:latin typeface="Arial MT"/>
                <a:cs typeface="Arial MT"/>
              </a:rPr>
              <a:t>resultado</a:t>
            </a:r>
            <a:endParaRPr sz="800">
              <a:latin typeface="Arial MT"/>
              <a:cs typeface="Arial MT"/>
            </a:endParaRPr>
          </a:p>
        </p:txBody>
      </p:sp>
      <p:grpSp>
        <p:nvGrpSpPr>
          <p:cNvPr id="45" name="object 45"/>
          <p:cNvGrpSpPr/>
          <p:nvPr/>
        </p:nvGrpSpPr>
        <p:grpSpPr>
          <a:xfrm>
            <a:off x="2855722" y="3032505"/>
            <a:ext cx="6116320" cy="2651125"/>
            <a:chOff x="2855722" y="3032505"/>
            <a:chExt cx="6116320" cy="2651125"/>
          </a:xfrm>
        </p:grpSpPr>
        <p:sp>
          <p:nvSpPr>
            <p:cNvPr id="46" name="object 46"/>
            <p:cNvSpPr/>
            <p:nvPr/>
          </p:nvSpPr>
          <p:spPr>
            <a:xfrm>
              <a:off x="2862072" y="3038855"/>
              <a:ext cx="6103620" cy="2638425"/>
            </a:xfrm>
            <a:custGeom>
              <a:avLst/>
              <a:gdLst/>
              <a:ahLst/>
              <a:cxnLst/>
              <a:rect l="l" t="t" r="r" b="b"/>
              <a:pathLst>
                <a:path w="6103620" h="2638425">
                  <a:moveTo>
                    <a:pt x="6103620" y="0"/>
                  </a:moveTo>
                  <a:lnTo>
                    <a:pt x="0" y="0"/>
                  </a:lnTo>
                  <a:lnTo>
                    <a:pt x="0" y="2638044"/>
                  </a:lnTo>
                  <a:lnTo>
                    <a:pt x="6103620" y="2638044"/>
                  </a:lnTo>
                  <a:lnTo>
                    <a:pt x="6103620" y="0"/>
                  </a:lnTo>
                  <a:close/>
                </a:path>
              </a:pathLst>
            </a:custGeom>
            <a:solidFill>
              <a:srgbClr val="E1EF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2862072" y="3038855"/>
              <a:ext cx="6103620" cy="2638425"/>
            </a:xfrm>
            <a:custGeom>
              <a:avLst/>
              <a:gdLst/>
              <a:ahLst/>
              <a:cxnLst/>
              <a:rect l="l" t="t" r="r" b="b"/>
              <a:pathLst>
                <a:path w="6103620" h="2638425">
                  <a:moveTo>
                    <a:pt x="0" y="2638044"/>
                  </a:moveTo>
                  <a:lnTo>
                    <a:pt x="6103620" y="2638044"/>
                  </a:lnTo>
                  <a:lnTo>
                    <a:pt x="6103620" y="0"/>
                  </a:lnTo>
                  <a:lnTo>
                    <a:pt x="0" y="0"/>
                  </a:lnTo>
                  <a:lnTo>
                    <a:pt x="0" y="2638044"/>
                  </a:lnTo>
                  <a:close/>
                </a:path>
              </a:pathLst>
            </a:custGeom>
            <a:ln w="12192">
              <a:solidFill>
                <a:srgbClr val="6FAC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3174492" y="3179063"/>
              <a:ext cx="5736590" cy="856615"/>
            </a:xfrm>
            <a:custGeom>
              <a:avLst/>
              <a:gdLst/>
              <a:ahLst/>
              <a:cxnLst/>
              <a:rect l="l" t="t" r="r" b="b"/>
              <a:pathLst>
                <a:path w="5736590" h="856614">
                  <a:moveTo>
                    <a:pt x="5593587" y="0"/>
                  </a:moveTo>
                  <a:lnTo>
                    <a:pt x="142747" y="0"/>
                  </a:lnTo>
                  <a:lnTo>
                    <a:pt x="97617" y="7274"/>
                  </a:lnTo>
                  <a:lnTo>
                    <a:pt x="58430" y="27533"/>
                  </a:lnTo>
                  <a:lnTo>
                    <a:pt x="27533" y="58430"/>
                  </a:lnTo>
                  <a:lnTo>
                    <a:pt x="7274" y="97617"/>
                  </a:lnTo>
                  <a:lnTo>
                    <a:pt x="0" y="142748"/>
                  </a:lnTo>
                  <a:lnTo>
                    <a:pt x="0" y="713740"/>
                  </a:lnTo>
                  <a:lnTo>
                    <a:pt x="7274" y="758870"/>
                  </a:lnTo>
                  <a:lnTo>
                    <a:pt x="27533" y="798057"/>
                  </a:lnTo>
                  <a:lnTo>
                    <a:pt x="58430" y="828954"/>
                  </a:lnTo>
                  <a:lnTo>
                    <a:pt x="97617" y="849213"/>
                  </a:lnTo>
                  <a:lnTo>
                    <a:pt x="142747" y="856488"/>
                  </a:lnTo>
                  <a:lnTo>
                    <a:pt x="5593587" y="856488"/>
                  </a:lnTo>
                  <a:lnTo>
                    <a:pt x="5638718" y="849213"/>
                  </a:lnTo>
                  <a:lnTo>
                    <a:pt x="5677905" y="828954"/>
                  </a:lnTo>
                  <a:lnTo>
                    <a:pt x="5708802" y="798057"/>
                  </a:lnTo>
                  <a:lnTo>
                    <a:pt x="5729061" y="758870"/>
                  </a:lnTo>
                  <a:lnTo>
                    <a:pt x="5736335" y="713740"/>
                  </a:lnTo>
                  <a:lnTo>
                    <a:pt x="5736335" y="142748"/>
                  </a:lnTo>
                  <a:lnTo>
                    <a:pt x="5729061" y="97617"/>
                  </a:lnTo>
                  <a:lnTo>
                    <a:pt x="5708802" y="58430"/>
                  </a:lnTo>
                  <a:lnTo>
                    <a:pt x="5677905" y="27533"/>
                  </a:lnTo>
                  <a:lnTo>
                    <a:pt x="5638718" y="7274"/>
                  </a:lnTo>
                  <a:lnTo>
                    <a:pt x="559358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3174492" y="3179063"/>
              <a:ext cx="5736590" cy="856615"/>
            </a:xfrm>
            <a:custGeom>
              <a:avLst/>
              <a:gdLst/>
              <a:ahLst/>
              <a:cxnLst/>
              <a:rect l="l" t="t" r="r" b="b"/>
              <a:pathLst>
                <a:path w="5736590" h="856614">
                  <a:moveTo>
                    <a:pt x="0" y="142748"/>
                  </a:moveTo>
                  <a:lnTo>
                    <a:pt x="7274" y="97617"/>
                  </a:lnTo>
                  <a:lnTo>
                    <a:pt x="27533" y="58430"/>
                  </a:lnTo>
                  <a:lnTo>
                    <a:pt x="58430" y="27533"/>
                  </a:lnTo>
                  <a:lnTo>
                    <a:pt x="97617" y="7274"/>
                  </a:lnTo>
                  <a:lnTo>
                    <a:pt x="142747" y="0"/>
                  </a:lnTo>
                  <a:lnTo>
                    <a:pt x="5593587" y="0"/>
                  </a:lnTo>
                  <a:lnTo>
                    <a:pt x="5638718" y="7274"/>
                  </a:lnTo>
                  <a:lnTo>
                    <a:pt x="5677905" y="27533"/>
                  </a:lnTo>
                  <a:lnTo>
                    <a:pt x="5708802" y="58430"/>
                  </a:lnTo>
                  <a:lnTo>
                    <a:pt x="5729061" y="97617"/>
                  </a:lnTo>
                  <a:lnTo>
                    <a:pt x="5736335" y="142748"/>
                  </a:lnTo>
                  <a:lnTo>
                    <a:pt x="5736335" y="713740"/>
                  </a:lnTo>
                  <a:lnTo>
                    <a:pt x="5729061" y="758870"/>
                  </a:lnTo>
                  <a:lnTo>
                    <a:pt x="5708802" y="798057"/>
                  </a:lnTo>
                  <a:lnTo>
                    <a:pt x="5677905" y="828954"/>
                  </a:lnTo>
                  <a:lnTo>
                    <a:pt x="5638718" y="849213"/>
                  </a:lnTo>
                  <a:lnTo>
                    <a:pt x="5593587" y="856488"/>
                  </a:lnTo>
                  <a:lnTo>
                    <a:pt x="142747" y="856488"/>
                  </a:lnTo>
                  <a:lnTo>
                    <a:pt x="97617" y="849213"/>
                  </a:lnTo>
                  <a:lnTo>
                    <a:pt x="58430" y="828954"/>
                  </a:lnTo>
                  <a:lnTo>
                    <a:pt x="27533" y="798057"/>
                  </a:lnTo>
                  <a:lnTo>
                    <a:pt x="7274" y="758870"/>
                  </a:lnTo>
                  <a:lnTo>
                    <a:pt x="0" y="713740"/>
                  </a:lnTo>
                  <a:lnTo>
                    <a:pt x="0" y="142748"/>
                  </a:lnTo>
                  <a:close/>
                </a:path>
              </a:pathLst>
            </a:custGeom>
            <a:ln w="12192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0" name="object 50"/>
          <p:cNvSpPr txBox="1"/>
          <p:nvPr/>
        </p:nvSpPr>
        <p:spPr>
          <a:xfrm>
            <a:off x="5237226" y="3297682"/>
            <a:ext cx="1611630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spc="-10" dirty="0">
                <a:latin typeface="Arial"/>
                <a:cs typeface="Arial"/>
              </a:rPr>
              <a:t>GOVERNANÇA</a:t>
            </a:r>
            <a:r>
              <a:rPr sz="800" b="1" spc="2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E</a:t>
            </a:r>
            <a:r>
              <a:rPr sz="800" b="1" spc="10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DESEMPENHO</a:t>
            </a:r>
            <a:endParaRPr sz="800">
              <a:latin typeface="Arial"/>
              <a:cs typeface="Arial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3252215" y="3264408"/>
            <a:ext cx="1303020" cy="637540"/>
          </a:xfrm>
          <a:custGeom>
            <a:avLst/>
            <a:gdLst/>
            <a:ahLst/>
            <a:cxnLst/>
            <a:rect l="l" t="t" r="r" b="b"/>
            <a:pathLst>
              <a:path w="1303020" h="637539">
                <a:moveTo>
                  <a:pt x="1303019" y="0"/>
                </a:moveTo>
                <a:lnTo>
                  <a:pt x="0" y="0"/>
                </a:lnTo>
                <a:lnTo>
                  <a:pt x="0" y="637032"/>
                </a:lnTo>
                <a:lnTo>
                  <a:pt x="1303019" y="637032"/>
                </a:lnTo>
                <a:lnTo>
                  <a:pt x="13030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 txBox="1"/>
          <p:nvPr/>
        </p:nvSpPr>
        <p:spPr>
          <a:xfrm>
            <a:off x="3252215" y="3264408"/>
            <a:ext cx="1303020" cy="637540"/>
          </a:xfrm>
          <a:prstGeom prst="rect">
            <a:avLst/>
          </a:prstGeom>
          <a:ln w="12192">
            <a:solidFill>
              <a:srgbClr val="EC7C30"/>
            </a:solidFill>
          </a:ln>
        </p:spPr>
        <p:txBody>
          <a:bodyPr vert="horz" wrap="square" lIns="0" tIns="49530" rIns="0" bIns="0" rtlCol="0">
            <a:spAutoFit/>
          </a:bodyPr>
          <a:lstStyle/>
          <a:p>
            <a:pPr marL="130175" marR="122555" indent="-635" algn="ctr">
              <a:lnSpc>
                <a:spcPct val="107100"/>
              </a:lnSpc>
              <a:spcBef>
                <a:spcPts val="390"/>
              </a:spcBef>
            </a:pPr>
            <a:r>
              <a:rPr sz="800" dirty="0">
                <a:latin typeface="Arial MT"/>
                <a:cs typeface="Arial MT"/>
              </a:rPr>
              <a:t>Intensificar</a:t>
            </a:r>
            <a:r>
              <a:rPr sz="800" spc="-40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ações</a:t>
            </a:r>
            <a:r>
              <a:rPr sz="800" spc="-20" dirty="0">
                <a:latin typeface="Arial MT"/>
                <a:cs typeface="Arial MT"/>
              </a:rPr>
              <a:t> </a:t>
            </a:r>
            <a:r>
              <a:rPr sz="800" spc="-25" dirty="0">
                <a:latin typeface="Arial MT"/>
                <a:cs typeface="Arial MT"/>
              </a:rPr>
              <a:t>que</a:t>
            </a:r>
            <a:r>
              <a:rPr sz="800" dirty="0">
                <a:latin typeface="Arial MT"/>
                <a:cs typeface="Arial MT"/>
              </a:rPr>
              <a:t> aprovam</a:t>
            </a:r>
            <a:r>
              <a:rPr sz="800" spc="-15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a</a:t>
            </a:r>
            <a:r>
              <a:rPr sz="800" spc="-25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melhoria</a:t>
            </a:r>
            <a:r>
              <a:rPr sz="800" spc="-30" dirty="0">
                <a:latin typeface="Arial MT"/>
                <a:cs typeface="Arial MT"/>
              </a:rPr>
              <a:t> </a:t>
            </a:r>
            <a:r>
              <a:rPr sz="800" spc="-25" dirty="0">
                <a:latin typeface="Arial MT"/>
                <a:cs typeface="Arial MT"/>
              </a:rPr>
              <a:t>da</a:t>
            </a:r>
            <a:r>
              <a:rPr sz="800" dirty="0">
                <a:latin typeface="Arial MT"/>
                <a:cs typeface="Arial MT"/>
              </a:rPr>
              <a:t> gestão</a:t>
            </a:r>
            <a:r>
              <a:rPr sz="800" spc="-10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e</a:t>
            </a:r>
            <a:r>
              <a:rPr sz="800" spc="-20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do</a:t>
            </a:r>
            <a:r>
              <a:rPr sz="800" spc="-5" dirty="0">
                <a:latin typeface="Arial MT"/>
                <a:cs typeface="Arial MT"/>
              </a:rPr>
              <a:t> </a:t>
            </a:r>
            <a:r>
              <a:rPr sz="800" spc="-10" dirty="0">
                <a:latin typeface="Arial MT"/>
                <a:cs typeface="Arial MT"/>
              </a:rPr>
              <a:t>controle interno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4905755" y="3593591"/>
            <a:ext cx="1836420" cy="304800"/>
          </a:xfrm>
          <a:custGeom>
            <a:avLst/>
            <a:gdLst/>
            <a:ahLst/>
            <a:cxnLst/>
            <a:rect l="l" t="t" r="r" b="b"/>
            <a:pathLst>
              <a:path w="1836420" h="304800">
                <a:moveTo>
                  <a:pt x="1836420" y="0"/>
                </a:moveTo>
                <a:lnTo>
                  <a:pt x="0" y="0"/>
                </a:lnTo>
                <a:lnTo>
                  <a:pt x="0" y="304799"/>
                </a:lnTo>
                <a:lnTo>
                  <a:pt x="1836420" y="304799"/>
                </a:lnTo>
                <a:lnTo>
                  <a:pt x="18364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 txBox="1"/>
          <p:nvPr/>
        </p:nvSpPr>
        <p:spPr>
          <a:xfrm>
            <a:off x="4905755" y="3593591"/>
            <a:ext cx="1836420" cy="304800"/>
          </a:xfrm>
          <a:prstGeom prst="rect">
            <a:avLst/>
          </a:prstGeom>
          <a:ln w="12192">
            <a:solidFill>
              <a:srgbClr val="A4A4A4"/>
            </a:solidFill>
          </a:ln>
        </p:spPr>
        <p:txBody>
          <a:bodyPr vert="horz" wrap="square" lIns="0" tIns="14605" rIns="0" bIns="0" rtlCol="0">
            <a:spAutoFit/>
          </a:bodyPr>
          <a:lstStyle/>
          <a:p>
            <a:pPr marL="93980" marR="86995" indent="88265">
              <a:lnSpc>
                <a:spcPct val="107500"/>
              </a:lnSpc>
              <a:spcBef>
                <a:spcPts val="115"/>
              </a:spcBef>
            </a:pPr>
            <a:r>
              <a:rPr sz="800" dirty="0">
                <a:latin typeface="Arial MT"/>
                <a:cs typeface="Arial MT"/>
              </a:rPr>
              <a:t>Aprimorar</a:t>
            </a:r>
            <a:r>
              <a:rPr sz="800" spc="-40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as</a:t>
            </a:r>
            <a:r>
              <a:rPr sz="800" spc="-10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ações</a:t>
            </a:r>
            <a:r>
              <a:rPr sz="800" spc="-5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de</a:t>
            </a:r>
            <a:r>
              <a:rPr sz="800" spc="-5" dirty="0">
                <a:latin typeface="Arial MT"/>
                <a:cs typeface="Arial MT"/>
              </a:rPr>
              <a:t> </a:t>
            </a:r>
            <a:r>
              <a:rPr sz="800" spc="-10" dirty="0">
                <a:latin typeface="Arial MT"/>
                <a:cs typeface="Arial MT"/>
              </a:rPr>
              <a:t>controles </a:t>
            </a:r>
            <a:r>
              <a:rPr sz="800" dirty="0">
                <a:latin typeface="Arial MT"/>
                <a:cs typeface="Arial MT"/>
              </a:rPr>
              <a:t>voltadas</a:t>
            </a:r>
            <a:r>
              <a:rPr sz="800" spc="-5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à</a:t>
            </a:r>
            <a:r>
              <a:rPr sz="800" spc="-20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melhoria</a:t>
            </a:r>
            <a:r>
              <a:rPr sz="800" spc="-35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de</a:t>
            </a:r>
            <a:r>
              <a:rPr sz="800" spc="-10" dirty="0">
                <a:latin typeface="Arial MT"/>
                <a:cs typeface="Arial MT"/>
              </a:rPr>
              <a:t> desempenho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7001256" y="3275076"/>
            <a:ext cx="1428115" cy="619125"/>
          </a:xfrm>
          <a:custGeom>
            <a:avLst/>
            <a:gdLst/>
            <a:ahLst/>
            <a:cxnLst/>
            <a:rect l="l" t="t" r="r" b="b"/>
            <a:pathLst>
              <a:path w="1428115" h="619125">
                <a:moveTo>
                  <a:pt x="1427988" y="0"/>
                </a:moveTo>
                <a:lnTo>
                  <a:pt x="0" y="0"/>
                </a:lnTo>
                <a:lnTo>
                  <a:pt x="0" y="618744"/>
                </a:lnTo>
                <a:lnTo>
                  <a:pt x="1427988" y="618744"/>
                </a:lnTo>
                <a:lnTo>
                  <a:pt x="142798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/>
          <p:nvPr/>
        </p:nvSpPr>
        <p:spPr>
          <a:xfrm>
            <a:off x="7001256" y="3275076"/>
            <a:ext cx="1428115" cy="619125"/>
          </a:xfrm>
          <a:prstGeom prst="rect">
            <a:avLst/>
          </a:prstGeom>
          <a:ln w="12192">
            <a:solidFill>
              <a:srgbClr val="FFC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169545" marR="161290" indent="-1905" algn="ctr">
              <a:lnSpc>
                <a:spcPct val="107100"/>
              </a:lnSpc>
              <a:spcBef>
                <a:spcPts val="320"/>
              </a:spcBef>
            </a:pPr>
            <a:r>
              <a:rPr sz="800" dirty="0">
                <a:latin typeface="Arial MT"/>
                <a:cs typeface="Arial MT"/>
              </a:rPr>
              <a:t>Intensificar</a:t>
            </a:r>
            <a:r>
              <a:rPr sz="800" spc="-40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ações</a:t>
            </a:r>
            <a:r>
              <a:rPr sz="800" spc="-20" dirty="0">
                <a:latin typeface="Arial MT"/>
                <a:cs typeface="Arial MT"/>
              </a:rPr>
              <a:t> para </a:t>
            </a:r>
            <a:r>
              <a:rPr sz="800" dirty="0">
                <a:latin typeface="Arial MT"/>
                <a:cs typeface="Arial MT"/>
              </a:rPr>
              <a:t>combate</a:t>
            </a:r>
            <a:r>
              <a:rPr sz="800" spc="-30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no</a:t>
            </a:r>
            <a:r>
              <a:rPr sz="800" spc="-5" dirty="0">
                <a:latin typeface="Arial MT"/>
                <a:cs typeface="Arial MT"/>
              </a:rPr>
              <a:t> </a:t>
            </a:r>
            <a:r>
              <a:rPr sz="800" spc="-10" dirty="0">
                <a:latin typeface="Arial MT"/>
                <a:cs typeface="Arial MT"/>
              </a:rPr>
              <a:t>desperdício </a:t>
            </a:r>
            <a:r>
              <a:rPr sz="800" dirty="0">
                <a:latin typeface="Arial MT"/>
                <a:cs typeface="Arial MT"/>
              </a:rPr>
              <a:t>irregular</a:t>
            </a:r>
            <a:r>
              <a:rPr sz="800" spc="-10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de</a:t>
            </a:r>
            <a:r>
              <a:rPr sz="800" spc="-20" dirty="0">
                <a:latin typeface="Arial MT"/>
                <a:cs typeface="Arial MT"/>
              </a:rPr>
              <a:t> </a:t>
            </a:r>
            <a:r>
              <a:rPr sz="800" spc="-10" dirty="0">
                <a:latin typeface="Arial MT"/>
                <a:cs typeface="Arial MT"/>
              </a:rPr>
              <a:t>recursos públicos</a:t>
            </a:r>
            <a:endParaRPr sz="800">
              <a:latin typeface="Arial MT"/>
              <a:cs typeface="Arial MT"/>
            </a:endParaRPr>
          </a:p>
        </p:txBody>
      </p:sp>
      <p:grpSp>
        <p:nvGrpSpPr>
          <p:cNvPr id="57" name="object 57"/>
          <p:cNvGrpSpPr/>
          <p:nvPr/>
        </p:nvGrpSpPr>
        <p:grpSpPr>
          <a:xfrm>
            <a:off x="3168142" y="4148073"/>
            <a:ext cx="2853690" cy="887730"/>
            <a:chOff x="3168142" y="4148073"/>
            <a:chExt cx="2853690" cy="887730"/>
          </a:xfrm>
        </p:grpSpPr>
        <p:sp>
          <p:nvSpPr>
            <p:cNvPr id="58" name="object 58"/>
            <p:cNvSpPr/>
            <p:nvPr/>
          </p:nvSpPr>
          <p:spPr>
            <a:xfrm>
              <a:off x="3174492" y="4154423"/>
              <a:ext cx="2840990" cy="875030"/>
            </a:xfrm>
            <a:custGeom>
              <a:avLst/>
              <a:gdLst/>
              <a:ahLst/>
              <a:cxnLst/>
              <a:rect l="l" t="t" r="r" b="b"/>
              <a:pathLst>
                <a:path w="2840990" h="875029">
                  <a:moveTo>
                    <a:pt x="2694940" y="0"/>
                  </a:moveTo>
                  <a:lnTo>
                    <a:pt x="145795" y="0"/>
                  </a:lnTo>
                  <a:lnTo>
                    <a:pt x="99714" y="7433"/>
                  </a:lnTo>
                  <a:lnTo>
                    <a:pt x="59692" y="28131"/>
                  </a:lnTo>
                  <a:lnTo>
                    <a:pt x="28131" y="59692"/>
                  </a:lnTo>
                  <a:lnTo>
                    <a:pt x="7433" y="99714"/>
                  </a:lnTo>
                  <a:lnTo>
                    <a:pt x="0" y="145795"/>
                  </a:lnTo>
                  <a:lnTo>
                    <a:pt x="0" y="728980"/>
                  </a:lnTo>
                  <a:lnTo>
                    <a:pt x="7433" y="775061"/>
                  </a:lnTo>
                  <a:lnTo>
                    <a:pt x="28131" y="815083"/>
                  </a:lnTo>
                  <a:lnTo>
                    <a:pt x="59692" y="846644"/>
                  </a:lnTo>
                  <a:lnTo>
                    <a:pt x="99714" y="867342"/>
                  </a:lnTo>
                  <a:lnTo>
                    <a:pt x="145795" y="874776"/>
                  </a:lnTo>
                  <a:lnTo>
                    <a:pt x="2694940" y="874776"/>
                  </a:lnTo>
                  <a:lnTo>
                    <a:pt x="2741021" y="867342"/>
                  </a:lnTo>
                  <a:lnTo>
                    <a:pt x="2781043" y="846644"/>
                  </a:lnTo>
                  <a:lnTo>
                    <a:pt x="2812604" y="815083"/>
                  </a:lnTo>
                  <a:lnTo>
                    <a:pt x="2833302" y="775061"/>
                  </a:lnTo>
                  <a:lnTo>
                    <a:pt x="2840735" y="728980"/>
                  </a:lnTo>
                  <a:lnTo>
                    <a:pt x="2840735" y="145795"/>
                  </a:lnTo>
                  <a:lnTo>
                    <a:pt x="2833302" y="99714"/>
                  </a:lnTo>
                  <a:lnTo>
                    <a:pt x="2812604" y="59692"/>
                  </a:lnTo>
                  <a:lnTo>
                    <a:pt x="2781043" y="28131"/>
                  </a:lnTo>
                  <a:lnTo>
                    <a:pt x="2741021" y="7433"/>
                  </a:lnTo>
                  <a:lnTo>
                    <a:pt x="2694940" y="0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3174492" y="4154423"/>
              <a:ext cx="2840990" cy="875030"/>
            </a:xfrm>
            <a:custGeom>
              <a:avLst/>
              <a:gdLst/>
              <a:ahLst/>
              <a:cxnLst/>
              <a:rect l="l" t="t" r="r" b="b"/>
              <a:pathLst>
                <a:path w="2840990" h="875029">
                  <a:moveTo>
                    <a:pt x="0" y="145795"/>
                  </a:moveTo>
                  <a:lnTo>
                    <a:pt x="7433" y="99714"/>
                  </a:lnTo>
                  <a:lnTo>
                    <a:pt x="28131" y="59692"/>
                  </a:lnTo>
                  <a:lnTo>
                    <a:pt x="59692" y="28131"/>
                  </a:lnTo>
                  <a:lnTo>
                    <a:pt x="99714" y="7433"/>
                  </a:lnTo>
                  <a:lnTo>
                    <a:pt x="145795" y="0"/>
                  </a:lnTo>
                  <a:lnTo>
                    <a:pt x="2694940" y="0"/>
                  </a:lnTo>
                  <a:lnTo>
                    <a:pt x="2741021" y="7433"/>
                  </a:lnTo>
                  <a:lnTo>
                    <a:pt x="2781043" y="28131"/>
                  </a:lnTo>
                  <a:lnTo>
                    <a:pt x="2812604" y="59692"/>
                  </a:lnTo>
                  <a:lnTo>
                    <a:pt x="2833302" y="99714"/>
                  </a:lnTo>
                  <a:lnTo>
                    <a:pt x="2840735" y="145795"/>
                  </a:lnTo>
                  <a:lnTo>
                    <a:pt x="2840735" y="728980"/>
                  </a:lnTo>
                  <a:lnTo>
                    <a:pt x="2833302" y="775061"/>
                  </a:lnTo>
                  <a:lnTo>
                    <a:pt x="2812604" y="815083"/>
                  </a:lnTo>
                  <a:lnTo>
                    <a:pt x="2781043" y="846644"/>
                  </a:lnTo>
                  <a:lnTo>
                    <a:pt x="2741021" y="867342"/>
                  </a:lnTo>
                  <a:lnTo>
                    <a:pt x="2694940" y="874776"/>
                  </a:lnTo>
                  <a:lnTo>
                    <a:pt x="145795" y="874776"/>
                  </a:lnTo>
                  <a:lnTo>
                    <a:pt x="99714" y="867342"/>
                  </a:lnTo>
                  <a:lnTo>
                    <a:pt x="59692" y="846644"/>
                  </a:lnTo>
                  <a:lnTo>
                    <a:pt x="28131" y="815083"/>
                  </a:lnTo>
                  <a:lnTo>
                    <a:pt x="7433" y="775061"/>
                  </a:lnTo>
                  <a:lnTo>
                    <a:pt x="0" y="728980"/>
                  </a:lnTo>
                  <a:lnTo>
                    <a:pt x="0" y="145795"/>
                  </a:lnTo>
                  <a:close/>
                </a:path>
              </a:pathLst>
            </a:custGeom>
            <a:ln w="12192">
              <a:solidFill>
                <a:srgbClr val="A4A4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0" name="object 60"/>
          <p:cNvSpPr txBox="1"/>
          <p:nvPr/>
        </p:nvSpPr>
        <p:spPr>
          <a:xfrm>
            <a:off x="4288028" y="4282821"/>
            <a:ext cx="61658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latin typeface="Arial"/>
                <a:cs typeface="Arial"/>
              </a:rPr>
              <a:t>PARCERIAS</a:t>
            </a:r>
            <a:endParaRPr sz="800">
              <a:latin typeface="Arial"/>
              <a:cs typeface="Aria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3243072" y="4448555"/>
            <a:ext cx="1396365" cy="411480"/>
          </a:xfrm>
          <a:prstGeom prst="rect">
            <a:avLst/>
          </a:prstGeom>
          <a:solidFill>
            <a:srgbClr val="FFFFFF"/>
          </a:solidFill>
          <a:ln w="12192">
            <a:solidFill>
              <a:srgbClr val="5B9BD4"/>
            </a:solidFill>
          </a:ln>
        </p:spPr>
        <p:txBody>
          <a:bodyPr vert="horz" wrap="square" lIns="0" tIns="1905" rIns="0" bIns="0" rtlCol="0">
            <a:spAutoFit/>
          </a:bodyPr>
          <a:lstStyle/>
          <a:p>
            <a:pPr marL="111760" marR="104139" algn="ctr">
              <a:lnSpc>
                <a:spcPct val="107500"/>
              </a:lnSpc>
              <a:spcBef>
                <a:spcPts val="15"/>
              </a:spcBef>
            </a:pPr>
            <a:r>
              <a:rPr sz="800" dirty="0">
                <a:latin typeface="Arial MT"/>
                <a:cs typeface="Arial MT"/>
              </a:rPr>
              <a:t>Aprimorar</a:t>
            </a:r>
            <a:r>
              <a:rPr sz="800" spc="-40" dirty="0">
                <a:latin typeface="Arial MT"/>
                <a:cs typeface="Arial MT"/>
              </a:rPr>
              <a:t> </a:t>
            </a:r>
            <a:r>
              <a:rPr sz="800" spc="-10" dirty="0">
                <a:latin typeface="Arial MT"/>
                <a:cs typeface="Arial MT"/>
              </a:rPr>
              <a:t>relacionamento </a:t>
            </a:r>
            <a:r>
              <a:rPr sz="800" dirty="0">
                <a:latin typeface="Arial MT"/>
                <a:cs typeface="Arial MT"/>
              </a:rPr>
              <a:t>com</a:t>
            </a:r>
            <a:r>
              <a:rPr sz="800" spc="-15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o</a:t>
            </a:r>
            <a:r>
              <a:rPr sz="800" spc="-10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CFMV</a:t>
            </a:r>
            <a:r>
              <a:rPr sz="800" spc="-10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e </a:t>
            </a:r>
            <a:r>
              <a:rPr sz="800" spc="-10" dirty="0">
                <a:latin typeface="Arial MT"/>
                <a:cs typeface="Arial MT"/>
              </a:rPr>
              <a:t>demais CRMV’S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4721352" y="4475988"/>
            <a:ext cx="1172210" cy="363220"/>
          </a:xfrm>
          <a:prstGeom prst="rect">
            <a:avLst/>
          </a:prstGeom>
          <a:solidFill>
            <a:srgbClr val="FFFFFF"/>
          </a:solidFill>
          <a:ln w="12192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270" algn="ctr">
              <a:lnSpc>
                <a:spcPts val="860"/>
              </a:lnSpc>
            </a:pPr>
            <a:r>
              <a:rPr sz="800" dirty="0">
                <a:latin typeface="Arial MT"/>
                <a:cs typeface="Arial MT"/>
              </a:rPr>
              <a:t>Atuar</a:t>
            </a:r>
            <a:r>
              <a:rPr sz="800" spc="-15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em</a:t>
            </a:r>
            <a:r>
              <a:rPr sz="800" spc="-10" dirty="0">
                <a:latin typeface="Arial MT"/>
                <a:cs typeface="Arial MT"/>
              </a:rPr>
              <a:t> cooperação</a:t>
            </a:r>
            <a:endParaRPr sz="800">
              <a:latin typeface="Arial MT"/>
              <a:cs typeface="Arial MT"/>
            </a:endParaRPr>
          </a:p>
          <a:p>
            <a:pPr marL="240665" marR="232410" algn="ctr">
              <a:lnSpc>
                <a:spcPct val="106200"/>
              </a:lnSpc>
            </a:pPr>
            <a:r>
              <a:rPr sz="800" dirty="0">
                <a:latin typeface="Arial MT"/>
                <a:cs typeface="Arial MT"/>
              </a:rPr>
              <a:t>com</a:t>
            </a:r>
            <a:r>
              <a:rPr sz="800" spc="-15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o</a:t>
            </a:r>
            <a:r>
              <a:rPr sz="800" spc="-10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CRMV</a:t>
            </a:r>
            <a:r>
              <a:rPr sz="800" spc="-5" dirty="0">
                <a:latin typeface="Arial MT"/>
                <a:cs typeface="Arial MT"/>
              </a:rPr>
              <a:t> </a:t>
            </a:r>
            <a:r>
              <a:rPr sz="800" spc="-50" dirty="0">
                <a:latin typeface="Arial MT"/>
                <a:cs typeface="Arial MT"/>
              </a:rPr>
              <a:t>e</a:t>
            </a:r>
            <a:r>
              <a:rPr sz="800" spc="-10" dirty="0">
                <a:latin typeface="Arial MT"/>
                <a:cs typeface="Arial MT"/>
              </a:rPr>
              <a:t> contribuintes</a:t>
            </a:r>
            <a:endParaRPr sz="800">
              <a:latin typeface="Arial MT"/>
              <a:cs typeface="Arial MT"/>
            </a:endParaRPr>
          </a:p>
        </p:txBody>
      </p:sp>
      <p:grpSp>
        <p:nvGrpSpPr>
          <p:cNvPr id="63" name="object 63"/>
          <p:cNvGrpSpPr/>
          <p:nvPr/>
        </p:nvGrpSpPr>
        <p:grpSpPr>
          <a:xfrm>
            <a:off x="6118605" y="4131309"/>
            <a:ext cx="2745740" cy="904240"/>
            <a:chOff x="6118605" y="4131309"/>
            <a:chExt cx="2745740" cy="904240"/>
          </a:xfrm>
        </p:grpSpPr>
        <p:sp>
          <p:nvSpPr>
            <p:cNvPr id="64" name="object 64"/>
            <p:cNvSpPr/>
            <p:nvPr/>
          </p:nvSpPr>
          <p:spPr>
            <a:xfrm>
              <a:off x="6124955" y="4137659"/>
              <a:ext cx="2733040" cy="891540"/>
            </a:xfrm>
            <a:custGeom>
              <a:avLst/>
              <a:gdLst/>
              <a:ahLst/>
              <a:cxnLst/>
              <a:rect l="l" t="t" r="r" b="b"/>
              <a:pathLst>
                <a:path w="2733040" h="891539">
                  <a:moveTo>
                    <a:pt x="2583942" y="0"/>
                  </a:moveTo>
                  <a:lnTo>
                    <a:pt x="148590" y="0"/>
                  </a:lnTo>
                  <a:lnTo>
                    <a:pt x="101632" y="7577"/>
                  </a:lnTo>
                  <a:lnTo>
                    <a:pt x="60844" y="28675"/>
                  </a:lnTo>
                  <a:lnTo>
                    <a:pt x="28675" y="60844"/>
                  </a:lnTo>
                  <a:lnTo>
                    <a:pt x="7577" y="101632"/>
                  </a:lnTo>
                  <a:lnTo>
                    <a:pt x="0" y="148589"/>
                  </a:lnTo>
                  <a:lnTo>
                    <a:pt x="0" y="742950"/>
                  </a:lnTo>
                  <a:lnTo>
                    <a:pt x="7577" y="789907"/>
                  </a:lnTo>
                  <a:lnTo>
                    <a:pt x="28675" y="830695"/>
                  </a:lnTo>
                  <a:lnTo>
                    <a:pt x="60844" y="862864"/>
                  </a:lnTo>
                  <a:lnTo>
                    <a:pt x="101632" y="883962"/>
                  </a:lnTo>
                  <a:lnTo>
                    <a:pt x="148590" y="891539"/>
                  </a:lnTo>
                  <a:lnTo>
                    <a:pt x="2583942" y="891539"/>
                  </a:lnTo>
                  <a:lnTo>
                    <a:pt x="2630899" y="883962"/>
                  </a:lnTo>
                  <a:lnTo>
                    <a:pt x="2671687" y="862864"/>
                  </a:lnTo>
                  <a:lnTo>
                    <a:pt x="2703856" y="830695"/>
                  </a:lnTo>
                  <a:lnTo>
                    <a:pt x="2724954" y="789907"/>
                  </a:lnTo>
                  <a:lnTo>
                    <a:pt x="2732532" y="742950"/>
                  </a:lnTo>
                  <a:lnTo>
                    <a:pt x="2732532" y="148589"/>
                  </a:lnTo>
                  <a:lnTo>
                    <a:pt x="2724954" y="101632"/>
                  </a:lnTo>
                  <a:lnTo>
                    <a:pt x="2703856" y="60844"/>
                  </a:lnTo>
                  <a:lnTo>
                    <a:pt x="2671687" y="28675"/>
                  </a:lnTo>
                  <a:lnTo>
                    <a:pt x="2630899" y="7577"/>
                  </a:lnTo>
                  <a:lnTo>
                    <a:pt x="2583942" y="0"/>
                  </a:lnTo>
                  <a:close/>
                </a:path>
              </a:pathLst>
            </a:custGeom>
            <a:solidFill>
              <a:srgbClr val="FAE4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6124955" y="4137659"/>
              <a:ext cx="2733040" cy="891540"/>
            </a:xfrm>
            <a:custGeom>
              <a:avLst/>
              <a:gdLst/>
              <a:ahLst/>
              <a:cxnLst/>
              <a:rect l="l" t="t" r="r" b="b"/>
              <a:pathLst>
                <a:path w="2733040" h="891539">
                  <a:moveTo>
                    <a:pt x="0" y="148589"/>
                  </a:moveTo>
                  <a:lnTo>
                    <a:pt x="7577" y="101632"/>
                  </a:lnTo>
                  <a:lnTo>
                    <a:pt x="28675" y="60844"/>
                  </a:lnTo>
                  <a:lnTo>
                    <a:pt x="60844" y="28675"/>
                  </a:lnTo>
                  <a:lnTo>
                    <a:pt x="101632" y="7577"/>
                  </a:lnTo>
                  <a:lnTo>
                    <a:pt x="148590" y="0"/>
                  </a:lnTo>
                  <a:lnTo>
                    <a:pt x="2583942" y="0"/>
                  </a:lnTo>
                  <a:lnTo>
                    <a:pt x="2630899" y="7577"/>
                  </a:lnTo>
                  <a:lnTo>
                    <a:pt x="2671687" y="28675"/>
                  </a:lnTo>
                  <a:lnTo>
                    <a:pt x="2703856" y="60844"/>
                  </a:lnTo>
                  <a:lnTo>
                    <a:pt x="2724954" y="101632"/>
                  </a:lnTo>
                  <a:lnTo>
                    <a:pt x="2732532" y="148589"/>
                  </a:lnTo>
                  <a:lnTo>
                    <a:pt x="2732532" y="742950"/>
                  </a:lnTo>
                  <a:lnTo>
                    <a:pt x="2724954" y="789907"/>
                  </a:lnTo>
                  <a:lnTo>
                    <a:pt x="2703856" y="830695"/>
                  </a:lnTo>
                  <a:lnTo>
                    <a:pt x="2671687" y="862864"/>
                  </a:lnTo>
                  <a:lnTo>
                    <a:pt x="2630899" y="883962"/>
                  </a:lnTo>
                  <a:lnTo>
                    <a:pt x="2583942" y="891539"/>
                  </a:lnTo>
                  <a:lnTo>
                    <a:pt x="148590" y="891539"/>
                  </a:lnTo>
                  <a:lnTo>
                    <a:pt x="101632" y="883962"/>
                  </a:lnTo>
                  <a:lnTo>
                    <a:pt x="60844" y="862864"/>
                  </a:lnTo>
                  <a:lnTo>
                    <a:pt x="28675" y="830695"/>
                  </a:lnTo>
                  <a:lnTo>
                    <a:pt x="7577" y="789907"/>
                  </a:lnTo>
                  <a:lnTo>
                    <a:pt x="0" y="742950"/>
                  </a:lnTo>
                  <a:lnTo>
                    <a:pt x="0" y="148589"/>
                  </a:lnTo>
                  <a:close/>
                </a:path>
              </a:pathLst>
            </a:custGeom>
            <a:ln w="12192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6" name="object 66"/>
          <p:cNvSpPr txBox="1"/>
          <p:nvPr/>
        </p:nvSpPr>
        <p:spPr>
          <a:xfrm>
            <a:off x="6599935" y="4274565"/>
            <a:ext cx="178244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latin typeface="Arial"/>
                <a:cs typeface="Arial"/>
              </a:rPr>
              <a:t>TEMPESTIVIDADE</a:t>
            </a:r>
            <a:r>
              <a:rPr sz="800" b="1" spc="1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E</a:t>
            </a:r>
            <a:r>
              <a:rPr sz="800" b="1" spc="20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SELETIVIDADE</a:t>
            </a:r>
            <a:endParaRPr sz="800">
              <a:latin typeface="Arial"/>
              <a:cs typeface="Arial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6242303" y="4512564"/>
            <a:ext cx="1344295" cy="431800"/>
          </a:xfrm>
          <a:prstGeom prst="rect">
            <a:avLst/>
          </a:prstGeom>
          <a:solidFill>
            <a:srgbClr val="FFFFFF"/>
          </a:solidFill>
          <a:ln w="12192">
            <a:solidFill>
              <a:srgbClr val="4471C4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123189" marR="115570" indent="-635" algn="ctr">
              <a:lnSpc>
                <a:spcPct val="106900"/>
              </a:lnSpc>
              <a:spcBef>
                <a:spcPts val="100"/>
              </a:spcBef>
            </a:pPr>
            <a:r>
              <a:rPr sz="800" dirty="0">
                <a:latin typeface="Arial MT"/>
                <a:cs typeface="Arial MT"/>
              </a:rPr>
              <a:t>Assegurar</a:t>
            </a:r>
            <a:r>
              <a:rPr sz="800" spc="-45" dirty="0">
                <a:latin typeface="Arial MT"/>
                <a:cs typeface="Arial MT"/>
              </a:rPr>
              <a:t> </a:t>
            </a:r>
            <a:r>
              <a:rPr sz="800" spc="-10" dirty="0">
                <a:latin typeface="Arial MT"/>
                <a:cs typeface="Arial MT"/>
              </a:rPr>
              <a:t>razoabilidade </a:t>
            </a:r>
            <a:r>
              <a:rPr sz="800" dirty="0">
                <a:latin typeface="Arial MT"/>
                <a:cs typeface="Arial MT"/>
              </a:rPr>
              <a:t>no</a:t>
            </a:r>
            <a:r>
              <a:rPr sz="800" spc="-5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tempo</a:t>
            </a:r>
            <a:r>
              <a:rPr sz="800" spc="-20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de</a:t>
            </a:r>
            <a:r>
              <a:rPr sz="800" spc="-5" dirty="0">
                <a:latin typeface="Arial MT"/>
                <a:cs typeface="Arial MT"/>
              </a:rPr>
              <a:t> </a:t>
            </a:r>
            <a:r>
              <a:rPr sz="800" spc="-10" dirty="0">
                <a:latin typeface="Arial MT"/>
                <a:cs typeface="Arial MT"/>
              </a:rPr>
              <a:t>apreciação </a:t>
            </a:r>
            <a:r>
              <a:rPr sz="800" dirty="0">
                <a:latin typeface="Arial MT"/>
                <a:cs typeface="Arial MT"/>
              </a:rPr>
              <a:t>dos</a:t>
            </a:r>
            <a:r>
              <a:rPr sz="800" spc="-10" dirty="0">
                <a:latin typeface="Arial MT"/>
                <a:cs typeface="Arial MT"/>
              </a:rPr>
              <a:t> processos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7685531" y="4512564"/>
            <a:ext cx="1071880" cy="431800"/>
          </a:xfrm>
          <a:prstGeom prst="rect">
            <a:avLst/>
          </a:prstGeom>
          <a:solidFill>
            <a:srgbClr val="FFFFFF"/>
          </a:solidFill>
          <a:ln w="12192">
            <a:solidFill>
              <a:srgbClr val="A4A4A4"/>
            </a:solidFill>
          </a:ln>
        </p:spPr>
        <p:txBody>
          <a:bodyPr vert="horz" wrap="square" lIns="0" tIns="77470" rIns="0" bIns="0" rtlCol="0">
            <a:spAutoFit/>
          </a:bodyPr>
          <a:lstStyle/>
          <a:p>
            <a:pPr marL="92710" marR="82550" indent="103505">
              <a:lnSpc>
                <a:spcPct val="107500"/>
              </a:lnSpc>
              <a:spcBef>
                <a:spcPts val="610"/>
              </a:spcBef>
            </a:pPr>
            <a:r>
              <a:rPr sz="800" dirty="0">
                <a:latin typeface="Arial MT"/>
                <a:cs typeface="Arial MT"/>
              </a:rPr>
              <a:t>Atuar</a:t>
            </a:r>
            <a:r>
              <a:rPr sz="800" spc="-20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de</a:t>
            </a:r>
            <a:r>
              <a:rPr sz="800" spc="-10" dirty="0">
                <a:latin typeface="Arial MT"/>
                <a:cs typeface="Arial MT"/>
              </a:rPr>
              <a:t> forma </a:t>
            </a:r>
            <a:r>
              <a:rPr sz="800" dirty="0">
                <a:latin typeface="Arial MT"/>
                <a:cs typeface="Arial MT"/>
              </a:rPr>
              <a:t>seletiva</a:t>
            </a:r>
            <a:r>
              <a:rPr sz="800" spc="-20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e</a:t>
            </a:r>
            <a:r>
              <a:rPr sz="800" spc="-15" dirty="0">
                <a:latin typeface="Arial MT"/>
                <a:cs typeface="Arial MT"/>
              </a:rPr>
              <a:t> </a:t>
            </a:r>
            <a:r>
              <a:rPr sz="800" spc="-10" dirty="0">
                <a:latin typeface="Arial MT"/>
                <a:cs typeface="Arial MT"/>
              </a:rPr>
              <a:t>sistémica</a:t>
            </a:r>
            <a:endParaRPr sz="800">
              <a:latin typeface="Arial MT"/>
              <a:cs typeface="Arial MT"/>
            </a:endParaRPr>
          </a:p>
        </p:txBody>
      </p:sp>
      <p:grpSp>
        <p:nvGrpSpPr>
          <p:cNvPr id="69" name="object 69"/>
          <p:cNvGrpSpPr/>
          <p:nvPr/>
        </p:nvGrpSpPr>
        <p:grpSpPr>
          <a:xfrm>
            <a:off x="9222993" y="3052317"/>
            <a:ext cx="1416685" cy="2512060"/>
            <a:chOff x="9222993" y="3052317"/>
            <a:chExt cx="1416685" cy="2512060"/>
          </a:xfrm>
        </p:grpSpPr>
        <p:sp>
          <p:nvSpPr>
            <p:cNvPr id="70" name="object 70"/>
            <p:cNvSpPr/>
            <p:nvPr/>
          </p:nvSpPr>
          <p:spPr>
            <a:xfrm>
              <a:off x="9229343" y="3058667"/>
              <a:ext cx="1403985" cy="2499360"/>
            </a:xfrm>
            <a:custGeom>
              <a:avLst/>
              <a:gdLst/>
              <a:ahLst/>
              <a:cxnLst/>
              <a:rect l="l" t="t" r="r" b="b"/>
              <a:pathLst>
                <a:path w="1403984" h="2499360">
                  <a:moveTo>
                    <a:pt x="1403603" y="0"/>
                  </a:moveTo>
                  <a:lnTo>
                    <a:pt x="0" y="0"/>
                  </a:lnTo>
                  <a:lnTo>
                    <a:pt x="0" y="2499360"/>
                  </a:lnTo>
                  <a:lnTo>
                    <a:pt x="1403603" y="2499360"/>
                  </a:lnTo>
                  <a:lnTo>
                    <a:pt x="1403603" y="0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9229343" y="3058667"/>
              <a:ext cx="1403985" cy="2499360"/>
            </a:xfrm>
            <a:custGeom>
              <a:avLst/>
              <a:gdLst/>
              <a:ahLst/>
              <a:cxnLst/>
              <a:rect l="l" t="t" r="r" b="b"/>
              <a:pathLst>
                <a:path w="1403984" h="2499360">
                  <a:moveTo>
                    <a:pt x="0" y="2499360"/>
                  </a:moveTo>
                  <a:lnTo>
                    <a:pt x="1403603" y="2499360"/>
                  </a:lnTo>
                  <a:lnTo>
                    <a:pt x="1403603" y="0"/>
                  </a:lnTo>
                  <a:lnTo>
                    <a:pt x="0" y="0"/>
                  </a:lnTo>
                  <a:lnTo>
                    <a:pt x="0" y="2499360"/>
                  </a:lnTo>
                  <a:close/>
                </a:path>
              </a:pathLst>
            </a:custGeom>
            <a:ln w="12192">
              <a:solidFill>
                <a:srgbClr val="A4A4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2" name="object 72"/>
          <p:cNvSpPr txBox="1"/>
          <p:nvPr/>
        </p:nvSpPr>
        <p:spPr>
          <a:xfrm>
            <a:off x="9550654" y="3112998"/>
            <a:ext cx="774065" cy="287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6045" marR="5080" indent="-106680">
              <a:lnSpc>
                <a:spcPct val="107500"/>
              </a:lnSpc>
              <a:spcBef>
                <a:spcPts val="100"/>
              </a:spcBef>
            </a:pPr>
            <a:r>
              <a:rPr sz="800" b="1" dirty="0">
                <a:latin typeface="Arial"/>
                <a:cs typeface="Arial"/>
              </a:rPr>
              <a:t>ORÇAMENTO</a:t>
            </a:r>
            <a:r>
              <a:rPr sz="800" b="1" spc="-55" dirty="0">
                <a:latin typeface="Arial"/>
                <a:cs typeface="Arial"/>
              </a:rPr>
              <a:t> </a:t>
            </a:r>
            <a:r>
              <a:rPr sz="800" b="1" spc="-50" dirty="0">
                <a:latin typeface="Arial"/>
                <a:cs typeface="Arial"/>
              </a:rPr>
              <a:t>E</a:t>
            </a:r>
            <a:r>
              <a:rPr sz="800" b="1" spc="-10" dirty="0">
                <a:latin typeface="Arial"/>
                <a:cs typeface="Arial"/>
              </a:rPr>
              <a:t> LOGISTICA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73" name="object 73"/>
          <p:cNvGrpSpPr/>
          <p:nvPr/>
        </p:nvGrpSpPr>
        <p:grpSpPr>
          <a:xfrm>
            <a:off x="9319006" y="3628390"/>
            <a:ext cx="1189355" cy="732155"/>
            <a:chOff x="9319006" y="3628390"/>
            <a:chExt cx="1189355" cy="732155"/>
          </a:xfrm>
        </p:grpSpPr>
        <p:sp>
          <p:nvSpPr>
            <p:cNvPr id="74" name="object 74"/>
            <p:cNvSpPr/>
            <p:nvPr/>
          </p:nvSpPr>
          <p:spPr>
            <a:xfrm>
              <a:off x="9325356" y="3634740"/>
              <a:ext cx="1176655" cy="719455"/>
            </a:xfrm>
            <a:custGeom>
              <a:avLst/>
              <a:gdLst/>
              <a:ahLst/>
              <a:cxnLst/>
              <a:rect l="l" t="t" r="r" b="b"/>
              <a:pathLst>
                <a:path w="1176654" h="719454">
                  <a:moveTo>
                    <a:pt x="1056640" y="0"/>
                  </a:moveTo>
                  <a:lnTo>
                    <a:pt x="119888" y="0"/>
                  </a:lnTo>
                  <a:lnTo>
                    <a:pt x="73241" y="9427"/>
                  </a:lnTo>
                  <a:lnTo>
                    <a:pt x="35131" y="35131"/>
                  </a:lnTo>
                  <a:lnTo>
                    <a:pt x="9427" y="73241"/>
                  </a:lnTo>
                  <a:lnTo>
                    <a:pt x="0" y="119887"/>
                  </a:lnTo>
                  <a:lnTo>
                    <a:pt x="0" y="599440"/>
                  </a:lnTo>
                  <a:lnTo>
                    <a:pt x="9427" y="646086"/>
                  </a:lnTo>
                  <a:lnTo>
                    <a:pt x="35131" y="684196"/>
                  </a:lnTo>
                  <a:lnTo>
                    <a:pt x="73241" y="709900"/>
                  </a:lnTo>
                  <a:lnTo>
                    <a:pt x="119888" y="719328"/>
                  </a:lnTo>
                  <a:lnTo>
                    <a:pt x="1056640" y="719328"/>
                  </a:lnTo>
                  <a:lnTo>
                    <a:pt x="1103286" y="709900"/>
                  </a:lnTo>
                  <a:lnTo>
                    <a:pt x="1141396" y="684196"/>
                  </a:lnTo>
                  <a:lnTo>
                    <a:pt x="1167100" y="646086"/>
                  </a:lnTo>
                  <a:lnTo>
                    <a:pt x="1176527" y="599440"/>
                  </a:lnTo>
                  <a:lnTo>
                    <a:pt x="1176527" y="119887"/>
                  </a:lnTo>
                  <a:lnTo>
                    <a:pt x="1167100" y="73241"/>
                  </a:lnTo>
                  <a:lnTo>
                    <a:pt x="1141396" y="35131"/>
                  </a:lnTo>
                  <a:lnTo>
                    <a:pt x="1103286" y="9427"/>
                  </a:lnTo>
                  <a:lnTo>
                    <a:pt x="10566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9325356" y="3634740"/>
              <a:ext cx="1176655" cy="719455"/>
            </a:xfrm>
            <a:custGeom>
              <a:avLst/>
              <a:gdLst/>
              <a:ahLst/>
              <a:cxnLst/>
              <a:rect l="l" t="t" r="r" b="b"/>
              <a:pathLst>
                <a:path w="1176654" h="719454">
                  <a:moveTo>
                    <a:pt x="0" y="119887"/>
                  </a:moveTo>
                  <a:lnTo>
                    <a:pt x="9427" y="73241"/>
                  </a:lnTo>
                  <a:lnTo>
                    <a:pt x="35131" y="35131"/>
                  </a:lnTo>
                  <a:lnTo>
                    <a:pt x="73241" y="9427"/>
                  </a:lnTo>
                  <a:lnTo>
                    <a:pt x="119888" y="0"/>
                  </a:lnTo>
                  <a:lnTo>
                    <a:pt x="1056640" y="0"/>
                  </a:lnTo>
                  <a:lnTo>
                    <a:pt x="1103286" y="9427"/>
                  </a:lnTo>
                  <a:lnTo>
                    <a:pt x="1141396" y="35131"/>
                  </a:lnTo>
                  <a:lnTo>
                    <a:pt x="1167100" y="73241"/>
                  </a:lnTo>
                  <a:lnTo>
                    <a:pt x="1176527" y="119887"/>
                  </a:lnTo>
                  <a:lnTo>
                    <a:pt x="1176527" y="599440"/>
                  </a:lnTo>
                  <a:lnTo>
                    <a:pt x="1167100" y="646086"/>
                  </a:lnTo>
                  <a:lnTo>
                    <a:pt x="1141396" y="684196"/>
                  </a:lnTo>
                  <a:lnTo>
                    <a:pt x="1103286" y="709900"/>
                  </a:lnTo>
                  <a:lnTo>
                    <a:pt x="1056640" y="719328"/>
                  </a:lnTo>
                  <a:lnTo>
                    <a:pt x="119888" y="719328"/>
                  </a:lnTo>
                  <a:lnTo>
                    <a:pt x="73241" y="709900"/>
                  </a:lnTo>
                  <a:lnTo>
                    <a:pt x="35131" y="684196"/>
                  </a:lnTo>
                  <a:lnTo>
                    <a:pt x="9427" y="646086"/>
                  </a:lnTo>
                  <a:lnTo>
                    <a:pt x="0" y="599440"/>
                  </a:lnTo>
                  <a:lnTo>
                    <a:pt x="0" y="119887"/>
                  </a:lnTo>
                  <a:close/>
                </a:path>
              </a:pathLst>
            </a:custGeom>
            <a:ln w="12192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6" name="object 76"/>
          <p:cNvSpPr txBox="1"/>
          <p:nvPr/>
        </p:nvSpPr>
        <p:spPr>
          <a:xfrm>
            <a:off x="9465309" y="3713835"/>
            <a:ext cx="908685" cy="548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indent="-635" algn="ctr">
              <a:lnSpc>
                <a:spcPct val="107100"/>
              </a:lnSpc>
              <a:spcBef>
                <a:spcPts val="100"/>
              </a:spcBef>
            </a:pPr>
            <a:r>
              <a:rPr sz="800" dirty="0">
                <a:latin typeface="Arial MT"/>
                <a:cs typeface="Arial MT"/>
              </a:rPr>
              <a:t>Assegurar</a:t>
            </a:r>
            <a:r>
              <a:rPr sz="800" spc="-45" dirty="0">
                <a:latin typeface="Arial MT"/>
                <a:cs typeface="Arial MT"/>
              </a:rPr>
              <a:t> </a:t>
            </a:r>
            <a:r>
              <a:rPr sz="800" spc="-10" dirty="0">
                <a:latin typeface="Arial MT"/>
                <a:cs typeface="Arial MT"/>
              </a:rPr>
              <a:t>recursos </a:t>
            </a:r>
            <a:r>
              <a:rPr sz="800" dirty="0">
                <a:latin typeface="Arial MT"/>
                <a:cs typeface="Arial MT"/>
              </a:rPr>
              <a:t>para</a:t>
            </a:r>
            <a:r>
              <a:rPr sz="800" spc="-10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a</a:t>
            </a:r>
            <a:r>
              <a:rPr sz="800" spc="-15" dirty="0">
                <a:latin typeface="Arial MT"/>
                <a:cs typeface="Arial MT"/>
              </a:rPr>
              <a:t> </a:t>
            </a:r>
            <a:r>
              <a:rPr sz="800" spc="-10" dirty="0">
                <a:latin typeface="Arial MT"/>
                <a:cs typeface="Arial MT"/>
              </a:rPr>
              <a:t>continuidade </a:t>
            </a:r>
            <a:r>
              <a:rPr sz="800" dirty="0">
                <a:latin typeface="Arial MT"/>
                <a:cs typeface="Arial MT"/>
              </a:rPr>
              <a:t>da</a:t>
            </a:r>
            <a:r>
              <a:rPr sz="800" spc="-5" dirty="0">
                <a:latin typeface="Arial MT"/>
                <a:cs typeface="Arial MT"/>
              </a:rPr>
              <a:t> </a:t>
            </a:r>
            <a:r>
              <a:rPr sz="800" spc="-10" dirty="0">
                <a:latin typeface="Arial MT"/>
                <a:cs typeface="Arial MT"/>
              </a:rPr>
              <a:t>modernização</a:t>
            </a:r>
            <a:r>
              <a:rPr sz="800" spc="500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da</a:t>
            </a:r>
            <a:r>
              <a:rPr sz="800" spc="-5" dirty="0">
                <a:latin typeface="Arial MT"/>
                <a:cs typeface="Arial MT"/>
              </a:rPr>
              <a:t> </a:t>
            </a:r>
            <a:r>
              <a:rPr sz="800" spc="-10" dirty="0">
                <a:latin typeface="Arial MT"/>
                <a:cs typeface="Arial MT"/>
              </a:rPr>
              <a:t>instituição</a:t>
            </a:r>
            <a:endParaRPr sz="800">
              <a:latin typeface="Arial MT"/>
              <a:cs typeface="Arial MT"/>
            </a:endParaRPr>
          </a:p>
        </p:txBody>
      </p:sp>
      <p:grpSp>
        <p:nvGrpSpPr>
          <p:cNvPr id="77" name="object 77"/>
          <p:cNvGrpSpPr/>
          <p:nvPr/>
        </p:nvGrpSpPr>
        <p:grpSpPr>
          <a:xfrm>
            <a:off x="9303766" y="4586985"/>
            <a:ext cx="1204595" cy="784225"/>
            <a:chOff x="9303766" y="4586985"/>
            <a:chExt cx="1204595" cy="784225"/>
          </a:xfrm>
        </p:grpSpPr>
        <p:sp>
          <p:nvSpPr>
            <p:cNvPr id="78" name="object 78"/>
            <p:cNvSpPr/>
            <p:nvPr/>
          </p:nvSpPr>
          <p:spPr>
            <a:xfrm>
              <a:off x="9310116" y="4593335"/>
              <a:ext cx="1191895" cy="771525"/>
            </a:xfrm>
            <a:custGeom>
              <a:avLst/>
              <a:gdLst/>
              <a:ahLst/>
              <a:cxnLst/>
              <a:rect l="l" t="t" r="r" b="b"/>
              <a:pathLst>
                <a:path w="1191895" h="771525">
                  <a:moveTo>
                    <a:pt x="1063243" y="0"/>
                  </a:moveTo>
                  <a:lnTo>
                    <a:pt x="128524" y="0"/>
                  </a:lnTo>
                  <a:lnTo>
                    <a:pt x="78491" y="10098"/>
                  </a:lnTo>
                  <a:lnTo>
                    <a:pt x="37639" y="37639"/>
                  </a:lnTo>
                  <a:lnTo>
                    <a:pt x="10098" y="78491"/>
                  </a:lnTo>
                  <a:lnTo>
                    <a:pt x="0" y="128524"/>
                  </a:lnTo>
                  <a:lnTo>
                    <a:pt x="0" y="642619"/>
                  </a:lnTo>
                  <a:lnTo>
                    <a:pt x="10098" y="692652"/>
                  </a:lnTo>
                  <a:lnTo>
                    <a:pt x="37639" y="733504"/>
                  </a:lnTo>
                  <a:lnTo>
                    <a:pt x="78491" y="761045"/>
                  </a:lnTo>
                  <a:lnTo>
                    <a:pt x="128524" y="771144"/>
                  </a:lnTo>
                  <a:lnTo>
                    <a:pt x="1063243" y="771144"/>
                  </a:lnTo>
                  <a:lnTo>
                    <a:pt x="1113276" y="761045"/>
                  </a:lnTo>
                  <a:lnTo>
                    <a:pt x="1154128" y="733504"/>
                  </a:lnTo>
                  <a:lnTo>
                    <a:pt x="1181669" y="692652"/>
                  </a:lnTo>
                  <a:lnTo>
                    <a:pt x="1191767" y="642619"/>
                  </a:lnTo>
                  <a:lnTo>
                    <a:pt x="1191767" y="128524"/>
                  </a:lnTo>
                  <a:lnTo>
                    <a:pt x="1181669" y="78491"/>
                  </a:lnTo>
                  <a:lnTo>
                    <a:pt x="1154128" y="37639"/>
                  </a:lnTo>
                  <a:lnTo>
                    <a:pt x="1113276" y="10098"/>
                  </a:lnTo>
                  <a:lnTo>
                    <a:pt x="10632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9310116" y="4593335"/>
              <a:ext cx="1191895" cy="771525"/>
            </a:xfrm>
            <a:custGeom>
              <a:avLst/>
              <a:gdLst/>
              <a:ahLst/>
              <a:cxnLst/>
              <a:rect l="l" t="t" r="r" b="b"/>
              <a:pathLst>
                <a:path w="1191895" h="771525">
                  <a:moveTo>
                    <a:pt x="0" y="128524"/>
                  </a:moveTo>
                  <a:lnTo>
                    <a:pt x="10098" y="78491"/>
                  </a:lnTo>
                  <a:lnTo>
                    <a:pt x="37639" y="37639"/>
                  </a:lnTo>
                  <a:lnTo>
                    <a:pt x="78491" y="10098"/>
                  </a:lnTo>
                  <a:lnTo>
                    <a:pt x="128524" y="0"/>
                  </a:lnTo>
                  <a:lnTo>
                    <a:pt x="1063243" y="0"/>
                  </a:lnTo>
                  <a:lnTo>
                    <a:pt x="1113276" y="10098"/>
                  </a:lnTo>
                  <a:lnTo>
                    <a:pt x="1154128" y="37639"/>
                  </a:lnTo>
                  <a:lnTo>
                    <a:pt x="1181669" y="78491"/>
                  </a:lnTo>
                  <a:lnTo>
                    <a:pt x="1191767" y="128524"/>
                  </a:lnTo>
                  <a:lnTo>
                    <a:pt x="1191767" y="642619"/>
                  </a:lnTo>
                  <a:lnTo>
                    <a:pt x="1181669" y="692652"/>
                  </a:lnTo>
                  <a:lnTo>
                    <a:pt x="1154128" y="733504"/>
                  </a:lnTo>
                  <a:lnTo>
                    <a:pt x="1113276" y="761045"/>
                  </a:lnTo>
                  <a:lnTo>
                    <a:pt x="1063243" y="771144"/>
                  </a:lnTo>
                  <a:lnTo>
                    <a:pt x="128524" y="771144"/>
                  </a:lnTo>
                  <a:lnTo>
                    <a:pt x="78491" y="761045"/>
                  </a:lnTo>
                  <a:lnTo>
                    <a:pt x="37639" y="733504"/>
                  </a:lnTo>
                  <a:lnTo>
                    <a:pt x="10098" y="692652"/>
                  </a:lnTo>
                  <a:lnTo>
                    <a:pt x="0" y="642619"/>
                  </a:lnTo>
                  <a:lnTo>
                    <a:pt x="0" y="128524"/>
                  </a:lnTo>
                  <a:close/>
                </a:path>
              </a:pathLst>
            </a:custGeom>
            <a:ln w="12192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0" name="object 80"/>
          <p:cNvSpPr txBox="1"/>
          <p:nvPr/>
        </p:nvSpPr>
        <p:spPr>
          <a:xfrm>
            <a:off x="9490202" y="4633061"/>
            <a:ext cx="845819" cy="679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indent="635" algn="ctr">
              <a:lnSpc>
                <a:spcPct val="107200"/>
              </a:lnSpc>
              <a:spcBef>
                <a:spcPts val="100"/>
              </a:spcBef>
            </a:pPr>
            <a:r>
              <a:rPr sz="800" dirty="0">
                <a:latin typeface="Arial MT"/>
                <a:cs typeface="Arial MT"/>
              </a:rPr>
              <a:t>Compatibilizar</a:t>
            </a:r>
            <a:r>
              <a:rPr sz="800" spc="-55" dirty="0">
                <a:latin typeface="Arial MT"/>
                <a:cs typeface="Arial MT"/>
              </a:rPr>
              <a:t> </a:t>
            </a:r>
            <a:r>
              <a:rPr sz="800" spc="-50" dirty="0">
                <a:latin typeface="Arial MT"/>
                <a:cs typeface="Arial MT"/>
              </a:rPr>
              <a:t>o</a:t>
            </a:r>
            <a:r>
              <a:rPr sz="800" dirty="0">
                <a:latin typeface="Arial MT"/>
                <a:cs typeface="Arial MT"/>
              </a:rPr>
              <a:t> planejamento</a:t>
            </a:r>
            <a:r>
              <a:rPr sz="800" spc="-25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e</a:t>
            </a:r>
            <a:r>
              <a:rPr sz="800" spc="-30" dirty="0">
                <a:latin typeface="Arial MT"/>
                <a:cs typeface="Arial MT"/>
              </a:rPr>
              <a:t> </a:t>
            </a:r>
            <a:r>
              <a:rPr sz="800" spc="-50" dirty="0">
                <a:latin typeface="Arial MT"/>
                <a:cs typeface="Arial MT"/>
              </a:rPr>
              <a:t>a</a:t>
            </a:r>
            <a:r>
              <a:rPr sz="800" dirty="0">
                <a:latin typeface="Arial MT"/>
                <a:cs typeface="Arial MT"/>
              </a:rPr>
              <a:t> aplicação</a:t>
            </a:r>
            <a:r>
              <a:rPr sz="800" spc="-45" dirty="0">
                <a:latin typeface="Arial MT"/>
                <a:cs typeface="Arial MT"/>
              </a:rPr>
              <a:t> </a:t>
            </a:r>
            <a:r>
              <a:rPr sz="800" spc="-25" dirty="0">
                <a:latin typeface="Arial MT"/>
                <a:cs typeface="Arial MT"/>
              </a:rPr>
              <a:t>de</a:t>
            </a:r>
            <a:r>
              <a:rPr sz="800" dirty="0">
                <a:latin typeface="Arial MT"/>
                <a:cs typeface="Arial MT"/>
              </a:rPr>
              <a:t> recursos</a:t>
            </a:r>
            <a:r>
              <a:rPr sz="800" spc="-25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com</a:t>
            </a:r>
            <a:r>
              <a:rPr sz="800" spc="-25" dirty="0">
                <a:latin typeface="Arial MT"/>
                <a:cs typeface="Arial MT"/>
              </a:rPr>
              <a:t> </a:t>
            </a:r>
            <a:r>
              <a:rPr sz="800" spc="-20" dirty="0">
                <a:latin typeface="Arial MT"/>
                <a:cs typeface="Arial MT"/>
              </a:rPr>
              <a:t>foco </a:t>
            </a:r>
            <a:r>
              <a:rPr sz="800" dirty="0">
                <a:latin typeface="Arial MT"/>
                <a:cs typeface="Arial MT"/>
              </a:rPr>
              <a:t>no</a:t>
            </a:r>
            <a:r>
              <a:rPr sz="800" spc="-5" dirty="0">
                <a:latin typeface="Arial MT"/>
                <a:cs typeface="Arial MT"/>
              </a:rPr>
              <a:t> </a:t>
            </a:r>
            <a:r>
              <a:rPr sz="800" spc="-10" dirty="0">
                <a:latin typeface="Arial MT"/>
                <a:cs typeface="Arial MT"/>
              </a:rPr>
              <a:t>resultado</a:t>
            </a:r>
            <a:endParaRPr sz="800">
              <a:latin typeface="Arial MT"/>
              <a:cs typeface="Arial MT"/>
            </a:endParaRPr>
          </a:p>
        </p:txBody>
      </p:sp>
      <p:grpSp>
        <p:nvGrpSpPr>
          <p:cNvPr id="81" name="object 81"/>
          <p:cNvGrpSpPr/>
          <p:nvPr/>
        </p:nvGrpSpPr>
        <p:grpSpPr>
          <a:xfrm>
            <a:off x="3492753" y="5073141"/>
            <a:ext cx="4842510" cy="490220"/>
            <a:chOff x="3492753" y="5073141"/>
            <a:chExt cx="4842510" cy="490220"/>
          </a:xfrm>
        </p:grpSpPr>
        <p:sp>
          <p:nvSpPr>
            <p:cNvPr id="82" name="object 82"/>
            <p:cNvSpPr/>
            <p:nvPr/>
          </p:nvSpPr>
          <p:spPr>
            <a:xfrm>
              <a:off x="3499103" y="5079491"/>
              <a:ext cx="4829810" cy="477520"/>
            </a:xfrm>
            <a:custGeom>
              <a:avLst/>
              <a:gdLst/>
              <a:ahLst/>
              <a:cxnLst/>
              <a:rect l="l" t="t" r="r" b="b"/>
              <a:pathLst>
                <a:path w="4829809" h="477520">
                  <a:moveTo>
                    <a:pt x="4750054" y="0"/>
                  </a:moveTo>
                  <a:lnTo>
                    <a:pt x="79501" y="0"/>
                  </a:lnTo>
                  <a:lnTo>
                    <a:pt x="48541" y="6242"/>
                  </a:lnTo>
                  <a:lnTo>
                    <a:pt x="23272" y="23272"/>
                  </a:lnTo>
                  <a:lnTo>
                    <a:pt x="6242" y="48541"/>
                  </a:lnTo>
                  <a:lnTo>
                    <a:pt x="0" y="79501"/>
                  </a:lnTo>
                  <a:lnTo>
                    <a:pt x="0" y="397509"/>
                  </a:lnTo>
                  <a:lnTo>
                    <a:pt x="6242" y="428470"/>
                  </a:lnTo>
                  <a:lnTo>
                    <a:pt x="23272" y="453739"/>
                  </a:lnTo>
                  <a:lnTo>
                    <a:pt x="48541" y="470769"/>
                  </a:lnTo>
                  <a:lnTo>
                    <a:pt x="79501" y="477011"/>
                  </a:lnTo>
                  <a:lnTo>
                    <a:pt x="4750054" y="477011"/>
                  </a:lnTo>
                  <a:lnTo>
                    <a:pt x="4781014" y="470769"/>
                  </a:lnTo>
                  <a:lnTo>
                    <a:pt x="4806283" y="453739"/>
                  </a:lnTo>
                  <a:lnTo>
                    <a:pt x="4823313" y="428470"/>
                  </a:lnTo>
                  <a:lnTo>
                    <a:pt x="4829556" y="397509"/>
                  </a:lnTo>
                  <a:lnTo>
                    <a:pt x="4829556" y="79501"/>
                  </a:lnTo>
                  <a:lnTo>
                    <a:pt x="4823313" y="48541"/>
                  </a:lnTo>
                  <a:lnTo>
                    <a:pt x="4806283" y="23272"/>
                  </a:lnTo>
                  <a:lnTo>
                    <a:pt x="4781014" y="6242"/>
                  </a:lnTo>
                  <a:lnTo>
                    <a:pt x="475005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3499103" y="5079491"/>
              <a:ext cx="4829810" cy="477520"/>
            </a:xfrm>
            <a:custGeom>
              <a:avLst/>
              <a:gdLst/>
              <a:ahLst/>
              <a:cxnLst/>
              <a:rect l="l" t="t" r="r" b="b"/>
              <a:pathLst>
                <a:path w="4829809" h="477520">
                  <a:moveTo>
                    <a:pt x="0" y="79501"/>
                  </a:moveTo>
                  <a:lnTo>
                    <a:pt x="6242" y="48541"/>
                  </a:lnTo>
                  <a:lnTo>
                    <a:pt x="23272" y="23272"/>
                  </a:lnTo>
                  <a:lnTo>
                    <a:pt x="48541" y="6242"/>
                  </a:lnTo>
                  <a:lnTo>
                    <a:pt x="79501" y="0"/>
                  </a:lnTo>
                  <a:lnTo>
                    <a:pt x="4750054" y="0"/>
                  </a:lnTo>
                  <a:lnTo>
                    <a:pt x="4781014" y="6242"/>
                  </a:lnTo>
                  <a:lnTo>
                    <a:pt x="4806283" y="23272"/>
                  </a:lnTo>
                  <a:lnTo>
                    <a:pt x="4823313" y="48541"/>
                  </a:lnTo>
                  <a:lnTo>
                    <a:pt x="4829556" y="79501"/>
                  </a:lnTo>
                  <a:lnTo>
                    <a:pt x="4829556" y="397509"/>
                  </a:lnTo>
                  <a:lnTo>
                    <a:pt x="4823313" y="428470"/>
                  </a:lnTo>
                  <a:lnTo>
                    <a:pt x="4806283" y="453739"/>
                  </a:lnTo>
                  <a:lnTo>
                    <a:pt x="4781014" y="470769"/>
                  </a:lnTo>
                  <a:lnTo>
                    <a:pt x="4750054" y="477011"/>
                  </a:lnTo>
                  <a:lnTo>
                    <a:pt x="79501" y="477011"/>
                  </a:lnTo>
                  <a:lnTo>
                    <a:pt x="48541" y="470769"/>
                  </a:lnTo>
                  <a:lnTo>
                    <a:pt x="23272" y="453739"/>
                  </a:lnTo>
                  <a:lnTo>
                    <a:pt x="6242" y="428470"/>
                  </a:lnTo>
                  <a:lnTo>
                    <a:pt x="0" y="397509"/>
                  </a:lnTo>
                  <a:lnTo>
                    <a:pt x="0" y="79501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4" name="object 84"/>
          <p:cNvSpPr txBox="1"/>
          <p:nvPr/>
        </p:nvSpPr>
        <p:spPr>
          <a:xfrm>
            <a:off x="3602228" y="5181346"/>
            <a:ext cx="298323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085">
              <a:lnSpc>
                <a:spcPct val="100000"/>
              </a:lnSpc>
              <a:spcBef>
                <a:spcPts val="100"/>
              </a:spcBef>
              <a:buChar char="•"/>
              <a:tabLst>
                <a:tab pos="184785" algn="l"/>
              </a:tabLst>
            </a:pPr>
            <a:r>
              <a:rPr sz="800" dirty="0">
                <a:latin typeface="Arial MT"/>
                <a:cs typeface="Arial MT"/>
              </a:rPr>
              <a:t>Aprimorar</a:t>
            </a:r>
            <a:r>
              <a:rPr sz="800" spc="-50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as</a:t>
            </a:r>
            <a:r>
              <a:rPr sz="800" spc="-20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divulgações</a:t>
            </a:r>
            <a:r>
              <a:rPr sz="800" spc="-10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de</a:t>
            </a:r>
            <a:r>
              <a:rPr sz="800" spc="-20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informações</a:t>
            </a:r>
            <a:r>
              <a:rPr sz="800" spc="-40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referentes</a:t>
            </a:r>
            <a:r>
              <a:rPr sz="800" spc="-15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a</a:t>
            </a:r>
            <a:r>
              <a:rPr sz="800" spc="-25" dirty="0">
                <a:latin typeface="Arial MT"/>
                <a:cs typeface="Arial MT"/>
              </a:rPr>
              <a:t> </a:t>
            </a:r>
            <a:r>
              <a:rPr sz="800" spc="-10" dirty="0">
                <a:latin typeface="Arial MT"/>
                <a:cs typeface="Arial MT"/>
              </a:rPr>
              <a:t>gestão</a:t>
            </a:r>
            <a:endParaRPr sz="800">
              <a:latin typeface="Arial MT"/>
              <a:cs typeface="Arial MT"/>
            </a:endParaRPr>
          </a:p>
          <a:p>
            <a:pPr marL="184785" indent="-172085">
              <a:lnSpc>
                <a:spcPct val="100000"/>
              </a:lnSpc>
              <a:spcBef>
                <a:spcPts val="5"/>
              </a:spcBef>
              <a:buChar char="•"/>
              <a:tabLst>
                <a:tab pos="184785" algn="l"/>
              </a:tabLst>
            </a:pPr>
            <a:r>
              <a:rPr sz="800" dirty="0">
                <a:latin typeface="Arial MT"/>
                <a:cs typeface="Arial MT"/>
              </a:rPr>
              <a:t>Intensificar</a:t>
            </a:r>
            <a:r>
              <a:rPr sz="800" spc="-25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a</a:t>
            </a:r>
            <a:r>
              <a:rPr sz="800" spc="-15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comunicação</a:t>
            </a:r>
            <a:r>
              <a:rPr sz="800" spc="-40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com</a:t>
            </a:r>
            <a:r>
              <a:rPr sz="800" spc="-20" dirty="0">
                <a:latin typeface="Arial MT"/>
                <a:cs typeface="Arial MT"/>
              </a:rPr>
              <a:t> </a:t>
            </a:r>
            <a:r>
              <a:rPr sz="800" dirty="0">
                <a:latin typeface="Arial MT"/>
                <a:cs typeface="Arial MT"/>
              </a:rPr>
              <a:t>a</a:t>
            </a:r>
            <a:r>
              <a:rPr sz="800" spc="-5" dirty="0">
                <a:latin typeface="Arial MT"/>
                <a:cs typeface="Arial MT"/>
              </a:rPr>
              <a:t> </a:t>
            </a:r>
            <a:r>
              <a:rPr sz="800" spc="-10" dirty="0">
                <a:latin typeface="Arial MT"/>
                <a:cs typeface="Arial MT"/>
              </a:rPr>
              <a:t>sociedade</a:t>
            </a:r>
            <a:endParaRPr sz="800">
              <a:latin typeface="Arial MT"/>
              <a:cs typeface="Arial MT"/>
            </a:endParaRPr>
          </a:p>
        </p:txBody>
      </p:sp>
      <p:grpSp>
        <p:nvGrpSpPr>
          <p:cNvPr id="85" name="object 85"/>
          <p:cNvGrpSpPr/>
          <p:nvPr/>
        </p:nvGrpSpPr>
        <p:grpSpPr>
          <a:xfrm>
            <a:off x="2522220" y="2813304"/>
            <a:ext cx="6715125" cy="1740535"/>
            <a:chOff x="2522220" y="2813304"/>
            <a:chExt cx="6715125" cy="1740535"/>
          </a:xfrm>
        </p:grpSpPr>
        <p:sp>
          <p:nvSpPr>
            <p:cNvPr id="86" name="object 86"/>
            <p:cNvSpPr/>
            <p:nvPr/>
          </p:nvSpPr>
          <p:spPr>
            <a:xfrm>
              <a:off x="2528316" y="4218432"/>
              <a:ext cx="315595" cy="294640"/>
            </a:xfrm>
            <a:custGeom>
              <a:avLst/>
              <a:gdLst/>
              <a:ahLst/>
              <a:cxnLst/>
              <a:rect l="l" t="t" r="r" b="b"/>
              <a:pathLst>
                <a:path w="315594" h="294639">
                  <a:moveTo>
                    <a:pt x="168401" y="0"/>
                  </a:moveTo>
                  <a:lnTo>
                    <a:pt x="168401" y="73533"/>
                  </a:lnTo>
                  <a:lnTo>
                    <a:pt x="0" y="73533"/>
                  </a:lnTo>
                  <a:lnTo>
                    <a:pt x="0" y="220599"/>
                  </a:lnTo>
                  <a:lnTo>
                    <a:pt x="168401" y="220599"/>
                  </a:lnTo>
                  <a:lnTo>
                    <a:pt x="168401" y="294132"/>
                  </a:lnTo>
                  <a:lnTo>
                    <a:pt x="315467" y="147066"/>
                  </a:lnTo>
                  <a:lnTo>
                    <a:pt x="168401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2528316" y="4218432"/>
              <a:ext cx="315595" cy="294640"/>
            </a:xfrm>
            <a:custGeom>
              <a:avLst/>
              <a:gdLst/>
              <a:ahLst/>
              <a:cxnLst/>
              <a:rect l="l" t="t" r="r" b="b"/>
              <a:pathLst>
                <a:path w="315594" h="294639">
                  <a:moveTo>
                    <a:pt x="0" y="73533"/>
                  </a:moveTo>
                  <a:lnTo>
                    <a:pt x="168401" y="73533"/>
                  </a:lnTo>
                  <a:lnTo>
                    <a:pt x="168401" y="0"/>
                  </a:lnTo>
                  <a:lnTo>
                    <a:pt x="315467" y="147066"/>
                  </a:lnTo>
                  <a:lnTo>
                    <a:pt x="168401" y="294132"/>
                  </a:lnTo>
                  <a:lnTo>
                    <a:pt x="168401" y="220599"/>
                  </a:lnTo>
                  <a:lnTo>
                    <a:pt x="0" y="220599"/>
                  </a:lnTo>
                  <a:lnTo>
                    <a:pt x="0" y="73533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8958072" y="4166616"/>
              <a:ext cx="273050" cy="381000"/>
            </a:xfrm>
            <a:custGeom>
              <a:avLst/>
              <a:gdLst/>
              <a:ahLst/>
              <a:cxnLst/>
              <a:rect l="l" t="t" r="r" b="b"/>
              <a:pathLst>
                <a:path w="273050" h="381000">
                  <a:moveTo>
                    <a:pt x="136398" y="0"/>
                  </a:moveTo>
                  <a:lnTo>
                    <a:pt x="0" y="190499"/>
                  </a:lnTo>
                  <a:lnTo>
                    <a:pt x="136398" y="380999"/>
                  </a:lnTo>
                  <a:lnTo>
                    <a:pt x="136398" y="285749"/>
                  </a:lnTo>
                  <a:lnTo>
                    <a:pt x="272796" y="285749"/>
                  </a:lnTo>
                  <a:lnTo>
                    <a:pt x="272796" y="95249"/>
                  </a:lnTo>
                  <a:lnTo>
                    <a:pt x="136398" y="95249"/>
                  </a:lnTo>
                  <a:lnTo>
                    <a:pt x="136398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8958072" y="4166616"/>
              <a:ext cx="273050" cy="381000"/>
            </a:xfrm>
            <a:custGeom>
              <a:avLst/>
              <a:gdLst/>
              <a:ahLst/>
              <a:cxnLst/>
              <a:rect l="l" t="t" r="r" b="b"/>
              <a:pathLst>
                <a:path w="273050" h="381000">
                  <a:moveTo>
                    <a:pt x="0" y="190499"/>
                  </a:moveTo>
                  <a:lnTo>
                    <a:pt x="136398" y="0"/>
                  </a:lnTo>
                  <a:lnTo>
                    <a:pt x="136398" y="95249"/>
                  </a:lnTo>
                  <a:lnTo>
                    <a:pt x="272796" y="95249"/>
                  </a:lnTo>
                  <a:lnTo>
                    <a:pt x="272796" y="285749"/>
                  </a:lnTo>
                  <a:lnTo>
                    <a:pt x="136398" y="285749"/>
                  </a:lnTo>
                  <a:lnTo>
                    <a:pt x="136398" y="380999"/>
                  </a:lnTo>
                  <a:lnTo>
                    <a:pt x="0" y="190499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5457444" y="2819400"/>
              <a:ext cx="370840" cy="215265"/>
            </a:xfrm>
            <a:custGeom>
              <a:avLst/>
              <a:gdLst/>
              <a:ahLst/>
              <a:cxnLst/>
              <a:rect l="l" t="t" r="r" b="b"/>
              <a:pathLst>
                <a:path w="370839" h="215264">
                  <a:moveTo>
                    <a:pt x="185165" y="0"/>
                  </a:moveTo>
                  <a:lnTo>
                    <a:pt x="0" y="107441"/>
                  </a:lnTo>
                  <a:lnTo>
                    <a:pt x="92582" y="107441"/>
                  </a:lnTo>
                  <a:lnTo>
                    <a:pt x="92582" y="214884"/>
                  </a:lnTo>
                  <a:lnTo>
                    <a:pt x="277748" y="214884"/>
                  </a:lnTo>
                  <a:lnTo>
                    <a:pt x="277748" y="107441"/>
                  </a:lnTo>
                  <a:lnTo>
                    <a:pt x="370331" y="107441"/>
                  </a:lnTo>
                  <a:lnTo>
                    <a:pt x="185165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5457444" y="2819400"/>
              <a:ext cx="370840" cy="215265"/>
            </a:xfrm>
            <a:custGeom>
              <a:avLst/>
              <a:gdLst/>
              <a:ahLst/>
              <a:cxnLst/>
              <a:rect l="l" t="t" r="r" b="b"/>
              <a:pathLst>
                <a:path w="370839" h="215264">
                  <a:moveTo>
                    <a:pt x="0" y="107441"/>
                  </a:moveTo>
                  <a:lnTo>
                    <a:pt x="185165" y="0"/>
                  </a:lnTo>
                  <a:lnTo>
                    <a:pt x="370331" y="107441"/>
                  </a:lnTo>
                  <a:lnTo>
                    <a:pt x="277748" y="107441"/>
                  </a:lnTo>
                  <a:lnTo>
                    <a:pt x="277748" y="214884"/>
                  </a:lnTo>
                  <a:lnTo>
                    <a:pt x="92582" y="214884"/>
                  </a:lnTo>
                  <a:lnTo>
                    <a:pt x="92582" y="107441"/>
                  </a:lnTo>
                  <a:lnTo>
                    <a:pt x="0" y="107441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2" name="object 92"/>
          <p:cNvSpPr txBox="1">
            <a:spLocks noGrp="1"/>
          </p:cNvSpPr>
          <p:nvPr>
            <p:ph type="title"/>
          </p:nvPr>
        </p:nvSpPr>
        <p:spPr>
          <a:xfrm>
            <a:off x="2139695" y="26548"/>
            <a:ext cx="4674108" cy="820096"/>
          </a:xfrm>
          <a:prstGeom prst="rect">
            <a:avLst/>
          </a:prstGeom>
        </p:spPr>
        <p:txBody>
          <a:bodyPr vert="horz" wrap="square" lIns="0" tIns="202565" rIns="0" bIns="0" rtlCol="0">
            <a:spAutoFit/>
          </a:bodyPr>
          <a:lstStyle/>
          <a:p>
            <a:pPr marL="2251075" algn="ctr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218F4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MAPA ESTRATÉGICO</a:t>
            </a:r>
          </a:p>
        </p:txBody>
      </p:sp>
      <p:grpSp>
        <p:nvGrpSpPr>
          <p:cNvPr id="93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94" name="Retângulo 93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95" name="Retângulo 94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96" name="Retângulo 95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97" name="Imagem 9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4800" y="646875"/>
            <a:ext cx="85481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51075" algn="ctr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218F4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Principais canais de comunicação com a sociedade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958596" y="4518659"/>
            <a:ext cx="1504315" cy="680085"/>
            <a:chOff x="958596" y="4518659"/>
            <a:chExt cx="1504315" cy="680085"/>
          </a:xfrm>
        </p:grpSpPr>
        <p:sp>
          <p:nvSpPr>
            <p:cNvPr id="4" name="object 4"/>
            <p:cNvSpPr/>
            <p:nvPr/>
          </p:nvSpPr>
          <p:spPr>
            <a:xfrm>
              <a:off x="964692" y="4524755"/>
              <a:ext cx="1492250" cy="668020"/>
            </a:xfrm>
            <a:custGeom>
              <a:avLst/>
              <a:gdLst/>
              <a:ahLst/>
              <a:cxnLst/>
              <a:rect l="l" t="t" r="r" b="b"/>
              <a:pathLst>
                <a:path w="1492250" h="668020">
                  <a:moveTo>
                    <a:pt x="1380744" y="0"/>
                  </a:moveTo>
                  <a:lnTo>
                    <a:pt x="111252" y="0"/>
                  </a:lnTo>
                  <a:lnTo>
                    <a:pt x="67947" y="8739"/>
                  </a:lnTo>
                  <a:lnTo>
                    <a:pt x="32585" y="32575"/>
                  </a:lnTo>
                  <a:lnTo>
                    <a:pt x="8742" y="67937"/>
                  </a:lnTo>
                  <a:lnTo>
                    <a:pt x="0" y="111252"/>
                  </a:lnTo>
                  <a:lnTo>
                    <a:pt x="0" y="556260"/>
                  </a:lnTo>
                  <a:lnTo>
                    <a:pt x="8742" y="599574"/>
                  </a:lnTo>
                  <a:lnTo>
                    <a:pt x="32585" y="634936"/>
                  </a:lnTo>
                  <a:lnTo>
                    <a:pt x="67947" y="658772"/>
                  </a:lnTo>
                  <a:lnTo>
                    <a:pt x="111252" y="667512"/>
                  </a:lnTo>
                  <a:lnTo>
                    <a:pt x="1380744" y="667512"/>
                  </a:lnTo>
                  <a:lnTo>
                    <a:pt x="1424058" y="658772"/>
                  </a:lnTo>
                  <a:lnTo>
                    <a:pt x="1459420" y="634936"/>
                  </a:lnTo>
                  <a:lnTo>
                    <a:pt x="1483256" y="599574"/>
                  </a:lnTo>
                  <a:lnTo>
                    <a:pt x="1491996" y="556260"/>
                  </a:lnTo>
                  <a:lnTo>
                    <a:pt x="1491996" y="111252"/>
                  </a:lnTo>
                  <a:lnTo>
                    <a:pt x="1483256" y="67937"/>
                  </a:lnTo>
                  <a:lnTo>
                    <a:pt x="1459420" y="32575"/>
                  </a:lnTo>
                  <a:lnTo>
                    <a:pt x="1424058" y="8739"/>
                  </a:lnTo>
                  <a:lnTo>
                    <a:pt x="138074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64692" y="4524755"/>
              <a:ext cx="1492250" cy="668020"/>
            </a:xfrm>
            <a:custGeom>
              <a:avLst/>
              <a:gdLst/>
              <a:ahLst/>
              <a:cxnLst/>
              <a:rect l="l" t="t" r="r" b="b"/>
              <a:pathLst>
                <a:path w="1492250" h="668020">
                  <a:moveTo>
                    <a:pt x="0" y="111252"/>
                  </a:moveTo>
                  <a:lnTo>
                    <a:pt x="8742" y="67937"/>
                  </a:lnTo>
                  <a:lnTo>
                    <a:pt x="32585" y="32575"/>
                  </a:lnTo>
                  <a:lnTo>
                    <a:pt x="67947" y="8739"/>
                  </a:lnTo>
                  <a:lnTo>
                    <a:pt x="111252" y="0"/>
                  </a:lnTo>
                  <a:lnTo>
                    <a:pt x="1380744" y="0"/>
                  </a:lnTo>
                  <a:lnTo>
                    <a:pt x="1424058" y="8739"/>
                  </a:lnTo>
                  <a:lnTo>
                    <a:pt x="1459420" y="32575"/>
                  </a:lnTo>
                  <a:lnTo>
                    <a:pt x="1483256" y="67937"/>
                  </a:lnTo>
                  <a:lnTo>
                    <a:pt x="1491996" y="111252"/>
                  </a:lnTo>
                  <a:lnTo>
                    <a:pt x="1491996" y="556260"/>
                  </a:lnTo>
                  <a:lnTo>
                    <a:pt x="1483256" y="599574"/>
                  </a:lnTo>
                  <a:lnTo>
                    <a:pt x="1459420" y="634936"/>
                  </a:lnTo>
                  <a:lnTo>
                    <a:pt x="1424058" y="658772"/>
                  </a:lnTo>
                  <a:lnTo>
                    <a:pt x="1380744" y="667512"/>
                  </a:lnTo>
                  <a:lnTo>
                    <a:pt x="111252" y="667512"/>
                  </a:lnTo>
                  <a:lnTo>
                    <a:pt x="67947" y="658772"/>
                  </a:lnTo>
                  <a:lnTo>
                    <a:pt x="32585" y="634936"/>
                  </a:lnTo>
                  <a:lnTo>
                    <a:pt x="8742" y="599574"/>
                  </a:lnTo>
                  <a:lnTo>
                    <a:pt x="0" y="556260"/>
                  </a:lnTo>
                  <a:lnTo>
                    <a:pt x="0" y="111252"/>
                  </a:lnTo>
                  <a:close/>
                </a:path>
              </a:pathLst>
            </a:custGeom>
            <a:ln w="12192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211376" y="4750689"/>
            <a:ext cx="9988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Arial MT"/>
                <a:cs typeface="Arial MT"/>
              </a:rPr>
              <a:t>Redes</a:t>
            </a:r>
            <a:r>
              <a:rPr sz="12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Arial MT"/>
                <a:cs typeface="Arial MT"/>
              </a:rPr>
              <a:t>Sociais</a:t>
            </a:r>
            <a:endParaRPr sz="1200">
              <a:latin typeface="Arial MT"/>
              <a:cs typeface="Arial MT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958596" y="3447288"/>
            <a:ext cx="1506220" cy="727075"/>
            <a:chOff x="958596" y="3447288"/>
            <a:chExt cx="1506220" cy="727075"/>
          </a:xfrm>
        </p:grpSpPr>
        <p:sp>
          <p:nvSpPr>
            <p:cNvPr id="8" name="object 8"/>
            <p:cNvSpPr/>
            <p:nvPr/>
          </p:nvSpPr>
          <p:spPr>
            <a:xfrm>
              <a:off x="964692" y="3453384"/>
              <a:ext cx="1493520" cy="715010"/>
            </a:xfrm>
            <a:custGeom>
              <a:avLst/>
              <a:gdLst/>
              <a:ahLst/>
              <a:cxnLst/>
              <a:rect l="l" t="t" r="r" b="b"/>
              <a:pathLst>
                <a:path w="1493520" h="715010">
                  <a:moveTo>
                    <a:pt x="1374394" y="0"/>
                  </a:moveTo>
                  <a:lnTo>
                    <a:pt x="119126" y="0"/>
                  </a:lnTo>
                  <a:lnTo>
                    <a:pt x="72759" y="9362"/>
                  </a:lnTo>
                  <a:lnTo>
                    <a:pt x="34893" y="34893"/>
                  </a:lnTo>
                  <a:lnTo>
                    <a:pt x="9362" y="72759"/>
                  </a:lnTo>
                  <a:lnTo>
                    <a:pt x="0" y="119125"/>
                  </a:lnTo>
                  <a:lnTo>
                    <a:pt x="0" y="595629"/>
                  </a:lnTo>
                  <a:lnTo>
                    <a:pt x="9362" y="641996"/>
                  </a:lnTo>
                  <a:lnTo>
                    <a:pt x="34893" y="679862"/>
                  </a:lnTo>
                  <a:lnTo>
                    <a:pt x="72759" y="705393"/>
                  </a:lnTo>
                  <a:lnTo>
                    <a:pt x="119126" y="714755"/>
                  </a:lnTo>
                  <a:lnTo>
                    <a:pt x="1374394" y="714755"/>
                  </a:lnTo>
                  <a:lnTo>
                    <a:pt x="1420760" y="705393"/>
                  </a:lnTo>
                  <a:lnTo>
                    <a:pt x="1458626" y="679862"/>
                  </a:lnTo>
                  <a:lnTo>
                    <a:pt x="1484157" y="641996"/>
                  </a:lnTo>
                  <a:lnTo>
                    <a:pt x="1493520" y="595629"/>
                  </a:lnTo>
                  <a:lnTo>
                    <a:pt x="1493520" y="119125"/>
                  </a:lnTo>
                  <a:lnTo>
                    <a:pt x="1484157" y="72759"/>
                  </a:lnTo>
                  <a:lnTo>
                    <a:pt x="1458626" y="34893"/>
                  </a:lnTo>
                  <a:lnTo>
                    <a:pt x="1420760" y="9362"/>
                  </a:lnTo>
                  <a:lnTo>
                    <a:pt x="1374394" y="0"/>
                  </a:lnTo>
                  <a:close/>
                </a:path>
              </a:pathLst>
            </a:custGeom>
            <a:solidFill>
              <a:srgbClr val="5382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64692" y="3453384"/>
              <a:ext cx="1493520" cy="715010"/>
            </a:xfrm>
            <a:custGeom>
              <a:avLst/>
              <a:gdLst/>
              <a:ahLst/>
              <a:cxnLst/>
              <a:rect l="l" t="t" r="r" b="b"/>
              <a:pathLst>
                <a:path w="1493520" h="715010">
                  <a:moveTo>
                    <a:pt x="0" y="119125"/>
                  </a:moveTo>
                  <a:lnTo>
                    <a:pt x="9362" y="72759"/>
                  </a:lnTo>
                  <a:lnTo>
                    <a:pt x="34893" y="34893"/>
                  </a:lnTo>
                  <a:lnTo>
                    <a:pt x="72759" y="9362"/>
                  </a:lnTo>
                  <a:lnTo>
                    <a:pt x="119126" y="0"/>
                  </a:lnTo>
                  <a:lnTo>
                    <a:pt x="1374394" y="0"/>
                  </a:lnTo>
                  <a:lnTo>
                    <a:pt x="1420760" y="9362"/>
                  </a:lnTo>
                  <a:lnTo>
                    <a:pt x="1458626" y="34893"/>
                  </a:lnTo>
                  <a:lnTo>
                    <a:pt x="1484157" y="72759"/>
                  </a:lnTo>
                  <a:lnTo>
                    <a:pt x="1493520" y="119125"/>
                  </a:lnTo>
                  <a:lnTo>
                    <a:pt x="1493520" y="595629"/>
                  </a:lnTo>
                  <a:lnTo>
                    <a:pt x="1484157" y="641996"/>
                  </a:lnTo>
                  <a:lnTo>
                    <a:pt x="1458626" y="679862"/>
                  </a:lnTo>
                  <a:lnTo>
                    <a:pt x="1420760" y="705393"/>
                  </a:lnTo>
                  <a:lnTo>
                    <a:pt x="1374394" y="714755"/>
                  </a:lnTo>
                  <a:lnTo>
                    <a:pt x="119126" y="714755"/>
                  </a:lnTo>
                  <a:lnTo>
                    <a:pt x="72759" y="705393"/>
                  </a:lnTo>
                  <a:lnTo>
                    <a:pt x="34893" y="679862"/>
                  </a:lnTo>
                  <a:lnTo>
                    <a:pt x="9362" y="641996"/>
                  </a:lnTo>
                  <a:lnTo>
                    <a:pt x="0" y="595629"/>
                  </a:lnTo>
                  <a:lnTo>
                    <a:pt x="0" y="119125"/>
                  </a:lnTo>
                  <a:close/>
                </a:path>
              </a:pathLst>
            </a:custGeom>
            <a:ln w="12192">
              <a:solidFill>
                <a:srgbClr val="5382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567433" y="3703446"/>
            <a:ext cx="2882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FFFFFF"/>
                </a:solidFill>
                <a:latin typeface="Arial MT"/>
                <a:cs typeface="Arial MT"/>
              </a:rPr>
              <a:t>Site</a:t>
            </a:r>
            <a:endParaRPr sz="1200">
              <a:latin typeface="Arial MT"/>
              <a:cs typeface="Arial MT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958596" y="2420111"/>
            <a:ext cx="1504315" cy="675640"/>
            <a:chOff x="958596" y="2420111"/>
            <a:chExt cx="1504315" cy="675640"/>
          </a:xfrm>
        </p:grpSpPr>
        <p:sp>
          <p:nvSpPr>
            <p:cNvPr id="12" name="object 12"/>
            <p:cNvSpPr/>
            <p:nvPr/>
          </p:nvSpPr>
          <p:spPr>
            <a:xfrm>
              <a:off x="964692" y="2426207"/>
              <a:ext cx="1492250" cy="662940"/>
            </a:xfrm>
            <a:custGeom>
              <a:avLst/>
              <a:gdLst/>
              <a:ahLst/>
              <a:cxnLst/>
              <a:rect l="l" t="t" r="r" b="b"/>
              <a:pathLst>
                <a:path w="1492250" h="662939">
                  <a:moveTo>
                    <a:pt x="1381506" y="0"/>
                  </a:moveTo>
                  <a:lnTo>
                    <a:pt x="110490" y="0"/>
                  </a:lnTo>
                  <a:lnTo>
                    <a:pt x="67481" y="8691"/>
                  </a:lnTo>
                  <a:lnTo>
                    <a:pt x="32361" y="32385"/>
                  </a:lnTo>
                  <a:lnTo>
                    <a:pt x="8682" y="67508"/>
                  </a:lnTo>
                  <a:lnTo>
                    <a:pt x="0" y="110489"/>
                  </a:lnTo>
                  <a:lnTo>
                    <a:pt x="0" y="552450"/>
                  </a:lnTo>
                  <a:lnTo>
                    <a:pt x="8682" y="595431"/>
                  </a:lnTo>
                  <a:lnTo>
                    <a:pt x="32361" y="630554"/>
                  </a:lnTo>
                  <a:lnTo>
                    <a:pt x="67481" y="654248"/>
                  </a:lnTo>
                  <a:lnTo>
                    <a:pt x="110490" y="662939"/>
                  </a:lnTo>
                  <a:lnTo>
                    <a:pt x="1381506" y="662939"/>
                  </a:lnTo>
                  <a:lnTo>
                    <a:pt x="1424487" y="654248"/>
                  </a:lnTo>
                  <a:lnTo>
                    <a:pt x="1459611" y="630554"/>
                  </a:lnTo>
                  <a:lnTo>
                    <a:pt x="1483304" y="595431"/>
                  </a:lnTo>
                  <a:lnTo>
                    <a:pt x="1491996" y="552450"/>
                  </a:lnTo>
                  <a:lnTo>
                    <a:pt x="1491996" y="110489"/>
                  </a:lnTo>
                  <a:lnTo>
                    <a:pt x="1483304" y="67508"/>
                  </a:lnTo>
                  <a:lnTo>
                    <a:pt x="1459611" y="32384"/>
                  </a:lnTo>
                  <a:lnTo>
                    <a:pt x="1424487" y="8691"/>
                  </a:lnTo>
                  <a:lnTo>
                    <a:pt x="1381506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64692" y="2426207"/>
              <a:ext cx="1492250" cy="662940"/>
            </a:xfrm>
            <a:custGeom>
              <a:avLst/>
              <a:gdLst/>
              <a:ahLst/>
              <a:cxnLst/>
              <a:rect l="l" t="t" r="r" b="b"/>
              <a:pathLst>
                <a:path w="1492250" h="662939">
                  <a:moveTo>
                    <a:pt x="0" y="110489"/>
                  </a:moveTo>
                  <a:lnTo>
                    <a:pt x="8682" y="67508"/>
                  </a:lnTo>
                  <a:lnTo>
                    <a:pt x="32361" y="32385"/>
                  </a:lnTo>
                  <a:lnTo>
                    <a:pt x="67481" y="8691"/>
                  </a:lnTo>
                  <a:lnTo>
                    <a:pt x="110490" y="0"/>
                  </a:lnTo>
                  <a:lnTo>
                    <a:pt x="1381506" y="0"/>
                  </a:lnTo>
                  <a:lnTo>
                    <a:pt x="1424487" y="8691"/>
                  </a:lnTo>
                  <a:lnTo>
                    <a:pt x="1459611" y="32384"/>
                  </a:lnTo>
                  <a:lnTo>
                    <a:pt x="1483304" y="67508"/>
                  </a:lnTo>
                  <a:lnTo>
                    <a:pt x="1491996" y="110489"/>
                  </a:lnTo>
                  <a:lnTo>
                    <a:pt x="1491996" y="552450"/>
                  </a:lnTo>
                  <a:lnTo>
                    <a:pt x="1483304" y="595431"/>
                  </a:lnTo>
                  <a:lnTo>
                    <a:pt x="1459611" y="630554"/>
                  </a:lnTo>
                  <a:lnTo>
                    <a:pt x="1424487" y="654248"/>
                  </a:lnTo>
                  <a:lnTo>
                    <a:pt x="1381506" y="662939"/>
                  </a:lnTo>
                  <a:lnTo>
                    <a:pt x="110490" y="662939"/>
                  </a:lnTo>
                  <a:lnTo>
                    <a:pt x="67481" y="654248"/>
                  </a:lnTo>
                  <a:lnTo>
                    <a:pt x="32361" y="630554"/>
                  </a:lnTo>
                  <a:lnTo>
                    <a:pt x="8682" y="595431"/>
                  </a:lnTo>
                  <a:lnTo>
                    <a:pt x="0" y="552450"/>
                  </a:lnTo>
                  <a:lnTo>
                    <a:pt x="0" y="110489"/>
                  </a:lnTo>
                  <a:close/>
                </a:path>
              </a:pathLst>
            </a:custGeom>
            <a:ln w="12191">
              <a:solidFill>
                <a:srgbClr val="FF6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1213510" y="2557653"/>
            <a:ext cx="99568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79705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Arial MT"/>
                <a:cs typeface="Arial MT"/>
              </a:rPr>
              <a:t>Portal</a:t>
            </a:r>
            <a:r>
              <a:rPr sz="12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 spc="-35" dirty="0">
                <a:solidFill>
                  <a:srgbClr val="FFFFFF"/>
                </a:solidFill>
                <a:latin typeface="Arial MT"/>
                <a:cs typeface="Arial MT"/>
              </a:rPr>
              <a:t>da </a:t>
            </a:r>
            <a:r>
              <a:rPr sz="1200" spc="-10" dirty="0">
                <a:solidFill>
                  <a:srgbClr val="FFFFFF"/>
                </a:solidFill>
                <a:latin typeface="Arial MT"/>
                <a:cs typeface="Arial MT"/>
              </a:rPr>
              <a:t>Transparência</a:t>
            </a:r>
            <a:endParaRPr sz="1200">
              <a:latin typeface="Arial MT"/>
              <a:cs typeface="Arial MT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958596" y="1405127"/>
            <a:ext cx="1506220" cy="661670"/>
            <a:chOff x="958596" y="1405127"/>
            <a:chExt cx="1506220" cy="661670"/>
          </a:xfrm>
        </p:grpSpPr>
        <p:sp>
          <p:nvSpPr>
            <p:cNvPr id="16" name="object 16"/>
            <p:cNvSpPr/>
            <p:nvPr/>
          </p:nvSpPr>
          <p:spPr>
            <a:xfrm>
              <a:off x="964692" y="1411223"/>
              <a:ext cx="1493520" cy="649605"/>
            </a:xfrm>
            <a:custGeom>
              <a:avLst/>
              <a:gdLst/>
              <a:ahLst/>
              <a:cxnLst/>
              <a:rect l="l" t="t" r="r" b="b"/>
              <a:pathLst>
                <a:path w="1493520" h="649605">
                  <a:moveTo>
                    <a:pt x="1385316" y="0"/>
                  </a:moveTo>
                  <a:lnTo>
                    <a:pt x="108204" y="0"/>
                  </a:lnTo>
                  <a:lnTo>
                    <a:pt x="66088" y="8495"/>
                  </a:lnTo>
                  <a:lnTo>
                    <a:pt x="31694" y="31670"/>
                  </a:lnTo>
                  <a:lnTo>
                    <a:pt x="8504" y="66061"/>
                  </a:lnTo>
                  <a:lnTo>
                    <a:pt x="0" y="108203"/>
                  </a:lnTo>
                  <a:lnTo>
                    <a:pt x="0" y="541020"/>
                  </a:lnTo>
                  <a:lnTo>
                    <a:pt x="8504" y="583162"/>
                  </a:lnTo>
                  <a:lnTo>
                    <a:pt x="31694" y="617553"/>
                  </a:lnTo>
                  <a:lnTo>
                    <a:pt x="66088" y="640728"/>
                  </a:lnTo>
                  <a:lnTo>
                    <a:pt x="108204" y="649224"/>
                  </a:lnTo>
                  <a:lnTo>
                    <a:pt x="1385316" y="649224"/>
                  </a:lnTo>
                  <a:lnTo>
                    <a:pt x="1427458" y="640728"/>
                  </a:lnTo>
                  <a:lnTo>
                    <a:pt x="1461849" y="617553"/>
                  </a:lnTo>
                  <a:lnTo>
                    <a:pt x="1485024" y="583162"/>
                  </a:lnTo>
                  <a:lnTo>
                    <a:pt x="1493520" y="541020"/>
                  </a:lnTo>
                  <a:lnTo>
                    <a:pt x="1493520" y="108203"/>
                  </a:lnTo>
                  <a:lnTo>
                    <a:pt x="1485024" y="66061"/>
                  </a:lnTo>
                  <a:lnTo>
                    <a:pt x="1461849" y="31670"/>
                  </a:lnTo>
                  <a:lnTo>
                    <a:pt x="1427458" y="8495"/>
                  </a:lnTo>
                  <a:lnTo>
                    <a:pt x="1385316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64692" y="1411223"/>
              <a:ext cx="1493520" cy="649605"/>
            </a:xfrm>
            <a:custGeom>
              <a:avLst/>
              <a:gdLst/>
              <a:ahLst/>
              <a:cxnLst/>
              <a:rect l="l" t="t" r="r" b="b"/>
              <a:pathLst>
                <a:path w="1493520" h="649605">
                  <a:moveTo>
                    <a:pt x="0" y="108203"/>
                  </a:moveTo>
                  <a:lnTo>
                    <a:pt x="8504" y="66061"/>
                  </a:lnTo>
                  <a:lnTo>
                    <a:pt x="31694" y="31670"/>
                  </a:lnTo>
                  <a:lnTo>
                    <a:pt x="66088" y="8495"/>
                  </a:lnTo>
                  <a:lnTo>
                    <a:pt x="108204" y="0"/>
                  </a:lnTo>
                  <a:lnTo>
                    <a:pt x="1385316" y="0"/>
                  </a:lnTo>
                  <a:lnTo>
                    <a:pt x="1427458" y="8495"/>
                  </a:lnTo>
                  <a:lnTo>
                    <a:pt x="1461849" y="31670"/>
                  </a:lnTo>
                  <a:lnTo>
                    <a:pt x="1485024" y="66061"/>
                  </a:lnTo>
                  <a:lnTo>
                    <a:pt x="1493520" y="108203"/>
                  </a:lnTo>
                  <a:lnTo>
                    <a:pt x="1493520" y="541020"/>
                  </a:lnTo>
                  <a:lnTo>
                    <a:pt x="1485024" y="583162"/>
                  </a:lnTo>
                  <a:lnTo>
                    <a:pt x="1461849" y="617553"/>
                  </a:lnTo>
                  <a:lnTo>
                    <a:pt x="1427458" y="640728"/>
                  </a:lnTo>
                  <a:lnTo>
                    <a:pt x="1385316" y="649224"/>
                  </a:lnTo>
                  <a:lnTo>
                    <a:pt x="108204" y="649224"/>
                  </a:lnTo>
                  <a:lnTo>
                    <a:pt x="66088" y="640728"/>
                  </a:lnTo>
                  <a:lnTo>
                    <a:pt x="31694" y="617553"/>
                  </a:lnTo>
                  <a:lnTo>
                    <a:pt x="8504" y="583162"/>
                  </a:lnTo>
                  <a:lnTo>
                    <a:pt x="0" y="541020"/>
                  </a:lnTo>
                  <a:lnTo>
                    <a:pt x="0" y="108203"/>
                  </a:lnTo>
                  <a:close/>
                </a:path>
              </a:pathLst>
            </a:custGeom>
            <a:ln w="12192">
              <a:solidFill>
                <a:srgbClr val="6F2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305305" y="1627378"/>
            <a:ext cx="8128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FFFFFF"/>
                </a:solidFill>
                <a:latin typeface="Arial MT"/>
                <a:cs typeface="Arial MT"/>
              </a:rPr>
              <a:t>Publicidade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691510" y="4594986"/>
            <a:ext cx="960119" cy="528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0"/>
              </a:spcBef>
              <a:buChar char="•"/>
              <a:tabLst>
                <a:tab pos="299085" algn="l"/>
              </a:tabLst>
            </a:pPr>
            <a:r>
              <a:rPr sz="1100" spc="-10" dirty="0">
                <a:latin typeface="Arial MT"/>
                <a:cs typeface="Arial MT"/>
              </a:rPr>
              <a:t>Facebook</a:t>
            </a:r>
            <a:endParaRPr sz="1100">
              <a:latin typeface="Arial MT"/>
              <a:cs typeface="Arial MT"/>
            </a:endParaRPr>
          </a:p>
          <a:p>
            <a:pPr marL="299085" indent="-286385">
              <a:lnSpc>
                <a:spcPct val="100000"/>
              </a:lnSpc>
              <a:buChar char="•"/>
              <a:tabLst>
                <a:tab pos="299085" algn="l"/>
              </a:tabLst>
            </a:pPr>
            <a:r>
              <a:rPr sz="1100" spc="-10" dirty="0">
                <a:latin typeface="Arial MT"/>
                <a:cs typeface="Arial MT"/>
              </a:rPr>
              <a:t>WhatsApp</a:t>
            </a:r>
            <a:endParaRPr sz="1100">
              <a:latin typeface="Arial MT"/>
              <a:cs typeface="Arial MT"/>
            </a:endParaRPr>
          </a:p>
          <a:p>
            <a:pPr marL="299085" indent="-286385">
              <a:lnSpc>
                <a:spcPct val="100000"/>
              </a:lnSpc>
              <a:buChar char="•"/>
              <a:tabLst>
                <a:tab pos="299085" algn="l"/>
              </a:tabLst>
            </a:pPr>
            <a:r>
              <a:rPr sz="1100" spc="-10" dirty="0">
                <a:latin typeface="Arial MT"/>
                <a:cs typeface="Arial MT"/>
              </a:rPr>
              <a:t>Instagram</a:t>
            </a:r>
            <a:endParaRPr sz="1100">
              <a:latin typeface="Arial MT"/>
              <a:cs typeface="Arial MT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691510" y="3429457"/>
            <a:ext cx="1304925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5"/>
              </a:spcBef>
              <a:buChar char="•"/>
              <a:tabLst>
                <a:tab pos="299085" algn="l"/>
              </a:tabLst>
            </a:pPr>
            <a:r>
              <a:rPr sz="1100" spc="-10" dirty="0">
                <a:latin typeface="Arial MT"/>
                <a:cs typeface="Arial MT"/>
              </a:rPr>
              <a:t>Conteúdo</a:t>
            </a:r>
            <a:endParaRPr sz="1100">
              <a:latin typeface="Arial MT"/>
              <a:cs typeface="Arial MT"/>
            </a:endParaRPr>
          </a:p>
          <a:p>
            <a:pPr marL="299085" indent="-286385">
              <a:lnSpc>
                <a:spcPct val="100000"/>
              </a:lnSpc>
              <a:buChar char="•"/>
              <a:tabLst>
                <a:tab pos="299085" algn="l"/>
              </a:tabLst>
            </a:pPr>
            <a:r>
              <a:rPr sz="1100" spc="-10" dirty="0">
                <a:latin typeface="Arial MT"/>
                <a:cs typeface="Arial MT"/>
              </a:rPr>
              <a:t>Interatividade</a:t>
            </a:r>
            <a:endParaRPr sz="1100">
              <a:latin typeface="Arial MT"/>
              <a:cs typeface="Arial MT"/>
            </a:endParaRPr>
          </a:p>
          <a:p>
            <a:pPr marL="299085" indent="-286385">
              <a:lnSpc>
                <a:spcPct val="100000"/>
              </a:lnSpc>
              <a:buChar char="•"/>
              <a:tabLst>
                <a:tab pos="299085" algn="l"/>
              </a:tabLst>
            </a:pPr>
            <a:r>
              <a:rPr sz="1100" spc="-10" dirty="0">
                <a:latin typeface="Arial MT"/>
                <a:cs typeface="Arial MT"/>
              </a:rPr>
              <a:t>Responsividade</a:t>
            </a:r>
            <a:endParaRPr sz="1100">
              <a:latin typeface="Arial MT"/>
              <a:cs typeface="Arial MT"/>
            </a:endParaRPr>
          </a:p>
          <a:p>
            <a:pPr marL="299085" indent="-286385">
              <a:lnSpc>
                <a:spcPct val="100000"/>
              </a:lnSpc>
              <a:buChar char="•"/>
              <a:tabLst>
                <a:tab pos="299085" algn="l"/>
              </a:tabLst>
            </a:pPr>
            <a:r>
              <a:rPr sz="1100" spc="-10" dirty="0">
                <a:latin typeface="Arial MT"/>
                <a:cs typeface="Arial MT"/>
              </a:rPr>
              <a:t>Usabilidade</a:t>
            </a:r>
            <a:endParaRPr sz="1100">
              <a:latin typeface="Arial MT"/>
              <a:cs typeface="Arial MT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691510" y="1402841"/>
            <a:ext cx="665162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marR="57785" indent="-287020">
              <a:lnSpc>
                <a:spcPct val="100000"/>
              </a:lnSpc>
              <a:spcBef>
                <a:spcPts val="105"/>
              </a:spcBef>
              <a:buChar char="•"/>
              <a:tabLst>
                <a:tab pos="299085" algn="l"/>
              </a:tabLst>
            </a:pPr>
            <a:r>
              <a:rPr sz="1100" dirty="0">
                <a:latin typeface="Arial MT"/>
                <a:cs typeface="Arial MT"/>
              </a:rPr>
              <a:t>Ampliar</a:t>
            </a:r>
            <a:r>
              <a:rPr sz="1100" spc="-2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a</a:t>
            </a:r>
            <a:r>
              <a:rPr sz="1100" spc="-2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relação</a:t>
            </a:r>
            <a:r>
              <a:rPr sz="1100" spc="-1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com</a:t>
            </a:r>
            <a:r>
              <a:rPr sz="1100" spc="-40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a</a:t>
            </a:r>
            <a:r>
              <a:rPr sz="1100" spc="-2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Sociedade,</a:t>
            </a:r>
            <a:r>
              <a:rPr sz="1100" spc="-1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Governo,</a:t>
            </a:r>
            <a:r>
              <a:rPr sz="1100" spc="-40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Estudantes</a:t>
            </a:r>
            <a:r>
              <a:rPr sz="1100" spc="-50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e</a:t>
            </a:r>
            <a:r>
              <a:rPr sz="1100" spc="-2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Inscritos</a:t>
            </a:r>
            <a:r>
              <a:rPr sz="1100" spc="-4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tendo</a:t>
            </a:r>
            <a:r>
              <a:rPr sz="1100" spc="-40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como</a:t>
            </a:r>
            <a:r>
              <a:rPr sz="1100" spc="-3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base</a:t>
            </a:r>
            <a:r>
              <a:rPr sz="1100" spc="-2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os</a:t>
            </a:r>
            <a:r>
              <a:rPr sz="1100" spc="-2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projetos</a:t>
            </a:r>
            <a:r>
              <a:rPr sz="1100" spc="-40" dirty="0">
                <a:latin typeface="Arial MT"/>
                <a:cs typeface="Arial MT"/>
              </a:rPr>
              <a:t> </a:t>
            </a:r>
            <a:r>
              <a:rPr sz="1100" spc="-25" dirty="0">
                <a:latin typeface="Arial MT"/>
                <a:cs typeface="Arial MT"/>
              </a:rPr>
              <a:t>de </a:t>
            </a:r>
            <a:r>
              <a:rPr sz="1100" dirty="0">
                <a:latin typeface="Arial MT"/>
                <a:cs typeface="Arial MT"/>
              </a:rPr>
              <a:t>publicidade</a:t>
            </a:r>
            <a:r>
              <a:rPr sz="1100" spc="-65" dirty="0">
                <a:latin typeface="Arial MT"/>
                <a:cs typeface="Arial MT"/>
              </a:rPr>
              <a:t> </a:t>
            </a:r>
            <a:r>
              <a:rPr sz="1100" spc="-10" dirty="0">
                <a:latin typeface="Arial MT"/>
                <a:cs typeface="Arial MT"/>
              </a:rPr>
              <a:t>institucional</a:t>
            </a:r>
            <a:endParaRPr sz="1100">
              <a:latin typeface="Arial MT"/>
              <a:cs typeface="Arial MT"/>
            </a:endParaRPr>
          </a:p>
          <a:p>
            <a:pPr marL="299085" marR="5080" indent="-287020">
              <a:lnSpc>
                <a:spcPct val="100000"/>
              </a:lnSpc>
              <a:buChar char="•"/>
              <a:tabLst>
                <a:tab pos="299085" algn="l"/>
              </a:tabLst>
            </a:pPr>
            <a:r>
              <a:rPr sz="1100" dirty="0">
                <a:latin typeface="Arial MT"/>
                <a:cs typeface="Arial MT"/>
              </a:rPr>
              <a:t>Desenvolver</a:t>
            </a:r>
            <a:r>
              <a:rPr sz="1100" spc="-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ações</a:t>
            </a:r>
            <a:r>
              <a:rPr sz="1100" spc="-3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de</a:t>
            </a:r>
            <a:r>
              <a:rPr sz="1100" spc="-30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comunicação</a:t>
            </a:r>
            <a:r>
              <a:rPr sz="1100" spc="-3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que</a:t>
            </a:r>
            <a:r>
              <a:rPr sz="1100" spc="-4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sejam</a:t>
            </a:r>
            <a:r>
              <a:rPr sz="1100" spc="-40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autenticas</a:t>
            </a:r>
            <a:r>
              <a:rPr sz="1100" spc="-40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e</a:t>
            </a:r>
            <a:r>
              <a:rPr sz="1100" spc="-3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promovam</a:t>
            </a:r>
            <a:r>
              <a:rPr sz="1100" spc="-50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a</a:t>
            </a:r>
            <a:r>
              <a:rPr sz="1100" spc="-30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conectividade</a:t>
            </a:r>
            <a:r>
              <a:rPr sz="1100" spc="-2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com</a:t>
            </a:r>
            <a:r>
              <a:rPr sz="1100" spc="-40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as</a:t>
            </a:r>
            <a:r>
              <a:rPr sz="1100" spc="-30" dirty="0">
                <a:latin typeface="Arial MT"/>
                <a:cs typeface="Arial MT"/>
              </a:rPr>
              <a:t> </a:t>
            </a:r>
            <a:r>
              <a:rPr sz="1100" spc="-10" dirty="0">
                <a:latin typeface="Arial MT"/>
                <a:cs typeface="Arial MT"/>
              </a:rPr>
              <a:t>partes interessadas</a:t>
            </a:r>
            <a:endParaRPr sz="1100">
              <a:latin typeface="Arial MT"/>
              <a:cs typeface="Arial M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691510" y="2370582"/>
            <a:ext cx="490601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5"/>
              </a:spcBef>
              <a:buChar char="•"/>
              <a:tabLst>
                <a:tab pos="299085" algn="l"/>
              </a:tabLst>
            </a:pPr>
            <a:r>
              <a:rPr sz="1100" dirty="0">
                <a:latin typeface="Arial MT"/>
                <a:cs typeface="Arial MT"/>
              </a:rPr>
              <a:t>Atender</a:t>
            </a:r>
            <a:r>
              <a:rPr sz="1100" spc="-30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na</a:t>
            </a:r>
            <a:r>
              <a:rPr sz="1100" spc="-2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plenitude</a:t>
            </a:r>
            <a:r>
              <a:rPr sz="1100" spc="-1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a</a:t>
            </a:r>
            <a:r>
              <a:rPr sz="1100" spc="-20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Lei</a:t>
            </a:r>
            <a:r>
              <a:rPr sz="1100" spc="-1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de</a:t>
            </a:r>
            <a:r>
              <a:rPr sz="1100" spc="-2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Acesso</a:t>
            </a:r>
            <a:r>
              <a:rPr sz="1100" spc="-2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à</a:t>
            </a:r>
            <a:r>
              <a:rPr sz="1100" spc="-2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Informação</a:t>
            </a:r>
            <a:r>
              <a:rPr sz="1100" spc="-5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(LAI),</a:t>
            </a:r>
            <a:r>
              <a:rPr sz="1100" spc="-5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Lei</a:t>
            </a:r>
            <a:r>
              <a:rPr sz="1100" spc="-15" dirty="0">
                <a:latin typeface="Arial MT"/>
                <a:cs typeface="Arial MT"/>
              </a:rPr>
              <a:t> </a:t>
            </a:r>
            <a:r>
              <a:rPr sz="1100" spc="-10" dirty="0">
                <a:latin typeface="Arial MT"/>
                <a:cs typeface="Arial MT"/>
              </a:rPr>
              <a:t>12.527/2011</a:t>
            </a:r>
            <a:endParaRPr sz="1100">
              <a:latin typeface="Arial MT"/>
              <a:cs typeface="Arial MT"/>
            </a:endParaRPr>
          </a:p>
          <a:p>
            <a:pPr marL="299085" indent="-286385">
              <a:lnSpc>
                <a:spcPct val="100000"/>
              </a:lnSpc>
              <a:buChar char="•"/>
              <a:tabLst>
                <a:tab pos="299085" algn="l"/>
              </a:tabLst>
            </a:pPr>
            <a:r>
              <a:rPr sz="1100" dirty="0">
                <a:latin typeface="Arial MT"/>
                <a:cs typeface="Arial MT"/>
              </a:rPr>
              <a:t>A</a:t>
            </a:r>
            <a:r>
              <a:rPr sz="1100" spc="-2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informação</a:t>
            </a:r>
            <a:r>
              <a:rPr sz="1100" spc="-4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deve</a:t>
            </a:r>
            <a:r>
              <a:rPr sz="1100" spc="-10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ser</a:t>
            </a:r>
            <a:r>
              <a:rPr sz="1100" spc="-30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pública</a:t>
            </a:r>
            <a:r>
              <a:rPr sz="1100" spc="-10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e</a:t>
            </a:r>
            <a:r>
              <a:rPr sz="1100" spc="-20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aberta</a:t>
            </a:r>
            <a:r>
              <a:rPr sz="1100" spc="-30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a</a:t>
            </a:r>
            <a:r>
              <a:rPr sz="1100" spc="-20" dirty="0">
                <a:latin typeface="Arial MT"/>
                <a:cs typeface="Arial MT"/>
              </a:rPr>
              <a:t> todos</a:t>
            </a:r>
            <a:endParaRPr sz="1100">
              <a:latin typeface="Arial MT"/>
              <a:cs typeface="Arial MT"/>
            </a:endParaRPr>
          </a:p>
          <a:p>
            <a:pPr marL="299085" indent="-286385">
              <a:lnSpc>
                <a:spcPct val="100000"/>
              </a:lnSpc>
              <a:buChar char="•"/>
              <a:tabLst>
                <a:tab pos="299085" algn="l"/>
              </a:tabLst>
            </a:pPr>
            <a:r>
              <a:rPr sz="1100" dirty="0">
                <a:latin typeface="Arial MT"/>
                <a:cs typeface="Arial MT"/>
              </a:rPr>
              <a:t>Assegurar</a:t>
            </a:r>
            <a:r>
              <a:rPr sz="1100" spc="-50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o</a:t>
            </a:r>
            <a:r>
              <a:rPr sz="1100" spc="-2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direito</a:t>
            </a:r>
            <a:r>
              <a:rPr sz="1100" spc="-30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fundamental</a:t>
            </a:r>
            <a:r>
              <a:rPr sz="1100" spc="-5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de</a:t>
            </a:r>
            <a:r>
              <a:rPr sz="1100" spc="-2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acesso</a:t>
            </a:r>
            <a:r>
              <a:rPr sz="1100" spc="-2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à</a:t>
            </a:r>
            <a:r>
              <a:rPr sz="1100" spc="-30" dirty="0">
                <a:latin typeface="Arial MT"/>
                <a:cs typeface="Arial MT"/>
              </a:rPr>
              <a:t> </a:t>
            </a:r>
            <a:r>
              <a:rPr sz="1100" spc="-10" dirty="0">
                <a:latin typeface="Arial MT"/>
                <a:cs typeface="Arial MT"/>
              </a:rPr>
              <a:t>informação</a:t>
            </a:r>
            <a:endParaRPr sz="1100">
              <a:latin typeface="Arial MT"/>
              <a:cs typeface="Arial MT"/>
            </a:endParaRPr>
          </a:p>
          <a:p>
            <a:pPr marL="299085" indent="-286385">
              <a:lnSpc>
                <a:spcPct val="100000"/>
              </a:lnSpc>
              <a:buChar char="•"/>
              <a:tabLst>
                <a:tab pos="299085" algn="l"/>
              </a:tabLst>
            </a:pPr>
            <a:r>
              <a:rPr sz="1100" dirty="0">
                <a:latin typeface="Arial MT"/>
                <a:cs typeface="Arial MT"/>
              </a:rPr>
              <a:t>Observância</a:t>
            </a:r>
            <a:r>
              <a:rPr sz="1100" spc="-2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da</a:t>
            </a:r>
            <a:r>
              <a:rPr sz="1100" spc="-25" dirty="0">
                <a:latin typeface="Arial MT"/>
                <a:cs typeface="Arial MT"/>
              </a:rPr>
              <a:t> </a:t>
            </a:r>
            <a:r>
              <a:rPr sz="1100" spc="-10" dirty="0">
                <a:latin typeface="Arial MT"/>
                <a:cs typeface="Arial MT"/>
              </a:rPr>
              <a:t>publicidade</a:t>
            </a:r>
            <a:r>
              <a:rPr sz="1100" spc="-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como</a:t>
            </a:r>
            <a:r>
              <a:rPr sz="1100" spc="-3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preceito</a:t>
            </a:r>
            <a:r>
              <a:rPr sz="1100" spc="-30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geral</a:t>
            </a:r>
            <a:r>
              <a:rPr sz="1100" spc="-40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e</a:t>
            </a:r>
            <a:r>
              <a:rPr sz="1100" spc="-1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do</a:t>
            </a:r>
            <a:r>
              <a:rPr sz="1100" spc="-2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sigilo</a:t>
            </a:r>
            <a:r>
              <a:rPr sz="1100" spc="-15" dirty="0">
                <a:latin typeface="Arial MT"/>
                <a:cs typeface="Arial MT"/>
              </a:rPr>
              <a:t> </a:t>
            </a:r>
            <a:r>
              <a:rPr sz="1100" dirty="0">
                <a:latin typeface="Arial MT"/>
                <a:cs typeface="Arial MT"/>
              </a:rPr>
              <a:t>como</a:t>
            </a:r>
            <a:r>
              <a:rPr sz="1100" spc="-30" dirty="0">
                <a:latin typeface="Arial MT"/>
                <a:cs typeface="Arial MT"/>
              </a:rPr>
              <a:t> </a:t>
            </a:r>
            <a:r>
              <a:rPr sz="1100" spc="-10" dirty="0">
                <a:latin typeface="Arial MT"/>
                <a:cs typeface="Arial MT"/>
              </a:rPr>
              <a:t>exceção</a:t>
            </a:r>
            <a:endParaRPr sz="1100">
              <a:latin typeface="Arial MT"/>
              <a:cs typeface="Arial MT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9506711" y="1469136"/>
            <a:ext cx="405765" cy="4008120"/>
            <a:chOff x="9506711" y="1469136"/>
            <a:chExt cx="405765" cy="4008120"/>
          </a:xfrm>
        </p:grpSpPr>
        <p:sp>
          <p:nvSpPr>
            <p:cNvPr id="24" name="object 24"/>
            <p:cNvSpPr/>
            <p:nvPr/>
          </p:nvSpPr>
          <p:spPr>
            <a:xfrm>
              <a:off x="9512807" y="1475232"/>
              <a:ext cx="393700" cy="3996054"/>
            </a:xfrm>
            <a:custGeom>
              <a:avLst/>
              <a:gdLst/>
              <a:ahLst/>
              <a:cxnLst/>
              <a:rect l="l" t="t" r="r" b="b"/>
              <a:pathLst>
                <a:path w="393700" h="3996054">
                  <a:moveTo>
                    <a:pt x="0" y="0"/>
                  </a:moveTo>
                  <a:lnTo>
                    <a:pt x="0" y="3995928"/>
                  </a:lnTo>
                  <a:lnTo>
                    <a:pt x="393192" y="19979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9512807" y="1475232"/>
              <a:ext cx="393700" cy="3996054"/>
            </a:xfrm>
            <a:custGeom>
              <a:avLst/>
              <a:gdLst/>
              <a:ahLst/>
              <a:cxnLst/>
              <a:rect l="l" t="t" r="r" b="b"/>
              <a:pathLst>
                <a:path w="393700" h="3996054">
                  <a:moveTo>
                    <a:pt x="0" y="0"/>
                  </a:moveTo>
                  <a:lnTo>
                    <a:pt x="393192" y="1997964"/>
                  </a:lnTo>
                  <a:lnTo>
                    <a:pt x="0" y="3995928"/>
                  </a:lnTo>
                  <a:lnTo>
                    <a:pt x="0" y="0"/>
                  </a:lnTo>
                  <a:close/>
                </a:path>
              </a:pathLst>
            </a:custGeom>
            <a:ln w="12191">
              <a:solidFill>
                <a:srgbClr val="008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10345673" y="1503679"/>
            <a:ext cx="7467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006600"/>
                </a:solidFill>
                <a:latin typeface="Arial MT"/>
                <a:cs typeface="Arial MT"/>
              </a:rPr>
              <a:t>Sociedade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0377296" y="2802382"/>
            <a:ext cx="7626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006600"/>
                </a:solidFill>
                <a:latin typeface="Arial MT"/>
                <a:cs typeface="Arial MT"/>
              </a:rPr>
              <a:t>Registrado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0258425" y="4207002"/>
            <a:ext cx="99821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5430" marR="5080" indent="-253365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006600"/>
                </a:solidFill>
                <a:latin typeface="Arial MT"/>
                <a:cs typeface="Arial MT"/>
              </a:rPr>
              <a:t>Instituições</a:t>
            </a:r>
            <a:r>
              <a:rPr sz="1200" spc="-60" dirty="0">
                <a:solidFill>
                  <a:srgbClr val="006600"/>
                </a:solidFill>
                <a:latin typeface="Arial MT"/>
                <a:cs typeface="Arial MT"/>
              </a:rPr>
              <a:t> </a:t>
            </a:r>
            <a:r>
              <a:rPr sz="1200" spc="-25" dirty="0">
                <a:solidFill>
                  <a:srgbClr val="006600"/>
                </a:solidFill>
                <a:latin typeface="Arial MT"/>
                <a:cs typeface="Arial MT"/>
              </a:rPr>
              <a:t>de </a:t>
            </a:r>
            <a:r>
              <a:rPr sz="1200" spc="-10" dirty="0">
                <a:solidFill>
                  <a:srgbClr val="006600"/>
                </a:solidFill>
                <a:latin typeface="Arial MT"/>
                <a:cs typeface="Arial MT"/>
              </a:rPr>
              <a:t>Ensino</a:t>
            </a:r>
            <a:endParaRPr sz="1200">
              <a:latin typeface="Arial MT"/>
              <a:cs typeface="Arial MT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10383756" y="4796546"/>
            <a:ext cx="741045" cy="708660"/>
            <a:chOff x="10383756" y="4796546"/>
            <a:chExt cx="741045" cy="708660"/>
          </a:xfrm>
        </p:grpSpPr>
        <p:pic>
          <p:nvPicPr>
            <p:cNvPr id="30" name="object 3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18060" y="5289478"/>
              <a:ext cx="506130" cy="178411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74424" y="4890534"/>
              <a:ext cx="103669" cy="109254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10383749" y="4796548"/>
              <a:ext cx="662305" cy="708660"/>
            </a:xfrm>
            <a:custGeom>
              <a:avLst/>
              <a:gdLst/>
              <a:ahLst/>
              <a:cxnLst/>
              <a:rect l="l" t="t" r="r" b="b"/>
              <a:pathLst>
                <a:path w="662304" h="708660">
                  <a:moveTo>
                    <a:pt x="453275" y="132994"/>
                  </a:moveTo>
                  <a:lnTo>
                    <a:pt x="448195" y="127558"/>
                  </a:lnTo>
                  <a:lnTo>
                    <a:pt x="443064" y="122237"/>
                  </a:lnTo>
                  <a:lnTo>
                    <a:pt x="434822" y="122237"/>
                  </a:lnTo>
                  <a:lnTo>
                    <a:pt x="316941" y="246380"/>
                  </a:lnTo>
                  <a:lnTo>
                    <a:pt x="310121" y="245338"/>
                  </a:lnTo>
                  <a:lnTo>
                    <a:pt x="303377" y="246189"/>
                  </a:lnTo>
                  <a:lnTo>
                    <a:pt x="297078" y="248831"/>
                  </a:lnTo>
                  <a:lnTo>
                    <a:pt x="291553" y="253187"/>
                  </a:lnTo>
                  <a:lnTo>
                    <a:pt x="257175" y="311213"/>
                  </a:lnTo>
                  <a:lnTo>
                    <a:pt x="246100" y="261696"/>
                  </a:lnTo>
                  <a:lnTo>
                    <a:pt x="213817" y="234416"/>
                  </a:lnTo>
                  <a:lnTo>
                    <a:pt x="153250" y="217449"/>
                  </a:lnTo>
                  <a:lnTo>
                    <a:pt x="131673" y="217424"/>
                  </a:lnTo>
                  <a:lnTo>
                    <a:pt x="110248" y="220827"/>
                  </a:lnTo>
                  <a:lnTo>
                    <a:pt x="70942" y="235407"/>
                  </a:lnTo>
                  <a:lnTo>
                    <a:pt x="38862" y="263055"/>
                  </a:lnTo>
                  <a:lnTo>
                    <a:pt x="0" y="437946"/>
                  </a:lnTo>
                  <a:lnTo>
                    <a:pt x="2057" y="448678"/>
                  </a:lnTo>
                  <a:lnTo>
                    <a:pt x="7670" y="457454"/>
                  </a:lnTo>
                  <a:lnTo>
                    <a:pt x="15989" y="463359"/>
                  </a:lnTo>
                  <a:lnTo>
                    <a:pt x="26187" y="465531"/>
                  </a:lnTo>
                  <a:lnTo>
                    <a:pt x="34493" y="463867"/>
                  </a:lnTo>
                  <a:lnTo>
                    <a:pt x="41706" y="459625"/>
                  </a:lnTo>
                  <a:lnTo>
                    <a:pt x="47307" y="453237"/>
                  </a:lnTo>
                  <a:lnTo>
                    <a:pt x="50787" y="445109"/>
                  </a:lnTo>
                  <a:lnTo>
                    <a:pt x="78016" y="326390"/>
                  </a:lnTo>
                  <a:lnTo>
                    <a:pt x="78016" y="708139"/>
                  </a:lnTo>
                  <a:lnTo>
                    <a:pt x="129590" y="708139"/>
                  </a:lnTo>
                  <a:lnTo>
                    <a:pt x="129590" y="462495"/>
                  </a:lnTo>
                  <a:lnTo>
                    <a:pt x="155765" y="462495"/>
                  </a:lnTo>
                  <a:lnTo>
                    <a:pt x="155765" y="708139"/>
                  </a:lnTo>
                  <a:lnTo>
                    <a:pt x="207251" y="708139"/>
                  </a:lnTo>
                  <a:lnTo>
                    <a:pt x="207251" y="324637"/>
                  </a:lnTo>
                  <a:lnTo>
                    <a:pt x="217525" y="370852"/>
                  </a:lnTo>
                  <a:lnTo>
                    <a:pt x="265137" y="388950"/>
                  </a:lnTo>
                  <a:lnTo>
                    <a:pt x="273304" y="385038"/>
                  </a:lnTo>
                  <a:lnTo>
                    <a:pt x="334479" y="280085"/>
                  </a:lnTo>
                  <a:lnTo>
                    <a:pt x="335762" y="273304"/>
                  </a:lnTo>
                  <a:lnTo>
                    <a:pt x="334657" y="266700"/>
                  </a:lnTo>
                  <a:lnTo>
                    <a:pt x="453237" y="141757"/>
                  </a:lnTo>
                  <a:lnTo>
                    <a:pt x="453275" y="132994"/>
                  </a:lnTo>
                  <a:close/>
                </a:path>
                <a:path w="662304" h="708660">
                  <a:moveTo>
                    <a:pt x="661898" y="36791"/>
                  </a:moveTo>
                  <a:lnTo>
                    <a:pt x="659155" y="22479"/>
                  </a:lnTo>
                  <a:lnTo>
                    <a:pt x="651675" y="10782"/>
                  </a:lnTo>
                  <a:lnTo>
                    <a:pt x="640575" y="2895"/>
                  </a:lnTo>
                  <a:lnTo>
                    <a:pt x="626999" y="0"/>
                  </a:lnTo>
                  <a:lnTo>
                    <a:pt x="199402" y="0"/>
                  </a:lnTo>
                  <a:lnTo>
                    <a:pt x="185813" y="2895"/>
                  </a:lnTo>
                  <a:lnTo>
                    <a:pt x="174713" y="10782"/>
                  </a:lnTo>
                  <a:lnTo>
                    <a:pt x="167233" y="22479"/>
                  </a:lnTo>
                  <a:lnTo>
                    <a:pt x="164490" y="36791"/>
                  </a:lnTo>
                  <a:lnTo>
                    <a:pt x="164490" y="69900"/>
                  </a:lnTo>
                  <a:lnTo>
                    <a:pt x="174244" y="73469"/>
                  </a:lnTo>
                  <a:lnTo>
                    <a:pt x="183400" y="78397"/>
                  </a:lnTo>
                  <a:lnTo>
                    <a:pt x="191820" y="84582"/>
                  </a:lnTo>
                  <a:lnTo>
                    <a:pt x="199402" y="91973"/>
                  </a:lnTo>
                  <a:lnTo>
                    <a:pt x="199402" y="36791"/>
                  </a:lnTo>
                  <a:lnTo>
                    <a:pt x="626999" y="36791"/>
                  </a:lnTo>
                  <a:lnTo>
                    <a:pt x="626999" y="340271"/>
                  </a:lnTo>
                  <a:lnTo>
                    <a:pt x="329158" y="340271"/>
                  </a:lnTo>
                  <a:lnTo>
                    <a:pt x="307873" y="377063"/>
                  </a:lnTo>
                  <a:lnTo>
                    <a:pt x="626999" y="377063"/>
                  </a:lnTo>
                  <a:lnTo>
                    <a:pt x="640575" y="374167"/>
                  </a:lnTo>
                  <a:lnTo>
                    <a:pt x="651675" y="366280"/>
                  </a:lnTo>
                  <a:lnTo>
                    <a:pt x="659155" y="354596"/>
                  </a:lnTo>
                  <a:lnTo>
                    <a:pt x="661898" y="340271"/>
                  </a:lnTo>
                  <a:lnTo>
                    <a:pt x="661898" y="3679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3" name="object 33"/>
          <p:cNvGrpSpPr/>
          <p:nvPr/>
        </p:nvGrpSpPr>
        <p:grpSpPr>
          <a:xfrm>
            <a:off x="10408627" y="3150836"/>
            <a:ext cx="698500" cy="625475"/>
            <a:chOff x="10408627" y="3150836"/>
            <a:chExt cx="698500" cy="625475"/>
          </a:xfrm>
        </p:grpSpPr>
        <p:pic>
          <p:nvPicPr>
            <p:cNvPr id="34" name="object 3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705324" y="3150836"/>
              <a:ext cx="104716" cy="147143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10408627" y="3261194"/>
              <a:ext cx="698500" cy="515620"/>
            </a:xfrm>
            <a:custGeom>
              <a:avLst/>
              <a:gdLst/>
              <a:ahLst/>
              <a:cxnLst/>
              <a:rect l="l" t="t" r="r" b="b"/>
              <a:pathLst>
                <a:path w="698500" h="515620">
                  <a:moveTo>
                    <a:pt x="261791" y="0"/>
                  </a:moveTo>
                  <a:lnTo>
                    <a:pt x="34905" y="0"/>
                  </a:lnTo>
                  <a:lnTo>
                    <a:pt x="21352" y="2902"/>
                  </a:lnTo>
                  <a:lnTo>
                    <a:pt x="10253" y="10805"/>
                  </a:lnTo>
                  <a:lnTo>
                    <a:pt x="2754" y="22502"/>
                  </a:lnTo>
                  <a:lnTo>
                    <a:pt x="0" y="36785"/>
                  </a:lnTo>
                  <a:lnTo>
                    <a:pt x="0" y="478216"/>
                  </a:lnTo>
                  <a:lnTo>
                    <a:pt x="2754" y="492500"/>
                  </a:lnTo>
                  <a:lnTo>
                    <a:pt x="10253" y="504196"/>
                  </a:lnTo>
                  <a:lnTo>
                    <a:pt x="21352" y="512100"/>
                  </a:lnTo>
                  <a:lnTo>
                    <a:pt x="34905" y="515002"/>
                  </a:lnTo>
                  <a:lnTo>
                    <a:pt x="663205" y="515002"/>
                  </a:lnTo>
                  <a:lnTo>
                    <a:pt x="676758" y="512100"/>
                  </a:lnTo>
                  <a:lnTo>
                    <a:pt x="687857" y="504196"/>
                  </a:lnTo>
                  <a:lnTo>
                    <a:pt x="695357" y="492500"/>
                  </a:lnTo>
                  <a:lnTo>
                    <a:pt x="698111" y="478216"/>
                  </a:lnTo>
                  <a:lnTo>
                    <a:pt x="698111" y="441430"/>
                  </a:lnTo>
                  <a:lnTo>
                    <a:pt x="69811" y="441430"/>
                  </a:lnTo>
                  <a:lnTo>
                    <a:pt x="69811" y="367859"/>
                  </a:lnTo>
                  <a:lnTo>
                    <a:pt x="99071" y="327796"/>
                  </a:lnTo>
                  <a:lnTo>
                    <a:pt x="133595" y="309978"/>
                  </a:lnTo>
                  <a:lnTo>
                    <a:pt x="180636" y="296816"/>
                  </a:lnTo>
                  <a:lnTo>
                    <a:pt x="698111" y="294287"/>
                  </a:lnTo>
                  <a:lnTo>
                    <a:pt x="698111" y="275894"/>
                  </a:lnTo>
                  <a:lnTo>
                    <a:pt x="209433" y="275894"/>
                  </a:lnTo>
                  <a:lnTo>
                    <a:pt x="182327" y="270089"/>
                  </a:lnTo>
                  <a:lnTo>
                    <a:pt x="160129" y="254282"/>
                  </a:lnTo>
                  <a:lnTo>
                    <a:pt x="145130" y="230889"/>
                  </a:lnTo>
                  <a:lnTo>
                    <a:pt x="139622" y="202322"/>
                  </a:lnTo>
                  <a:lnTo>
                    <a:pt x="145130" y="173755"/>
                  </a:lnTo>
                  <a:lnTo>
                    <a:pt x="160129" y="150362"/>
                  </a:lnTo>
                  <a:lnTo>
                    <a:pt x="182327" y="134555"/>
                  </a:lnTo>
                  <a:lnTo>
                    <a:pt x="209433" y="128750"/>
                  </a:lnTo>
                  <a:lnTo>
                    <a:pt x="698111" y="128750"/>
                  </a:lnTo>
                  <a:lnTo>
                    <a:pt x="698111" y="73571"/>
                  </a:lnTo>
                  <a:lnTo>
                    <a:pt x="331602" y="73571"/>
                  </a:lnTo>
                  <a:lnTo>
                    <a:pt x="304496" y="67766"/>
                  </a:lnTo>
                  <a:lnTo>
                    <a:pt x="282298" y="51960"/>
                  </a:lnTo>
                  <a:lnTo>
                    <a:pt x="267300" y="28566"/>
                  </a:lnTo>
                  <a:lnTo>
                    <a:pt x="261791" y="0"/>
                  </a:lnTo>
                  <a:close/>
                </a:path>
                <a:path w="698500" h="515620">
                  <a:moveTo>
                    <a:pt x="418866" y="294287"/>
                  </a:moveTo>
                  <a:lnTo>
                    <a:pt x="209433" y="294287"/>
                  </a:lnTo>
                  <a:lnTo>
                    <a:pt x="224813" y="294948"/>
                  </a:lnTo>
                  <a:lnTo>
                    <a:pt x="239539" y="296816"/>
                  </a:lnTo>
                  <a:lnTo>
                    <a:pt x="285271" y="309720"/>
                  </a:lnTo>
                  <a:lnTo>
                    <a:pt x="319795" y="327021"/>
                  </a:lnTo>
                  <a:lnTo>
                    <a:pt x="348101" y="359639"/>
                  </a:lnTo>
                  <a:lnTo>
                    <a:pt x="349055" y="367859"/>
                  </a:lnTo>
                  <a:lnTo>
                    <a:pt x="349055" y="441430"/>
                  </a:lnTo>
                  <a:lnTo>
                    <a:pt x="418866" y="441430"/>
                  </a:lnTo>
                  <a:lnTo>
                    <a:pt x="418866" y="404645"/>
                  </a:lnTo>
                  <a:lnTo>
                    <a:pt x="698111" y="404645"/>
                  </a:lnTo>
                  <a:lnTo>
                    <a:pt x="698111" y="331073"/>
                  </a:lnTo>
                  <a:lnTo>
                    <a:pt x="418866" y="331073"/>
                  </a:lnTo>
                  <a:lnTo>
                    <a:pt x="418866" y="294287"/>
                  </a:lnTo>
                  <a:close/>
                </a:path>
                <a:path w="698500" h="515620">
                  <a:moveTo>
                    <a:pt x="698111" y="404645"/>
                  </a:moveTo>
                  <a:lnTo>
                    <a:pt x="628300" y="404645"/>
                  </a:lnTo>
                  <a:lnTo>
                    <a:pt x="628300" y="441430"/>
                  </a:lnTo>
                  <a:lnTo>
                    <a:pt x="698111" y="441430"/>
                  </a:lnTo>
                  <a:lnTo>
                    <a:pt x="698111" y="404645"/>
                  </a:lnTo>
                  <a:close/>
                </a:path>
                <a:path w="698500" h="515620">
                  <a:moveTo>
                    <a:pt x="698111" y="294287"/>
                  </a:moveTo>
                  <a:lnTo>
                    <a:pt x="628300" y="294287"/>
                  </a:lnTo>
                  <a:lnTo>
                    <a:pt x="628300" y="331073"/>
                  </a:lnTo>
                  <a:lnTo>
                    <a:pt x="698111" y="331073"/>
                  </a:lnTo>
                  <a:lnTo>
                    <a:pt x="698111" y="294287"/>
                  </a:lnTo>
                  <a:close/>
                </a:path>
                <a:path w="698500" h="515620">
                  <a:moveTo>
                    <a:pt x="698111" y="128750"/>
                  </a:moveTo>
                  <a:lnTo>
                    <a:pt x="209433" y="128750"/>
                  </a:lnTo>
                  <a:lnTo>
                    <a:pt x="236539" y="134555"/>
                  </a:lnTo>
                  <a:lnTo>
                    <a:pt x="258737" y="150362"/>
                  </a:lnTo>
                  <a:lnTo>
                    <a:pt x="273736" y="173755"/>
                  </a:lnTo>
                  <a:lnTo>
                    <a:pt x="279244" y="202322"/>
                  </a:lnTo>
                  <a:lnTo>
                    <a:pt x="273736" y="230889"/>
                  </a:lnTo>
                  <a:lnTo>
                    <a:pt x="258737" y="254282"/>
                  </a:lnTo>
                  <a:lnTo>
                    <a:pt x="236539" y="270089"/>
                  </a:lnTo>
                  <a:lnTo>
                    <a:pt x="209433" y="275894"/>
                  </a:lnTo>
                  <a:lnTo>
                    <a:pt x="698111" y="275894"/>
                  </a:lnTo>
                  <a:lnTo>
                    <a:pt x="698111" y="220715"/>
                  </a:lnTo>
                  <a:lnTo>
                    <a:pt x="418866" y="220715"/>
                  </a:lnTo>
                  <a:lnTo>
                    <a:pt x="418866" y="183929"/>
                  </a:lnTo>
                  <a:lnTo>
                    <a:pt x="698111" y="183929"/>
                  </a:lnTo>
                  <a:lnTo>
                    <a:pt x="698111" y="128750"/>
                  </a:lnTo>
                  <a:close/>
                </a:path>
                <a:path w="698500" h="515620">
                  <a:moveTo>
                    <a:pt x="698111" y="183929"/>
                  </a:moveTo>
                  <a:lnTo>
                    <a:pt x="628300" y="183929"/>
                  </a:lnTo>
                  <a:lnTo>
                    <a:pt x="628300" y="220715"/>
                  </a:lnTo>
                  <a:lnTo>
                    <a:pt x="698111" y="220715"/>
                  </a:lnTo>
                  <a:lnTo>
                    <a:pt x="698111" y="183929"/>
                  </a:lnTo>
                  <a:close/>
                </a:path>
                <a:path w="698500" h="515620">
                  <a:moveTo>
                    <a:pt x="663205" y="0"/>
                  </a:moveTo>
                  <a:lnTo>
                    <a:pt x="436319" y="0"/>
                  </a:lnTo>
                  <a:lnTo>
                    <a:pt x="430811" y="28566"/>
                  </a:lnTo>
                  <a:lnTo>
                    <a:pt x="415812" y="51960"/>
                  </a:lnTo>
                  <a:lnTo>
                    <a:pt x="393614" y="67766"/>
                  </a:lnTo>
                  <a:lnTo>
                    <a:pt x="366508" y="73571"/>
                  </a:lnTo>
                  <a:lnTo>
                    <a:pt x="698111" y="73571"/>
                  </a:lnTo>
                  <a:lnTo>
                    <a:pt x="698111" y="36785"/>
                  </a:lnTo>
                  <a:lnTo>
                    <a:pt x="695357" y="22502"/>
                  </a:lnTo>
                  <a:lnTo>
                    <a:pt x="687857" y="10805"/>
                  </a:lnTo>
                  <a:lnTo>
                    <a:pt x="676758" y="2902"/>
                  </a:lnTo>
                  <a:lnTo>
                    <a:pt x="66320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6" name="object 36"/>
          <p:cNvGrpSpPr/>
          <p:nvPr/>
        </p:nvGrpSpPr>
        <p:grpSpPr>
          <a:xfrm>
            <a:off x="10392698" y="1971365"/>
            <a:ext cx="733425" cy="481965"/>
            <a:chOff x="10392698" y="1971365"/>
            <a:chExt cx="733425" cy="481965"/>
          </a:xfrm>
        </p:grpSpPr>
        <p:pic>
          <p:nvPicPr>
            <p:cNvPr id="37" name="object 3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471235" y="1971365"/>
              <a:ext cx="157075" cy="165536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890102" y="1971365"/>
              <a:ext cx="157075" cy="165536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10602131" y="2287723"/>
              <a:ext cx="314325" cy="165735"/>
            </a:xfrm>
            <a:custGeom>
              <a:avLst/>
              <a:gdLst/>
              <a:ahLst/>
              <a:cxnLst/>
              <a:rect l="l" t="t" r="r" b="b"/>
              <a:pathLst>
                <a:path w="314325" h="165735">
                  <a:moveTo>
                    <a:pt x="157075" y="0"/>
                  </a:moveTo>
                  <a:lnTo>
                    <a:pt x="108479" y="6207"/>
                  </a:lnTo>
                  <a:lnTo>
                    <a:pt x="71910" y="17846"/>
                  </a:lnTo>
                  <a:lnTo>
                    <a:pt x="33351" y="37676"/>
                  </a:lnTo>
                  <a:lnTo>
                    <a:pt x="3926" y="64835"/>
                  </a:lnTo>
                  <a:lnTo>
                    <a:pt x="0" y="82768"/>
                  </a:lnTo>
                  <a:lnTo>
                    <a:pt x="0" y="165536"/>
                  </a:lnTo>
                  <a:lnTo>
                    <a:pt x="314150" y="165536"/>
                  </a:lnTo>
                  <a:lnTo>
                    <a:pt x="314150" y="82768"/>
                  </a:lnTo>
                  <a:lnTo>
                    <a:pt x="281535" y="36900"/>
                  </a:lnTo>
                  <a:lnTo>
                    <a:pt x="242484" y="17588"/>
                  </a:lnTo>
                  <a:lnTo>
                    <a:pt x="190671" y="3448"/>
                  </a:lnTo>
                  <a:lnTo>
                    <a:pt x="15707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80669" y="2100115"/>
              <a:ext cx="157075" cy="165536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10392689" y="2158974"/>
              <a:ext cx="733425" cy="165735"/>
            </a:xfrm>
            <a:custGeom>
              <a:avLst/>
              <a:gdLst/>
              <a:ahLst/>
              <a:cxnLst/>
              <a:rect l="l" t="t" r="r" b="b"/>
              <a:pathLst>
                <a:path w="733425" h="165735">
                  <a:moveTo>
                    <a:pt x="284480" y="106680"/>
                  </a:moveTo>
                  <a:lnTo>
                    <a:pt x="271475" y="89128"/>
                  </a:lnTo>
                  <a:lnTo>
                    <a:pt x="261581" y="69672"/>
                  </a:lnTo>
                  <a:lnTo>
                    <a:pt x="255282" y="48488"/>
                  </a:lnTo>
                  <a:lnTo>
                    <a:pt x="253072" y="22072"/>
                  </a:lnTo>
                  <a:lnTo>
                    <a:pt x="229501" y="13017"/>
                  </a:lnTo>
                  <a:lnTo>
                    <a:pt x="206654" y="6985"/>
                  </a:lnTo>
                  <a:lnTo>
                    <a:pt x="190677" y="3454"/>
                  </a:lnTo>
                  <a:lnTo>
                    <a:pt x="174040" y="952"/>
                  </a:lnTo>
                  <a:lnTo>
                    <a:pt x="157073" y="0"/>
                  </a:lnTo>
                  <a:lnTo>
                    <a:pt x="141097" y="698"/>
                  </a:lnTo>
                  <a:lnTo>
                    <a:pt x="92506" y="11036"/>
                  </a:lnTo>
                  <a:lnTo>
                    <a:pt x="52146" y="27597"/>
                  </a:lnTo>
                  <a:lnTo>
                    <a:pt x="15709" y="49669"/>
                  </a:lnTo>
                  <a:lnTo>
                    <a:pt x="0" y="82778"/>
                  </a:lnTo>
                  <a:lnTo>
                    <a:pt x="0" y="165544"/>
                  </a:lnTo>
                  <a:lnTo>
                    <a:pt x="188493" y="165544"/>
                  </a:lnTo>
                  <a:lnTo>
                    <a:pt x="193725" y="158178"/>
                  </a:lnTo>
                  <a:lnTo>
                    <a:pt x="197218" y="154508"/>
                  </a:lnTo>
                  <a:lnTo>
                    <a:pt x="204203" y="148983"/>
                  </a:lnTo>
                  <a:lnTo>
                    <a:pt x="223126" y="135915"/>
                  </a:lnTo>
                  <a:lnTo>
                    <a:pt x="243027" y="124383"/>
                  </a:lnTo>
                  <a:lnTo>
                    <a:pt x="263588" y="114592"/>
                  </a:lnTo>
                  <a:lnTo>
                    <a:pt x="284480" y="106680"/>
                  </a:lnTo>
                  <a:close/>
                </a:path>
                <a:path w="733425" h="165735">
                  <a:moveTo>
                    <a:pt x="733018" y="82778"/>
                  </a:moveTo>
                  <a:lnTo>
                    <a:pt x="700405" y="36906"/>
                  </a:lnTo>
                  <a:lnTo>
                    <a:pt x="661352" y="17589"/>
                  </a:lnTo>
                  <a:lnTo>
                    <a:pt x="609536" y="3454"/>
                  </a:lnTo>
                  <a:lnTo>
                    <a:pt x="575945" y="0"/>
                  </a:lnTo>
                  <a:lnTo>
                    <a:pt x="559968" y="698"/>
                  </a:lnTo>
                  <a:lnTo>
                    <a:pt x="503516" y="13830"/>
                  </a:lnTo>
                  <a:lnTo>
                    <a:pt x="477748" y="48742"/>
                  </a:lnTo>
                  <a:lnTo>
                    <a:pt x="471449" y="70358"/>
                  </a:lnTo>
                  <a:lnTo>
                    <a:pt x="461543" y="89903"/>
                  </a:lnTo>
                  <a:lnTo>
                    <a:pt x="448538" y="106680"/>
                  </a:lnTo>
                  <a:lnTo>
                    <a:pt x="472122" y="115620"/>
                  </a:lnTo>
                  <a:lnTo>
                    <a:pt x="493268" y="125768"/>
                  </a:lnTo>
                  <a:lnTo>
                    <a:pt x="512102" y="136944"/>
                  </a:lnTo>
                  <a:lnTo>
                    <a:pt x="528828" y="148983"/>
                  </a:lnTo>
                  <a:lnTo>
                    <a:pt x="534060" y="154508"/>
                  </a:lnTo>
                  <a:lnTo>
                    <a:pt x="539292" y="158178"/>
                  </a:lnTo>
                  <a:lnTo>
                    <a:pt x="542785" y="165544"/>
                  </a:lnTo>
                  <a:lnTo>
                    <a:pt x="733018" y="165544"/>
                  </a:lnTo>
                  <a:lnTo>
                    <a:pt x="733018" y="8277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" name="object 42"/>
          <p:cNvSpPr txBox="1"/>
          <p:nvPr/>
        </p:nvSpPr>
        <p:spPr>
          <a:xfrm>
            <a:off x="2308196" y="5637853"/>
            <a:ext cx="7922259" cy="782320"/>
          </a:xfrm>
          <a:prstGeom prst="rect">
            <a:avLst/>
          </a:prstGeom>
          <a:solidFill>
            <a:srgbClr val="008000"/>
          </a:solidFill>
          <a:ln w="12192">
            <a:solidFill>
              <a:srgbClr val="2E528F"/>
            </a:solidFill>
          </a:ln>
        </p:spPr>
        <p:txBody>
          <a:bodyPr vert="horz" wrap="square" lIns="0" tIns="52705" rIns="0" bIns="0" rtlCol="0">
            <a:spAutoFit/>
          </a:bodyPr>
          <a:lstStyle/>
          <a:p>
            <a:pPr marL="91440" marR="81915" algn="just">
              <a:lnSpc>
                <a:spcPct val="100000"/>
              </a:lnSpc>
              <a:spcBef>
                <a:spcPts val="415"/>
              </a:spcBef>
            </a:pP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sz="11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CRMVAP,</a:t>
            </a:r>
            <a:r>
              <a:rPr sz="1100" spc="114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1100" spc="9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partir</a:t>
            </a:r>
            <a:r>
              <a:rPr sz="11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do</a:t>
            </a:r>
            <a:r>
              <a:rPr sz="1100" spc="1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seu</a:t>
            </a:r>
            <a:r>
              <a:rPr sz="1100" spc="9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Plano</a:t>
            </a:r>
            <a:r>
              <a:rPr sz="1100" spc="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Estratégico,</a:t>
            </a:r>
            <a:r>
              <a:rPr sz="1100" spc="9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tem</a:t>
            </a:r>
            <a:r>
              <a:rPr sz="11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buscado</a:t>
            </a:r>
            <a:r>
              <a:rPr sz="1100" spc="9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aprimorar</a:t>
            </a:r>
            <a:r>
              <a:rPr sz="1100" spc="9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sz="1100" spc="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Sistema</a:t>
            </a:r>
            <a:r>
              <a:rPr sz="1100" spc="1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1100" spc="8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Governança</a:t>
            </a:r>
            <a:r>
              <a:rPr sz="1100" spc="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1100" spc="8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Gestão</a:t>
            </a:r>
            <a:r>
              <a:rPr sz="1100" spc="9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com</a:t>
            </a:r>
            <a:r>
              <a:rPr sz="11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vistas</a:t>
            </a:r>
            <a:r>
              <a:rPr sz="11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spc="-50" dirty="0">
                <a:solidFill>
                  <a:srgbClr val="FFFFFF"/>
                </a:solidFill>
                <a:latin typeface="Arial MT"/>
                <a:cs typeface="Arial MT"/>
              </a:rPr>
              <a:t>a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aperfeiçoar</a:t>
            </a:r>
            <a:r>
              <a:rPr sz="1100" spc="18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os</a:t>
            </a:r>
            <a:r>
              <a:rPr sz="1100" spc="1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mecanismos</a:t>
            </a:r>
            <a:r>
              <a:rPr sz="1100" spc="17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1100" spc="17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liderança,</a:t>
            </a:r>
            <a:r>
              <a:rPr sz="1100" spc="17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estratégia</a:t>
            </a:r>
            <a:r>
              <a:rPr sz="1100" spc="19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1100" spc="1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controle</a:t>
            </a:r>
            <a:r>
              <a:rPr sz="1100" spc="18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postos</a:t>
            </a:r>
            <a:r>
              <a:rPr sz="1100" spc="1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em</a:t>
            </a:r>
            <a:r>
              <a:rPr sz="1100" spc="1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prática</a:t>
            </a:r>
            <a:r>
              <a:rPr sz="1100" spc="19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para</a:t>
            </a:r>
            <a:r>
              <a:rPr sz="1100" spc="1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avaliar,</a:t>
            </a:r>
            <a:r>
              <a:rPr sz="1100" spc="18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direcionar</a:t>
            </a:r>
            <a:r>
              <a:rPr sz="1100" spc="1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1100" spc="1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monitorar</a:t>
            </a:r>
            <a:r>
              <a:rPr sz="1100" spc="17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spc="-50" dirty="0">
                <a:solidFill>
                  <a:srgbClr val="FFFFFF"/>
                </a:solidFill>
                <a:latin typeface="Arial MT"/>
                <a:cs typeface="Arial MT"/>
              </a:rPr>
              <a:t>a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gestão</a:t>
            </a:r>
            <a:r>
              <a:rPr sz="1100" spc="2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com</a:t>
            </a:r>
            <a:r>
              <a:rPr sz="1100" spc="2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vistas</a:t>
            </a:r>
            <a:r>
              <a:rPr sz="1100" spc="2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à</a:t>
            </a:r>
            <a:r>
              <a:rPr sz="1100" spc="2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condução</a:t>
            </a:r>
            <a:r>
              <a:rPr sz="1100" spc="2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1100" spc="2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políticas</a:t>
            </a:r>
            <a:r>
              <a:rPr sz="1100" spc="2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institucionais</a:t>
            </a:r>
            <a:r>
              <a:rPr sz="1100" spc="2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1100" spc="2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à</a:t>
            </a:r>
            <a:r>
              <a:rPr sz="1100" spc="2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prestação</a:t>
            </a:r>
            <a:r>
              <a:rPr sz="1100" spc="2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1100" spc="2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serviços</a:t>
            </a:r>
            <a:r>
              <a:rPr sz="1100" spc="229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1100" spc="2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interesse</a:t>
            </a:r>
            <a:r>
              <a:rPr sz="1100" spc="2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da</a:t>
            </a:r>
            <a:r>
              <a:rPr sz="1100" spc="204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Sociedade</a:t>
            </a:r>
            <a:r>
              <a:rPr sz="1100" spc="2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1100" spc="2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dos </a:t>
            </a: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Registrados</a:t>
            </a:r>
            <a:endParaRPr sz="1100" dirty="0">
              <a:latin typeface="Arial MT"/>
              <a:cs typeface="Arial MT"/>
            </a:endParaRPr>
          </a:p>
        </p:txBody>
      </p:sp>
      <p:grpSp>
        <p:nvGrpSpPr>
          <p:cNvPr id="43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44" name="Retângulo 43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45" name="Retângulo 44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46" name="Retângulo 45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47" name="Imagem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962400" y="367833"/>
            <a:ext cx="5451475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b="1" dirty="0">
                <a:solidFill>
                  <a:srgbClr val="218F4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ESTRUTURA ORGANIZACIONAL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130646"/>
            <a:ext cx="10559104" cy="5611576"/>
          </a:xfrm>
          <a:prstGeom prst="rect">
            <a:avLst/>
          </a:prstGeom>
        </p:spPr>
      </p:pic>
      <p:grpSp>
        <p:nvGrpSpPr>
          <p:cNvPr id="4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6" name="Retângulo 5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8" name="Retângulo 7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9" name="Retângulo 8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1048250"/>
            <a:ext cx="11012437" cy="5649113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991600" y="2815144"/>
            <a:ext cx="2637790" cy="1214120"/>
            <a:chOff x="8951976" y="2877311"/>
            <a:chExt cx="2637790" cy="12141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951976" y="2877311"/>
              <a:ext cx="2637281" cy="78714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40952" y="3304031"/>
              <a:ext cx="2160270" cy="787146"/>
            </a:xfrm>
            <a:prstGeom prst="rect">
              <a:avLst/>
            </a:prstGeom>
          </p:spPr>
        </p:pic>
      </p:grpSp>
      <p:graphicFrame>
        <p:nvGraphicFramePr>
          <p:cNvPr id="6" name="objec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5492503"/>
              </p:ext>
            </p:extLst>
          </p:nvPr>
        </p:nvGraphicFramePr>
        <p:xfrm>
          <a:off x="1116291" y="879983"/>
          <a:ext cx="7315834" cy="508444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56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54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75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14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344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89305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QTD</a:t>
                      </a: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FUNÇÃO</a:t>
                      </a: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ESCOLARIDADE</a:t>
                      </a: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CARGO</a:t>
                      </a: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SALÁRIO</a:t>
                      </a: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994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b="1" spc="-25" dirty="0">
                          <a:latin typeface="Calibri"/>
                          <a:cs typeface="Calibri"/>
                        </a:rPr>
                        <a:t>02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8735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b="1" dirty="0">
                          <a:latin typeface="Calibri"/>
                          <a:cs typeface="Calibri"/>
                        </a:rPr>
                        <a:t>Agente</a:t>
                      </a:r>
                      <a:r>
                        <a:rPr sz="1800" b="1" spc="-1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25" dirty="0">
                          <a:latin typeface="Calibri"/>
                          <a:cs typeface="Calibri"/>
                        </a:rPr>
                        <a:t>de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  <a:p>
                      <a:pPr marL="316865">
                        <a:lnSpc>
                          <a:spcPct val="100000"/>
                        </a:lnSpc>
                      </a:pPr>
                      <a:r>
                        <a:rPr sz="1800" b="1" spc="-10" dirty="0">
                          <a:latin typeface="Calibri"/>
                          <a:cs typeface="Calibri"/>
                        </a:rPr>
                        <a:t>Fiscalização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b="1" dirty="0">
                          <a:latin typeface="Calibri"/>
                          <a:cs typeface="Calibri"/>
                        </a:rPr>
                        <a:t>Nível</a:t>
                      </a:r>
                      <a:r>
                        <a:rPr sz="18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latin typeface="Calibri"/>
                          <a:cs typeface="Calibri"/>
                        </a:rPr>
                        <a:t>Médio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b="1" spc="-10" dirty="0">
                          <a:latin typeface="Calibri"/>
                          <a:cs typeface="Calibri"/>
                        </a:rPr>
                        <a:t>Servidor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434975">
                        <a:lnSpc>
                          <a:spcPct val="100000"/>
                        </a:lnSpc>
                      </a:pPr>
                      <a:r>
                        <a:rPr sz="1800" b="1" spc="-10" dirty="0">
                          <a:latin typeface="Calibri"/>
                          <a:cs typeface="Calibri"/>
                        </a:rPr>
                        <a:t>Efetivo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b="1" dirty="0">
                          <a:latin typeface="Calibri"/>
                          <a:cs typeface="Calibri"/>
                        </a:rPr>
                        <a:t>R$</a:t>
                      </a:r>
                      <a:r>
                        <a:rPr sz="18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 dirty="0" smtClean="0">
                          <a:latin typeface="Calibri"/>
                          <a:cs typeface="Calibri"/>
                        </a:rPr>
                        <a:t>2.</a:t>
                      </a:r>
                      <a:r>
                        <a:rPr lang="pt-BR" sz="1800" b="1" spc="-10" dirty="0" smtClean="0">
                          <a:latin typeface="Calibri"/>
                          <a:cs typeface="Calibri"/>
                        </a:rPr>
                        <a:t>31</a:t>
                      </a:r>
                      <a:r>
                        <a:rPr sz="1800" b="1" spc="-10" dirty="0" smtClean="0">
                          <a:latin typeface="Calibri"/>
                          <a:cs typeface="Calibri"/>
                        </a:rPr>
                        <a:t>0,00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994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b="1" spc="-25" dirty="0">
                          <a:latin typeface="Calibri"/>
                          <a:cs typeface="Calibri"/>
                        </a:rPr>
                        <a:t>02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67640" marR="158750" indent="36258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b="1" spc="-10" dirty="0">
                          <a:latin typeface="Calibri"/>
                          <a:cs typeface="Calibri"/>
                        </a:rPr>
                        <a:t>Agente Administrativo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b="1" dirty="0">
                          <a:latin typeface="Calibri"/>
                          <a:cs typeface="Calibri"/>
                        </a:rPr>
                        <a:t>Nível</a:t>
                      </a:r>
                      <a:r>
                        <a:rPr sz="18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20" dirty="0">
                          <a:latin typeface="Calibri"/>
                          <a:cs typeface="Calibri"/>
                        </a:rPr>
                        <a:t>Médio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34975" marR="353695" indent="-7366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b="1" spc="-10" dirty="0">
                          <a:latin typeface="Calibri"/>
                          <a:cs typeface="Calibri"/>
                        </a:rPr>
                        <a:t>Servidor Efetivo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sz="1800" b="1" dirty="0">
                          <a:latin typeface="Calibri"/>
                          <a:cs typeface="Calibri"/>
                        </a:rPr>
                        <a:t>R$</a:t>
                      </a:r>
                      <a:r>
                        <a:rPr sz="18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800" b="1" spc="-10" dirty="0" smtClean="0">
                          <a:latin typeface="+mn-lt"/>
                          <a:cs typeface="Calibri"/>
                        </a:rPr>
                        <a:t>2.310,00</a:t>
                      </a:r>
                      <a:endParaRPr lang="pt-BR" sz="1800" dirty="0" smtClean="0">
                        <a:latin typeface="+mn-lt"/>
                        <a:cs typeface="Calibri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930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b="1" spc="-25" dirty="0">
                          <a:latin typeface="Calibri"/>
                          <a:cs typeface="Calibri"/>
                        </a:rPr>
                        <a:t>01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72440" marR="448945" indent="-1524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b="1" spc="-10" dirty="0">
                          <a:latin typeface="Calibri"/>
                          <a:cs typeface="Calibri"/>
                        </a:rPr>
                        <a:t>Assessor Contábil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b="1" spc="-10" dirty="0">
                          <a:latin typeface="Calibri"/>
                          <a:cs typeface="Calibri"/>
                        </a:rPr>
                        <a:t>Superior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6520" marR="89535" indent="39306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b="1" spc="-10" dirty="0">
                          <a:latin typeface="Calibri"/>
                          <a:cs typeface="Calibri"/>
                        </a:rPr>
                        <a:t>Cargo Comissionado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b="1" dirty="0">
                          <a:latin typeface="Calibri"/>
                          <a:cs typeface="Calibri"/>
                        </a:rPr>
                        <a:t>R$</a:t>
                      </a:r>
                      <a:r>
                        <a:rPr sz="18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800" b="1" spc="-10" dirty="0" smtClean="0">
                          <a:latin typeface="+mn-lt"/>
                          <a:cs typeface="Calibri"/>
                        </a:rPr>
                        <a:t>2.310,00</a:t>
                      </a:r>
                      <a:endParaRPr lang="pt-BR" sz="1800" dirty="0">
                        <a:latin typeface="+mn-lt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930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b="1" spc="-25" dirty="0">
                          <a:latin typeface="Calibri"/>
                          <a:cs typeface="Calibri"/>
                        </a:rPr>
                        <a:t>01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1650" marR="448945" indent="-4445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b="1" spc="-10" dirty="0">
                          <a:latin typeface="Calibri"/>
                          <a:cs typeface="Calibri"/>
                        </a:rPr>
                        <a:t>Assessor Jurídico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b="1" spc="-10" dirty="0">
                          <a:latin typeface="Calibri"/>
                          <a:cs typeface="Calibri"/>
                        </a:rPr>
                        <a:t>Superior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6520" marR="89535" indent="39306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b="1" spc="-10" dirty="0">
                          <a:latin typeface="Calibri"/>
                          <a:cs typeface="Calibri"/>
                        </a:rPr>
                        <a:t>Cargo Comissionado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b="1" dirty="0">
                          <a:latin typeface="Calibri"/>
                          <a:cs typeface="Calibri"/>
                        </a:rPr>
                        <a:t>R$</a:t>
                      </a:r>
                      <a:r>
                        <a:rPr sz="18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800" b="1" spc="-10" dirty="0" smtClean="0">
                          <a:latin typeface="+mn-lt"/>
                          <a:cs typeface="Calibri"/>
                        </a:rPr>
                        <a:t>2.310,00</a:t>
                      </a:r>
                      <a:endParaRPr lang="pt-BR" sz="1800" dirty="0">
                        <a:latin typeface="+mn-lt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566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b="1" spc="-25" dirty="0">
                          <a:latin typeface="Calibri"/>
                          <a:cs typeface="Calibri"/>
                        </a:rPr>
                        <a:t>01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1432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b="1" dirty="0">
                          <a:latin typeface="Calibri"/>
                          <a:cs typeface="Calibri"/>
                        </a:rPr>
                        <a:t>Assessor</a:t>
                      </a:r>
                      <a:r>
                        <a:rPr sz="1800" b="1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25" dirty="0">
                          <a:latin typeface="Calibri"/>
                          <a:cs typeface="Calibri"/>
                        </a:rPr>
                        <a:t>da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32321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800" b="1" spc="-10" dirty="0">
                          <a:latin typeface="Calibri"/>
                          <a:cs typeface="Calibri"/>
                        </a:rPr>
                        <a:t>Presidência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b="1" spc="-10" dirty="0">
                          <a:latin typeface="Calibri"/>
                          <a:cs typeface="Calibri"/>
                        </a:rPr>
                        <a:t>Superior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b="1" spc="-10" dirty="0">
                          <a:latin typeface="Calibri"/>
                          <a:cs typeface="Calibri"/>
                        </a:rPr>
                        <a:t>Cargo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800" b="1" spc="-10" dirty="0">
                          <a:latin typeface="Calibri"/>
                          <a:cs typeface="Calibri"/>
                        </a:rPr>
                        <a:t>Comissionado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b="1" dirty="0">
                          <a:latin typeface="Calibri"/>
                          <a:cs typeface="Calibri"/>
                        </a:rPr>
                        <a:t>R$</a:t>
                      </a:r>
                      <a:r>
                        <a:rPr sz="18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800" b="1" spc="-10" dirty="0" smtClean="0">
                          <a:latin typeface="+mn-lt"/>
                          <a:cs typeface="Calibri"/>
                        </a:rPr>
                        <a:t>2.310,00</a:t>
                      </a:r>
                      <a:endParaRPr lang="pt-BR" sz="1800" dirty="0">
                        <a:latin typeface="+mn-lt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7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8" name="Retângulo 7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9" name="Retângulo 8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10" name="Retângulo 9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11" name="Imagem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2819400" y="2895600"/>
            <a:ext cx="7010400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pt-BR" sz="4400" b="1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Relato Integrado 2024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05629" y="2689035"/>
            <a:ext cx="3382010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600" b="1" dirty="0">
                <a:solidFill>
                  <a:srgbClr val="218F4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GOVERNANÇA</a:t>
            </a:r>
          </a:p>
        </p:txBody>
      </p:sp>
      <p:grpSp>
        <p:nvGrpSpPr>
          <p:cNvPr id="3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4" name="Retângulo 3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5" name="Retângulo 4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6" name="Retângulo 5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064377" y="4234053"/>
            <a:ext cx="2602865" cy="2403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4445" algn="just">
              <a:lnSpc>
                <a:spcPct val="100000"/>
              </a:lnSpc>
              <a:spcBef>
                <a:spcPts val="100"/>
              </a:spcBef>
              <a:tabLst>
                <a:tab pos="318770" algn="l"/>
                <a:tab pos="568960" algn="l"/>
                <a:tab pos="593090" algn="l"/>
                <a:tab pos="763905" algn="l"/>
                <a:tab pos="812800" algn="l"/>
                <a:tab pos="1076325" algn="l"/>
                <a:tab pos="1296035" algn="l"/>
                <a:tab pos="1425575" algn="l"/>
                <a:tab pos="1568450" algn="l"/>
                <a:tab pos="1811020" algn="l"/>
                <a:tab pos="2123440" algn="l"/>
                <a:tab pos="2301875" algn="l"/>
                <a:tab pos="2376170" algn="l"/>
              </a:tabLst>
            </a:pPr>
            <a:r>
              <a:rPr sz="1200" b="1" spc="-10" dirty="0">
                <a:latin typeface="Arial"/>
                <a:cs typeface="Arial"/>
              </a:rPr>
              <a:t>Méd.Vet.</a:t>
            </a:r>
            <a:r>
              <a:rPr sz="1200" b="1" spc="-3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Dra.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Silvia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Cristina </a:t>
            </a:r>
            <a:r>
              <a:rPr sz="1200" b="1" dirty="0">
                <a:latin typeface="Arial"/>
                <a:cs typeface="Arial"/>
              </a:rPr>
              <a:t>Pedroso</a:t>
            </a:r>
            <a:r>
              <a:rPr sz="1200" b="1" spc="-3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da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Silva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Magalhães </a:t>
            </a:r>
            <a:r>
              <a:rPr sz="1200" dirty="0">
                <a:latin typeface="Arial MT"/>
                <a:cs typeface="Arial MT"/>
              </a:rPr>
              <a:t>Formada</a:t>
            </a:r>
            <a:r>
              <a:rPr sz="1200" spc="210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UFRA,</a:t>
            </a:r>
            <a:r>
              <a:rPr sz="1200" spc="210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Doutora</a:t>
            </a:r>
            <a:r>
              <a:rPr sz="1200" spc="200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em</a:t>
            </a:r>
            <a:r>
              <a:rPr sz="1200" spc="215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ciência animal</a:t>
            </a:r>
            <a:r>
              <a:rPr sz="1200" dirty="0">
                <a:latin typeface="Arial MT"/>
                <a:cs typeface="Arial MT"/>
              </a:rPr>
              <a:t>		</a:t>
            </a:r>
            <a:r>
              <a:rPr sz="1200" spc="-295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–		</a:t>
            </a:r>
            <a:r>
              <a:rPr sz="1200" spc="-220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UFRA,		</a:t>
            </a:r>
            <a:r>
              <a:rPr sz="1200" spc="-10" dirty="0">
                <a:latin typeface="Arial MT"/>
                <a:cs typeface="Arial MT"/>
              </a:rPr>
              <a:t>Especialista</a:t>
            </a:r>
            <a:r>
              <a:rPr sz="1200" dirty="0">
                <a:latin typeface="Arial MT"/>
                <a:cs typeface="Arial MT"/>
              </a:rPr>
              <a:t>		</a:t>
            </a:r>
            <a:r>
              <a:rPr sz="1200" spc="-25" dirty="0">
                <a:latin typeface="Arial MT"/>
                <a:cs typeface="Arial MT"/>
              </a:rPr>
              <a:t>em </a:t>
            </a:r>
            <a:r>
              <a:rPr sz="1200" dirty="0">
                <a:latin typeface="Arial MT"/>
                <a:cs typeface="Arial MT"/>
              </a:rPr>
              <a:t>gestão</a:t>
            </a:r>
            <a:r>
              <a:rPr sz="1200" spc="110" dirty="0">
                <a:latin typeface="Arial MT"/>
                <a:cs typeface="Arial MT"/>
              </a:rPr>
              <a:t>  </a:t>
            </a:r>
            <a:r>
              <a:rPr sz="1200" dirty="0">
                <a:latin typeface="Arial MT"/>
                <a:cs typeface="Arial MT"/>
              </a:rPr>
              <a:t>da</a:t>
            </a:r>
            <a:r>
              <a:rPr sz="1200" spc="110" dirty="0">
                <a:latin typeface="Arial MT"/>
                <a:cs typeface="Arial MT"/>
              </a:rPr>
              <a:t>  </a:t>
            </a:r>
            <a:r>
              <a:rPr sz="1200" dirty="0">
                <a:latin typeface="Arial MT"/>
                <a:cs typeface="Arial MT"/>
              </a:rPr>
              <a:t>vigilância</a:t>
            </a:r>
            <a:r>
              <a:rPr sz="1200" spc="110" dirty="0">
                <a:latin typeface="Arial MT"/>
                <a:cs typeface="Arial MT"/>
              </a:rPr>
              <a:t>  </a:t>
            </a:r>
            <a:r>
              <a:rPr sz="1200" dirty="0">
                <a:latin typeface="Arial MT"/>
                <a:cs typeface="Arial MT"/>
              </a:rPr>
              <a:t>sanitária</a:t>
            </a:r>
            <a:r>
              <a:rPr sz="1200" spc="110" dirty="0">
                <a:latin typeface="Arial MT"/>
                <a:cs typeface="Arial MT"/>
              </a:rPr>
              <a:t>  </a:t>
            </a:r>
            <a:r>
              <a:rPr sz="1200" spc="-20" dirty="0">
                <a:latin typeface="Arial MT"/>
                <a:cs typeface="Arial MT"/>
              </a:rPr>
              <a:t>pelo </a:t>
            </a:r>
            <a:r>
              <a:rPr sz="1200" dirty="0">
                <a:latin typeface="Arial MT"/>
                <a:cs typeface="Arial MT"/>
              </a:rPr>
              <a:t>Hospital</a:t>
            </a:r>
            <a:r>
              <a:rPr sz="1200" spc="200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Sírio</a:t>
            </a:r>
            <a:r>
              <a:rPr sz="1200" spc="204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Libanês,</a:t>
            </a:r>
            <a:r>
              <a:rPr sz="1200" spc="204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em</a:t>
            </a:r>
            <a:r>
              <a:rPr sz="1200" spc="195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higiene</a:t>
            </a:r>
            <a:r>
              <a:rPr sz="1200" spc="195" dirty="0">
                <a:latin typeface="Arial MT"/>
                <a:cs typeface="Arial MT"/>
              </a:rPr>
              <a:t> </a:t>
            </a:r>
            <a:r>
              <a:rPr sz="1200" spc="-50" dirty="0">
                <a:latin typeface="Arial MT"/>
                <a:cs typeface="Arial MT"/>
              </a:rPr>
              <a:t>e </a:t>
            </a:r>
            <a:r>
              <a:rPr sz="1200" spc="-10" dirty="0">
                <a:latin typeface="Arial MT"/>
                <a:cs typeface="Arial MT"/>
              </a:rPr>
              <a:t>inspeção</a:t>
            </a:r>
            <a:r>
              <a:rPr sz="1200" dirty="0">
                <a:latin typeface="Arial MT"/>
                <a:cs typeface="Arial MT"/>
              </a:rPr>
              <a:t>	</a:t>
            </a:r>
            <a:r>
              <a:rPr sz="1200" spc="-25" dirty="0">
                <a:latin typeface="Arial MT"/>
                <a:cs typeface="Arial MT"/>
              </a:rPr>
              <a:t>de</a:t>
            </a:r>
            <a:r>
              <a:rPr sz="1200" dirty="0">
                <a:latin typeface="Arial MT"/>
                <a:cs typeface="Arial MT"/>
              </a:rPr>
              <a:t>	</a:t>
            </a:r>
            <a:r>
              <a:rPr sz="1200" spc="-10" dirty="0">
                <a:latin typeface="Arial MT"/>
                <a:cs typeface="Arial MT"/>
              </a:rPr>
              <a:t>produtos</a:t>
            </a:r>
            <a:r>
              <a:rPr sz="1200" dirty="0">
                <a:latin typeface="Arial MT"/>
                <a:cs typeface="Arial MT"/>
              </a:rPr>
              <a:t>	</a:t>
            </a:r>
            <a:r>
              <a:rPr sz="1200" spc="-25" dirty="0">
                <a:latin typeface="Arial MT"/>
                <a:cs typeface="Arial MT"/>
              </a:rPr>
              <a:t>de</a:t>
            </a:r>
            <a:r>
              <a:rPr sz="1200" dirty="0">
                <a:latin typeface="Arial MT"/>
                <a:cs typeface="Arial MT"/>
              </a:rPr>
              <a:t>	</a:t>
            </a:r>
            <a:r>
              <a:rPr sz="1200" spc="-10" dirty="0">
                <a:latin typeface="Arial MT"/>
                <a:cs typeface="Arial MT"/>
              </a:rPr>
              <a:t>origem animal</a:t>
            </a:r>
            <a:r>
              <a:rPr sz="1200" dirty="0">
                <a:latin typeface="Arial MT"/>
                <a:cs typeface="Arial MT"/>
              </a:rPr>
              <a:t>		</a:t>
            </a:r>
            <a:r>
              <a:rPr sz="1200" spc="-50" dirty="0">
                <a:latin typeface="Arial MT"/>
                <a:cs typeface="Arial MT"/>
              </a:rPr>
              <a:t>e</a:t>
            </a:r>
            <a:r>
              <a:rPr sz="1200" dirty="0">
                <a:latin typeface="Arial MT"/>
                <a:cs typeface="Arial MT"/>
              </a:rPr>
              <a:t>		</a:t>
            </a:r>
            <a:r>
              <a:rPr sz="1200" spc="-10" dirty="0">
                <a:latin typeface="Arial MT"/>
                <a:cs typeface="Arial MT"/>
              </a:rPr>
              <a:t>vigilância</a:t>
            </a:r>
            <a:r>
              <a:rPr sz="1200" dirty="0">
                <a:latin typeface="Arial MT"/>
                <a:cs typeface="Arial MT"/>
              </a:rPr>
              <a:t>		</a:t>
            </a:r>
            <a:r>
              <a:rPr sz="1200" spc="-10" dirty="0">
                <a:latin typeface="Arial MT"/>
                <a:cs typeface="Arial MT"/>
              </a:rPr>
              <a:t>Sanitária</a:t>
            </a:r>
            <a:r>
              <a:rPr sz="1200" dirty="0">
                <a:latin typeface="Arial MT"/>
                <a:cs typeface="Arial MT"/>
              </a:rPr>
              <a:t>	</a:t>
            </a:r>
            <a:r>
              <a:rPr sz="1200" spc="-20" dirty="0">
                <a:latin typeface="Arial MT"/>
                <a:cs typeface="Arial MT"/>
              </a:rPr>
              <a:t>pela </a:t>
            </a:r>
            <a:r>
              <a:rPr sz="1200" dirty="0">
                <a:latin typeface="Arial MT"/>
                <a:cs typeface="Arial MT"/>
              </a:rPr>
              <a:t>UCB,</a:t>
            </a:r>
            <a:r>
              <a:rPr sz="1200" spc="45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e</a:t>
            </a:r>
            <a:r>
              <a:rPr sz="1200" spc="50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em</a:t>
            </a:r>
            <a:r>
              <a:rPr sz="1200" spc="40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processamento</a:t>
            </a:r>
            <a:r>
              <a:rPr sz="1200" spc="40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e</a:t>
            </a:r>
            <a:r>
              <a:rPr sz="1200" spc="50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controle </a:t>
            </a:r>
            <a:r>
              <a:rPr sz="1200" spc="-25" dirty="0">
                <a:latin typeface="Arial MT"/>
                <a:cs typeface="Arial MT"/>
              </a:rPr>
              <a:t>de</a:t>
            </a:r>
            <a:r>
              <a:rPr sz="1200" dirty="0">
                <a:latin typeface="Arial MT"/>
                <a:cs typeface="Arial MT"/>
              </a:rPr>
              <a:t>	qualidade</a:t>
            </a:r>
            <a:r>
              <a:rPr sz="1200" spc="170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de</a:t>
            </a:r>
            <a:r>
              <a:rPr sz="1200" spc="180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carne,</a:t>
            </a:r>
            <a:r>
              <a:rPr sz="1200" spc="185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leite</a:t>
            </a:r>
            <a:r>
              <a:rPr sz="1200" spc="170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e</a:t>
            </a:r>
            <a:r>
              <a:rPr sz="1200" spc="175" dirty="0">
                <a:latin typeface="Arial MT"/>
                <a:cs typeface="Arial MT"/>
              </a:rPr>
              <a:t> </a:t>
            </a:r>
            <a:r>
              <a:rPr sz="1200" spc="-20" dirty="0">
                <a:latin typeface="Arial MT"/>
                <a:cs typeface="Arial MT"/>
              </a:rPr>
              <a:t>ovos pela</a:t>
            </a:r>
            <a:r>
              <a:rPr sz="1200" dirty="0">
                <a:latin typeface="Arial MT"/>
                <a:cs typeface="Arial MT"/>
              </a:rPr>
              <a:t>		</a:t>
            </a:r>
            <a:r>
              <a:rPr sz="1200" spc="-10" dirty="0">
                <a:latin typeface="Arial MT"/>
                <a:cs typeface="Arial MT"/>
              </a:rPr>
              <a:t>UFRA.</a:t>
            </a:r>
            <a:r>
              <a:rPr sz="1200" dirty="0">
                <a:latin typeface="Arial MT"/>
                <a:cs typeface="Arial MT"/>
              </a:rPr>
              <a:t>		</a:t>
            </a:r>
            <a:r>
              <a:rPr sz="1200" spc="-10" dirty="0">
                <a:latin typeface="Arial MT"/>
                <a:cs typeface="Arial MT"/>
              </a:rPr>
              <a:t>Especialista</a:t>
            </a:r>
            <a:r>
              <a:rPr sz="1200" dirty="0">
                <a:latin typeface="Arial MT"/>
                <a:cs typeface="Arial MT"/>
              </a:rPr>
              <a:t>			</a:t>
            </a:r>
            <a:r>
              <a:rPr sz="1200" spc="-25" dirty="0">
                <a:latin typeface="Arial MT"/>
                <a:cs typeface="Arial MT"/>
              </a:rPr>
              <a:t>em </a:t>
            </a:r>
            <a:r>
              <a:rPr sz="1200" dirty="0">
                <a:latin typeface="Arial MT"/>
                <a:cs typeface="Arial MT"/>
              </a:rPr>
              <a:t>Oncologista</a:t>
            </a:r>
            <a:r>
              <a:rPr sz="1200" spc="165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Veterinária</a:t>
            </a:r>
            <a:r>
              <a:rPr sz="1200" spc="170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de</a:t>
            </a:r>
            <a:r>
              <a:rPr sz="1200" spc="170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pequenos</a:t>
            </a:r>
            <a:endParaRPr sz="1200" dirty="0">
              <a:latin typeface="Arial MT"/>
              <a:cs typeface="Arial MT"/>
            </a:endParaRPr>
          </a:p>
          <a:p>
            <a:pPr marR="1998980" algn="ctr">
              <a:lnSpc>
                <a:spcPct val="100000"/>
              </a:lnSpc>
            </a:pPr>
            <a:r>
              <a:rPr sz="1200" spc="-10" dirty="0">
                <a:latin typeface="Arial MT"/>
                <a:cs typeface="Arial MT"/>
              </a:rPr>
              <a:t>animais.</a:t>
            </a:r>
            <a:endParaRPr sz="1200" dirty="0">
              <a:latin typeface="Arial MT"/>
              <a:cs typeface="Arial M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29171" y="1903476"/>
            <a:ext cx="2181605" cy="228981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3587" y="1903476"/>
            <a:ext cx="1885950" cy="247116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25958" y="4507738"/>
            <a:ext cx="2360930" cy="11336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35" algn="just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latin typeface="Arial"/>
                <a:cs typeface="Arial"/>
              </a:rPr>
              <a:t>Méd.Vet.</a:t>
            </a:r>
            <a:r>
              <a:rPr sz="1200" b="1" spc="-3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Dra.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Rackel</a:t>
            </a:r>
            <a:r>
              <a:rPr sz="1200" b="1" spc="-3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Barroso </a:t>
            </a:r>
            <a:r>
              <a:rPr sz="1200" dirty="0">
                <a:latin typeface="Arial MT"/>
                <a:cs typeface="Arial MT"/>
              </a:rPr>
              <a:t>Formada</a:t>
            </a:r>
            <a:r>
              <a:rPr sz="1200" spc="-45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pela</a:t>
            </a:r>
            <a:r>
              <a:rPr sz="1200" spc="-30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UFRA,</a:t>
            </a:r>
            <a:r>
              <a:rPr sz="1200" spc="320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Especialista </a:t>
            </a:r>
            <a:r>
              <a:rPr sz="1200" dirty="0">
                <a:latin typeface="Arial MT"/>
                <a:cs typeface="Arial MT"/>
              </a:rPr>
              <a:t>em</a:t>
            </a:r>
            <a:r>
              <a:rPr sz="1200" spc="-15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Gestão</a:t>
            </a:r>
            <a:r>
              <a:rPr sz="1200" spc="-20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em</a:t>
            </a:r>
            <a:r>
              <a:rPr sz="1200" spc="-20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Saúde</a:t>
            </a:r>
            <a:r>
              <a:rPr sz="1200" spc="-20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–</a:t>
            </a:r>
            <a:r>
              <a:rPr sz="1200" spc="-10" dirty="0">
                <a:latin typeface="Arial MT"/>
                <a:cs typeface="Arial MT"/>
              </a:rPr>
              <a:t> Fiocruz, </a:t>
            </a:r>
            <a:r>
              <a:rPr sz="1200" dirty="0">
                <a:latin typeface="Arial MT"/>
                <a:cs typeface="Arial MT"/>
              </a:rPr>
              <a:t>Mestre</a:t>
            </a:r>
            <a:r>
              <a:rPr sz="1200" spc="-25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em</a:t>
            </a:r>
            <a:r>
              <a:rPr sz="1200" spc="-15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Ciência</a:t>
            </a:r>
            <a:r>
              <a:rPr sz="1200" spc="-50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da</a:t>
            </a:r>
            <a:r>
              <a:rPr sz="1200" spc="-20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Saúde </a:t>
            </a:r>
            <a:r>
              <a:rPr sz="1200" spc="-50" dirty="0">
                <a:latin typeface="Arial MT"/>
                <a:cs typeface="Arial MT"/>
              </a:rPr>
              <a:t>– </a:t>
            </a:r>
            <a:r>
              <a:rPr sz="1200" spc="-10" dirty="0">
                <a:latin typeface="Arial MT"/>
                <a:cs typeface="Arial MT"/>
              </a:rPr>
              <a:t>UNIFAP</a:t>
            </a:r>
            <a:r>
              <a:rPr sz="1200" spc="-10" dirty="0" smtClean="0">
                <a:latin typeface="Arial MT"/>
                <a:cs typeface="Arial MT"/>
              </a:rPr>
              <a:t>.</a:t>
            </a:r>
            <a:endParaRPr lang="pt-BR" sz="1200" spc="-10" dirty="0" smtClean="0">
              <a:latin typeface="Arial MT"/>
              <a:cs typeface="Arial MT"/>
            </a:endParaRPr>
          </a:p>
          <a:p>
            <a:pPr marL="12700" marR="5080" indent="635" algn="ctr">
              <a:lnSpc>
                <a:spcPct val="100000"/>
              </a:lnSpc>
              <a:spcBef>
                <a:spcPts val="100"/>
              </a:spcBef>
            </a:pPr>
            <a:r>
              <a:rPr lang="pt-BR" sz="1200" spc="-10" dirty="0" smtClean="0">
                <a:latin typeface="Arial MT"/>
                <a:cs typeface="Arial MT"/>
              </a:rPr>
              <a:t>Doutoranda BIONORTE</a:t>
            </a:r>
            <a:endParaRPr sz="1200" dirty="0">
              <a:latin typeface="Arial MT"/>
              <a:cs typeface="Arial MT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413747" y="1903476"/>
            <a:ext cx="1715261" cy="2234946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368040" y="1903476"/>
            <a:ext cx="1885950" cy="2463546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9118853" y="4117975"/>
            <a:ext cx="27019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94715" marR="5080" indent="-88265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latin typeface="Arial"/>
                <a:cs typeface="Arial"/>
              </a:rPr>
              <a:t>Méd.Vet.</a:t>
            </a:r>
            <a:r>
              <a:rPr sz="1200" b="1" spc="-3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Dra.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Elizabeth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Machado Barbosa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109964" y="4483734"/>
            <a:ext cx="27108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629920" algn="l"/>
                <a:tab pos="993775" algn="l"/>
                <a:tab pos="1753235" algn="l"/>
                <a:tab pos="2613025" algn="l"/>
              </a:tabLst>
            </a:pPr>
            <a:r>
              <a:rPr sz="1200" spc="-10" dirty="0">
                <a:latin typeface="Arial MT"/>
                <a:cs typeface="Arial MT"/>
              </a:rPr>
              <a:t>Mestre</a:t>
            </a:r>
            <a:r>
              <a:rPr sz="1200" dirty="0">
                <a:latin typeface="Arial MT"/>
                <a:cs typeface="Arial MT"/>
              </a:rPr>
              <a:t>	</a:t>
            </a:r>
            <a:r>
              <a:rPr sz="1200" spc="-25" dirty="0">
                <a:latin typeface="Arial MT"/>
                <a:cs typeface="Arial MT"/>
              </a:rPr>
              <a:t>em</a:t>
            </a:r>
            <a:r>
              <a:rPr sz="1200" dirty="0">
                <a:latin typeface="Arial MT"/>
                <a:cs typeface="Arial MT"/>
              </a:rPr>
              <a:t>	</a:t>
            </a:r>
            <a:r>
              <a:rPr sz="1200" spc="-10" dirty="0">
                <a:latin typeface="Arial MT"/>
                <a:cs typeface="Arial MT"/>
              </a:rPr>
              <a:t>medicina</a:t>
            </a:r>
            <a:r>
              <a:rPr sz="1200" dirty="0">
                <a:latin typeface="Arial MT"/>
                <a:cs typeface="Arial MT"/>
              </a:rPr>
              <a:t>	</a:t>
            </a:r>
            <a:r>
              <a:rPr sz="1200" spc="-10" dirty="0">
                <a:latin typeface="Arial MT"/>
                <a:cs typeface="Arial MT"/>
              </a:rPr>
              <a:t>veterinária</a:t>
            </a:r>
            <a:r>
              <a:rPr sz="1200" dirty="0">
                <a:latin typeface="Arial MT"/>
                <a:cs typeface="Arial MT"/>
              </a:rPr>
              <a:t>	</a:t>
            </a:r>
            <a:r>
              <a:rPr sz="1200" spc="-50" dirty="0">
                <a:latin typeface="Arial MT"/>
                <a:cs typeface="Arial MT"/>
              </a:rPr>
              <a:t>– </a:t>
            </a:r>
            <a:r>
              <a:rPr sz="1200" dirty="0">
                <a:latin typeface="Arial MT"/>
                <a:cs typeface="Arial MT"/>
              </a:rPr>
              <a:t>UFPA,</a:t>
            </a:r>
            <a:r>
              <a:rPr sz="1200" spc="405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Doutora</a:t>
            </a:r>
            <a:r>
              <a:rPr sz="1200" spc="395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em</a:t>
            </a:r>
            <a:r>
              <a:rPr sz="1200" spc="395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ciência</a:t>
            </a:r>
            <a:r>
              <a:rPr sz="1200" spc="395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animal</a:t>
            </a:r>
            <a:r>
              <a:rPr sz="1200" spc="385" dirty="0">
                <a:latin typeface="Arial MT"/>
                <a:cs typeface="Arial MT"/>
              </a:rPr>
              <a:t> </a:t>
            </a:r>
            <a:r>
              <a:rPr sz="1200" spc="-50" dirty="0">
                <a:latin typeface="Arial MT"/>
                <a:cs typeface="Arial MT"/>
              </a:rPr>
              <a:t>–</a:t>
            </a:r>
            <a:endParaRPr sz="1200" dirty="0"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109964" y="4849495"/>
            <a:ext cx="271399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 MT"/>
                <a:cs typeface="Arial MT"/>
              </a:rPr>
              <a:t>UFPA,</a:t>
            </a:r>
            <a:r>
              <a:rPr sz="1200" spc="360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Professora</a:t>
            </a:r>
            <a:r>
              <a:rPr sz="1200" spc="360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adjunto</a:t>
            </a:r>
            <a:r>
              <a:rPr sz="1200" spc="365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II</a:t>
            </a:r>
            <a:r>
              <a:rPr sz="1200" spc="355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UNIFAP</a:t>
            </a:r>
            <a:endParaRPr sz="1200" dirty="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latin typeface="Arial MT"/>
                <a:cs typeface="Arial MT"/>
              </a:rPr>
              <a:t>campus</a:t>
            </a:r>
            <a:r>
              <a:rPr sz="1200" spc="-30" dirty="0">
                <a:latin typeface="Arial MT"/>
                <a:cs typeface="Arial MT"/>
              </a:rPr>
              <a:t> </a:t>
            </a:r>
            <a:r>
              <a:rPr sz="1200" spc="-10" dirty="0" err="1">
                <a:latin typeface="Arial MT"/>
                <a:cs typeface="Arial MT"/>
              </a:rPr>
              <a:t>Mazagão</a:t>
            </a:r>
            <a:r>
              <a:rPr sz="1200" spc="-10" dirty="0" smtClean="0">
                <a:latin typeface="Arial MT"/>
                <a:cs typeface="Arial MT"/>
              </a:rPr>
              <a:t>.</a:t>
            </a:r>
            <a:r>
              <a:rPr lang="pt-BR" sz="1200" spc="-10" dirty="0" smtClean="0">
                <a:latin typeface="Arial MT"/>
                <a:cs typeface="Arial MT"/>
              </a:rPr>
              <a:t> </a:t>
            </a:r>
          </a:p>
          <a:p>
            <a:pPr marL="12700">
              <a:lnSpc>
                <a:spcPct val="100000"/>
              </a:lnSpc>
            </a:pPr>
            <a:r>
              <a:rPr lang="pt-BR" sz="1200" spc="-10" dirty="0" smtClean="0">
                <a:latin typeface="Arial MT"/>
                <a:cs typeface="Arial MT"/>
              </a:rPr>
              <a:t>Pedido de licença a partir de maio/2024, tendo este cargo acumulado pela Tesoureira do Regional.</a:t>
            </a:r>
            <a:endParaRPr sz="1200" dirty="0">
              <a:latin typeface="Arial MT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011170" y="4423917"/>
            <a:ext cx="25996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83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latin typeface="Arial"/>
                <a:cs typeface="Arial"/>
              </a:rPr>
              <a:t>Méd.Vet.</a:t>
            </a:r>
            <a:r>
              <a:rPr sz="1200" b="1" spc="-4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Dra.</a:t>
            </a:r>
            <a:r>
              <a:rPr sz="1200" b="1" spc="-3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Nayma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Silva</a:t>
            </a:r>
            <a:r>
              <a:rPr sz="1200" b="1" spc="-10" dirty="0">
                <a:latin typeface="Arial"/>
                <a:cs typeface="Arial"/>
              </a:rPr>
              <a:t> Picanço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757555" algn="l"/>
                <a:tab pos="1181100" algn="l"/>
                <a:tab pos="1774189" algn="l"/>
                <a:tab pos="2376170" algn="l"/>
              </a:tabLst>
            </a:pPr>
            <a:r>
              <a:rPr sz="1200" spc="-10" dirty="0">
                <a:latin typeface="Arial MT"/>
                <a:cs typeface="Arial MT"/>
              </a:rPr>
              <a:t>Formada</a:t>
            </a:r>
            <a:r>
              <a:rPr sz="1200" dirty="0">
                <a:latin typeface="Arial MT"/>
                <a:cs typeface="Arial MT"/>
              </a:rPr>
              <a:t>	</a:t>
            </a:r>
            <a:r>
              <a:rPr sz="1200" spc="-20" dirty="0">
                <a:latin typeface="Arial MT"/>
                <a:cs typeface="Arial MT"/>
              </a:rPr>
              <a:t>pela</a:t>
            </a:r>
            <a:r>
              <a:rPr sz="1200" dirty="0">
                <a:latin typeface="Arial MT"/>
                <a:cs typeface="Arial MT"/>
              </a:rPr>
              <a:t>	</a:t>
            </a:r>
            <a:r>
              <a:rPr sz="1200" spc="-20" dirty="0">
                <a:latin typeface="Arial MT"/>
                <a:cs typeface="Arial MT"/>
              </a:rPr>
              <a:t>UFRA,</a:t>
            </a:r>
            <a:r>
              <a:rPr sz="1200" dirty="0">
                <a:latin typeface="Arial MT"/>
                <a:cs typeface="Arial MT"/>
              </a:rPr>
              <a:t>	</a:t>
            </a:r>
            <a:r>
              <a:rPr sz="1200" spc="-10" dirty="0">
                <a:latin typeface="Arial MT"/>
                <a:cs typeface="Arial MT"/>
              </a:rPr>
              <a:t>Mestre</a:t>
            </a:r>
            <a:r>
              <a:rPr sz="1200" dirty="0">
                <a:latin typeface="Arial MT"/>
                <a:cs typeface="Arial MT"/>
              </a:rPr>
              <a:t>	</a:t>
            </a:r>
            <a:r>
              <a:rPr sz="1200" spc="-25" dirty="0">
                <a:latin typeface="Arial MT"/>
                <a:cs typeface="Arial MT"/>
              </a:rPr>
              <a:t>em</a:t>
            </a:r>
            <a:endParaRPr sz="1200" dirty="0">
              <a:latin typeface="Arial MT"/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011170" y="4789678"/>
            <a:ext cx="26009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99770" algn="l"/>
                <a:tab pos="1386840" algn="l"/>
                <a:tab pos="2378075" algn="l"/>
              </a:tabLst>
            </a:pPr>
            <a:r>
              <a:rPr sz="1200" spc="-10" dirty="0">
                <a:latin typeface="Arial MT"/>
                <a:cs typeface="Arial MT"/>
              </a:rPr>
              <a:t>Ciência</a:t>
            </a:r>
            <a:r>
              <a:rPr sz="1200" dirty="0">
                <a:latin typeface="Arial MT"/>
                <a:cs typeface="Arial MT"/>
              </a:rPr>
              <a:t>	</a:t>
            </a:r>
            <a:r>
              <a:rPr sz="1200" spc="-10" dirty="0">
                <a:latin typeface="Arial MT"/>
                <a:cs typeface="Arial MT"/>
              </a:rPr>
              <a:t>Animal,</a:t>
            </a:r>
            <a:r>
              <a:rPr sz="1200" dirty="0">
                <a:latin typeface="Arial MT"/>
                <a:cs typeface="Arial MT"/>
              </a:rPr>
              <a:t>	</a:t>
            </a:r>
            <a:r>
              <a:rPr sz="1200" spc="-10" dirty="0">
                <a:latin typeface="Arial MT"/>
                <a:cs typeface="Arial MT"/>
              </a:rPr>
              <a:t>Especialista</a:t>
            </a:r>
            <a:r>
              <a:rPr sz="1200" dirty="0">
                <a:latin typeface="Arial MT"/>
                <a:cs typeface="Arial MT"/>
              </a:rPr>
              <a:t>	</a:t>
            </a:r>
            <a:r>
              <a:rPr sz="1200" spc="-25" dirty="0">
                <a:latin typeface="Arial MT"/>
                <a:cs typeface="Arial MT"/>
              </a:rPr>
              <a:t>em</a:t>
            </a:r>
            <a:endParaRPr sz="1200" dirty="0">
              <a:latin typeface="Arial MT"/>
              <a:cs typeface="Arial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011170" y="4972557"/>
            <a:ext cx="26015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 MT"/>
                <a:cs typeface="Arial MT"/>
              </a:rPr>
              <a:t>saúde</a:t>
            </a:r>
            <a:r>
              <a:rPr sz="1200" spc="495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pública</a:t>
            </a:r>
            <a:r>
              <a:rPr sz="1200" spc="495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Fiocruz,</a:t>
            </a:r>
            <a:r>
              <a:rPr sz="1200" spc="85" dirty="0">
                <a:latin typeface="Arial MT"/>
                <a:cs typeface="Arial MT"/>
              </a:rPr>
              <a:t>  </a:t>
            </a:r>
            <a:r>
              <a:rPr sz="1200" spc="-10" dirty="0">
                <a:latin typeface="Arial MT"/>
                <a:cs typeface="Arial MT"/>
              </a:rPr>
              <a:t>Especialista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011170" y="5155438"/>
            <a:ext cx="260096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 MT"/>
                <a:cs typeface="Arial MT"/>
              </a:rPr>
              <a:t>em</a:t>
            </a:r>
            <a:r>
              <a:rPr sz="1200" spc="430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produção</a:t>
            </a:r>
            <a:r>
              <a:rPr sz="1200" spc="430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e</a:t>
            </a:r>
            <a:r>
              <a:rPr sz="1200" spc="434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saúde</a:t>
            </a:r>
            <a:r>
              <a:rPr sz="1200" spc="425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animal</a:t>
            </a:r>
            <a:r>
              <a:rPr sz="1200" spc="430" dirty="0">
                <a:latin typeface="Arial MT"/>
                <a:cs typeface="Arial MT"/>
              </a:rPr>
              <a:t> </a:t>
            </a:r>
            <a:r>
              <a:rPr sz="1200" spc="-20" dirty="0">
                <a:latin typeface="Arial MT"/>
                <a:cs typeface="Arial MT"/>
              </a:rPr>
              <a:t>pela </a:t>
            </a:r>
            <a:r>
              <a:rPr sz="1200" spc="-10" dirty="0">
                <a:latin typeface="Arial MT"/>
                <a:cs typeface="Arial MT"/>
              </a:rPr>
              <a:t>UFRA.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17270" y="1550288"/>
            <a:ext cx="425132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583815" algn="l"/>
              </a:tabLst>
            </a:pPr>
            <a:r>
              <a:rPr sz="2000" b="1" spc="-10" dirty="0">
                <a:solidFill>
                  <a:srgbClr val="008000"/>
                </a:solidFill>
                <a:latin typeface="Calibri"/>
                <a:cs typeface="Calibri"/>
              </a:rPr>
              <a:t>Presidente</a:t>
            </a:r>
            <a:r>
              <a:rPr sz="2000" b="1" dirty="0">
                <a:solidFill>
                  <a:srgbClr val="008000"/>
                </a:solidFill>
                <a:latin typeface="Calibri"/>
                <a:cs typeface="Calibri"/>
              </a:rPr>
              <a:t>	</a:t>
            </a:r>
            <a:r>
              <a:rPr sz="2000" b="1" spc="-20" dirty="0">
                <a:solidFill>
                  <a:srgbClr val="008000"/>
                </a:solidFill>
                <a:latin typeface="Calibri"/>
                <a:cs typeface="Calibri"/>
              </a:rPr>
              <a:t>Vice-</a:t>
            </a:r>
            <a:r>
              <a:rPr sz="2000" b="1" spc="-10" dirty="0">
                <a:solidFill>
                  <a:srgbClr val="008000"/>
                </a:solidFill>
                <a:latin typeface="Calibri"/>
                <a:cs typeface="Calibri"/>
              </a:rPr>
              <a:t>Presidente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728206" y="1570989"/>
            <a:ext cx="442976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675890" algn="l"/>
              </a:tabLst>
            </a:pPr>
            <a:r>
              <a:rPr sz="2000" b="1" spc="-10" dirty="0">
                <a:solidFill>
                  <a:srgbClr val="008000"/>
                </a:solidFill>
                <a:latin typeface="Calibri"/>
                <a:cs typeface="Calibri"/>
              </a:rPr>
              <a:t>Tesoureira</a:t>
            </a:r>
            <a:r>
              <a:rPr sz="2000" b="1" dirty="0">
                <a:solidFill>
                  <a:srgbClr val="008000"/>
                </a:solidFill>
                <a:latin typeface="Calibri"/>
                <a:cs typeface="Calibri"/>
              </a:rPr>
              <a:t>	</a:t>
            </a:r>
            <a:r>
              <a:rPr sz="2000" b="1" spc="-10" dirty="0">
                <a:solidFill>
                  <a:srgbClr val="008000"/>
                </a:solidFill>
                <a:latin typeface="Calibri"/>
                <a:cs typeface="Calibri"/>
              </a:rPr>
              <a:t>Secretária</a:t>
            </a:r>
            <a:r>
              <a:rPr sz="2000" b="1" spc="-45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-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008000"/>
                </a:solidFill>
                <a:latin typeface="Calibri"/>
                <a:cs typeface="Calibri"/>
              </a:rPr>
              <a:t>Geral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xfrm>
            <a:off x="817270" y="478157"/>
            <a:ext cx="9317330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000" b="1" dirty="0">
                <a:solidFill>
                  <a:srgbClr val="218F4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Diretoria do Conselho Regional de Medicina Veterinária do Estado do Amapá – CRMV-AP</a:t>
            </a:r>
          </a:p>
        </p:txBody>
      </p:sp>
      <p:grpSp>
        <p:nvGrpSpPr>
          <p:cNvPr id="25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26" name="Retângulo 25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27" name="Retângulo 26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28" name="Retângulo 27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29" name="Imagem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884914" y="6563055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888888"/>
                </a:solidFill>
                <a:latin typeface="Calibri"/>
                <a:cs typeface="Calibri"/>
              </a:rPr>
              <a:t>21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954783" y="1175750"/>
            <a:ext cx="2404745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solidFill>
                  <a:srgbClr val="218F4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Conselheiros Efetivos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954783" y="1434795"/>
            <a:ext cx="240474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00"/>
              </a:spcBef>
              <a:buFont typeface="Wingdings"/>
              <a:buChar char=""/>
              <a:tabLst>
                <a:tab pos="354965" algn="l"/>
              </a:tabLst>
            </a:pPr>
            <a:r>
              <a:rPr sz="1200" b="1" dirty="0">
                <a:latin typeface="Calibri"/>
                <a:cs typeface="Calibri"/>
              </a:rPr>
              <a:t>Adriano</a:t>
            </a:r>
            <a:r>
              <a:rPr sz="1200" b="1" spc="-4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Benício</a:t>
            </a:r>
            <a:r>
              <a:rPr sz="1200" b="1" spc="-30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Valadares</a:t>
            </a:r>
            <a:endParaRPr sz="12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5"/>
              </a:spcBef>
              <a:buFont typeface="Wingdings"/>
              <a:buChar char=""/>
              <a:tabLst>
                <a:tab pos="354965" algn="l"/>
              </a:tabLst>
            </a:pPr>
            <a:r>
              <a:rPr sz="1200" b="1" dirty="0">
                <a:latin typeface="Calibri"/>
                <a:cs typeface="Calibri"/>
              </a:rPr>
              <a:t>Anderson</a:t>
            </a:r>
            <a:r>
              <a:rPr sz="1200" b="1" spc="-4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Luiz</a:t>
            </a:r>
            <a:r>
              <a:rPr sz="1200" b="1" spc="-3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Pinheiro</a:t>
            </a:r>
            <a:r>
              <a:rPr sz="1200" b="1" spc="-35" dirty="0">
                <a:latin typeface="Calibri"/>
                <a:cs typeface="Calibri"/>
              </a:rPr>
              <a:t> </a:t>
            </a:r>
            <a:r>
              <a:rPr sz="1200" b="1" spc="-20" dirty="0">
                <a:latin typeface="Calibri"/>
                <a:cs typeface="Calibri"/>
              </a:rPr>
              <a:t>Maia</a:t>
            </a:r>
            <a:endParaRPr sz="12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buFont typeface="Wingdings"/>
              <a:buChar char=""/>
              <a:tabLst>
                <a:tab pos="354965" algn="l"/>
              </a:tabLst>
            </a:pPr>
            <a:r>
              <a:rPr sz="1200" b="1" dirty="0">
                <a:latin typeface="Calibri"/>
                <a:cs typeface="Calibri"/>
              </a:rPr>
              <a:t>Camilo</a:t>
            </a:r>
            <a:r>
              <a:rPr sz="1200" b="1" spc="-15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Pantoja</a:t>
            </a:r>
            <a:r>
              <a:rPr sz="1200" b="1" spc="-15" dirty="0">
                <a:latin typeface="Calibri"/>
                <a:cs typeface="Calibri"/>
              </a:rPr>
              <a:t> </a:t>
            </a:r>
            <a:r>
              <a:rPr sz="1200" b="1" spc="-20" dirty="0">
                <a:latin typeface="Calibri"/>
                <a:cs typeface="Calibri"/>
              </a:rPr>
              <a:t>Creão</a:t>
            </a:r>
            <a:endParaRPr sz="12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buFont typeface="Wingdings"/>
              <a:buChar char=""/>
              <a:tabLst>
                <a:tab pos="354965" algn="l"/>
              </a:tabLst>
            </a:pPr>
            <a:r>
              <a:rPr sz="1200" b="1" dirty="0">
                <a:latin typeface="Calibri"/>
                <a:cs typeface="Calibri"/>
              </a:rPr>
              <a:t>Maria</a:t>
            </a:r>
            <a:r>
              <a:rPr sz="1200" b="1" spc="-3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Beatriz</a:t>
            </a:r>
            <a:r>
              <a:rPr sz="1200" b="1" spc="-5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Gomes</a:t>
            </a:r>
            <a:r>
              <a:rPr sz="1200" b="1" spc="-30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Mendes</a:t>
            </a:r>
            <a:endParaRPr sz="12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buFont typeface="Wingdings"/>
              <a:buChar char=""/>
              <a:tabLst>
                <a:tab pos="354965" algn="l"/>
              </a:tabLst>
            </a:pPr>
            <a:r>
              <a:rPr sz="1200" b="1" dirty="0">
                <a:latin typeface="Calibri"/>
                <a:cs typeface="Calibri"/>
              </a:rPr>
              <a:t>Paulo</a:t>
            </a:r>
            <a:r>
              <a:rPr sz="1200" b="1" spc="-5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Sergio</a:t>
            </a:r>
            <a:r>
              <a:rPr sz="1200" b="1" spc="-5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Rodrigues</a:t>
            </a:r>
            <a:r>
              <a:rPr sz="1200" b="1" spc="-45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Santana</a:t>
            </a:r>
            <a:endParaRPr sz="12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buFont typeface="Wingdings"/>
              <a:buChar char=""/>
              <a:tabLst>
                <a:tab pos="354965" algn="l"/>
              </a:tabLst>
            </a:pPr>
            <a:r>
              <a:rPr sz="1200" b="1" dirty="0">
                <a:latin typeface="Calibri"/>
                <a:cs typeface="Calibri"/>
              </a:rPr>
              <a:t>Paulo</a:t>
            </a:r>
            <a:r>
              <a:rPr sz="1200" b="1" spc="-3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Maurício</a:t>
            </a:r>
            <a:r>
              <a:rPr sz="1200" b="1" spc="-3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Silva</a:t>
            </a:r>
            <a:r>
              <a:rPr sz="1200" b="1" spc="-4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de</a:t>
            </a:r>
            <a:r>
              <a:rPr sz="1200" b="1" spc="-35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Almeida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377173" y="1175750"/>
            <a:ext cx="2748027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95"/>
              </a:spcBef>
            </a:pPr>
            <a:r>
              <a:rPr sz="1600" b="1" dirty="0">
                <a:solidFill>
                  <a:srgbClr val="218F4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Conselheiros Suplentes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377173" y="1637538"/>
            <a:ext cx="30816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0"/>
              </a:spcBef>
              <a:buFont typeface="Wingdings"/>
              <a:buChar char=""/>
              <a:tabLst>
                <a:tab pos="299085" algn="l"/>
              </a:tabLst>
            </a:pPr>
            <a:r>
              <a:rPr sz="1200" b="1" dirty="0">
                <a:latin typeface="Calibri"/>
                <a:cs typeface="Calibri"/>
              </a:rPr>
              <a:t>Paulo</a:t>
            </a:r>
            <a:r>
              <a:rPr sz="1200" b="1" spc="-3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de</a:t>
            </a:r>
            <a:r>
              <a:rPr sz="1200" b="1" spc="-40" dirty="0">
                <a:latin typeface="Calibri"/>
                <a:cs typeface="Calibri"/>
              </a:rPr>
              <a:t> </a:t>
            </a:r>
            <a:r>
              <a:rPr sz="1200" b="1" spc="-20" dirty="0">
                <a:latin typeface="Calibri"/>
                <a:cs typeface="Calibri"/>
              </a:rPr>
              <a:t>Tarso</a:t>
            </a:r>
            <a:r>
              <a:rPr sz="1200" b="1" spc="-3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Santana</a:t>
            </a:r>
            <a:r>
              <a:rPr sz="1200" b="1" spc="-50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Tavares</a:t>
            </a:r>
            <a:endParaRPr sz="12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"/>
              <a:tabLst>
                <a:tab pos="299085" algn="l"/>
              </a:tabLst>
            </a:pPr>
            <a:r>
              <a:rPr sz="1200" b="1" dirty="0">
                <a:latin typeface="Calibri"/>
                <a:cs typeface="Calibri"/>
              </a:rPr>
              <a:t>Dennis</a:t>
            </a:r>
            <a:r>
              <a:rPr sz="1200" b="1" spc="-2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Alberto</a:t>
            </a:r>
            <a:r>
              <a:rPr sz="1200" b="1" spc="-2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Martins</a:t>
            </a:r>
            <a:r>
              <a:rPr sz="1200" b="1" spc="-30" dirty="0">
                <a:latin typeface="Calibri"/>
                <a:cs typeface="Calibri"/>
              </a:rPr>
              <a:t> </a:t>
            </a:r>
            <a:r>
              <a:rPr sz="1200" b="1" spc="-20" dirty="0">
                <a:latin typeface="Calibri"/>
                <a:cs typeface="Calibri"/>
              </a:rPr>
              <a:t>Ventura</a:t>
            </a:r>
            <a:r>
              <a:rPr sz="1200" b="1" spc="-35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Magalhães.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983932" y="339278"/>
            <a:ext cx="2781561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400" b="1" dirty="0">
                <a:solidFill>
                  <a:srgbClr val="218F4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Apoio a Diretoria</a:t>
            </a:r>
          </a:p>
        </p:txBody>
      </p:sp>
      <p:sp>
        <p:nvSpPr>
          <p:cNvPr id="8" name="object 8"/>
          <p:cNvSpPr/>
          <p:nvPr/>
        </p:nvSpPr>
        <p:spPr>
          <a:xfrm>
            <a:off x="6394336" y="1500644"/>
            <a:ext cx="742315" cy="888365"/>
          </a:xfrm>
          <a:custGeom>
            <a:avLst/>
            <a:gdLst/>
            <a:ahLst/>
            <a:cxnLst/>
            <a:rect l="l" t="t" r="r" b="b"/>
            <a:pathLst>
              <a:path w="742315" h="888364">
                <a:moveTo>
                  <a:pt x="556691" y="185775"/>
                </a:moveTo>
                <a:lnTo>
                  <a:pt x="550062" y="136385"/>
                </a:lnTo>
                <a:lnTo>
                  <a:pt x="531355" y="92011"/>
                </a:lnTo>
                <a:lnTo>
                  <a:pt x="502348" y="54406"/>
                </a:lnTo>
                <a:lnTo>
                  <a:pt x="464781" y="25361"/>
                </a:lnTo>
                <a:lnTo>
                  <a:pt x="420458" y="6642"/>
                </a:lnTo>
                <a:lnTo>
                  <a:pt x="371132" y="0"/>
                </a:lnTo>
                <a:lnTo>
                  <a:pt x="321792" y="6642"/>
                </a:lnTo>
                <a:lnTo>
                  <a:pt x="277469" y="25361"/>
                </a:lnTo>
                <a:lnTo>
                  <a:pt x="239915" y="54406"/>
                </a:lnTo>
                <a:lnTo>
                  <a:pt x="210896" y="92011"/>
                </a:lnTo>
                <a:lnTo>
                  <a:pt x="192189" y="136385"/>
                </a:lnTo>
                <a:lnTo>
                  <a:pt x="185559" y="185775"/>
                </a:lnTo>
                <a:lnTo>
                  <a:pt x="192189" y="235153"/>
                </a:lnTo>
                <a:lnTo>
                  <a:pt x="210896" y="279527"/>
                </a:lnTo>
                <a:lnTo>
                  <a:pt x="239915" y="317131"/>
                </a:lnTo>
                <a:lnTo>
                  <a:pt x="277469" y="346176"/>
                </a:lnTo>
                <a:lnTo>
                  <a:pt x="321792" y="364896"/>
                </a:lnTo>
                <a:lnTo>
                  <a:pt x="371132" y="371538"/>
                </a:lnTo>
                <a:lnTo>
                  <a:pt x="420458" y="364896"/>
                </a:lnTo>
                <a:lnTo>
                  <a:pt x="464781" y="346176"/>
                </a:lnTo>
                <a:lnTo>
                  <a:pt x="502348" y="317131"/>
                </a:lnTo>
                <a:lnTo>
                  <a:pt x="531355" y="279527"/>
                </a:lnTo>
                <a:lnTo>
                  <a:pt x="550062" y="235153"/>
                </a:lnTo>
                <a:lnTo>
                  <a:pt x="556691" y="185775"/>
                </a:lnTo>
                <a:close/>
              </a:path>
              <a:path w="742315" h="888364">
                <a:moveTo>
                  <a:pt x="709663" y="843737"/>
                </a:moveTo>
                <a:lnTo>
                  <a:pt x="621296" y="843737"/>
                </a:lnTo>
                <a:lnTo>
                  <a:pt x="621296" y="771283"/>
                </a:lnTo>
                <a:lnTo>
                  <a:pt x="621296" y="763155"/>
                </a:lnTo>
                <a:lnTo>
                  <a:pt x="621296" y="632891"/>
                </a:lnTo>
                <a:lnTo>
                  <a:pt x="621296" y="630910"/>
                </a:lnTo>
                <a:lnTo>
                  <a:pt x="621296" y="554405"/>
                </a:lnTo>
                <a:lnTo>
                  <a:pt x="618985" y="542925"/>
                </a:lnTo>
                <a:lnTo>
                  <a:pt x="612673" y="533552"/>
                </a:lnTo>
                <a:lnTo>
                  <a:pt x="603300" y="527227"/>
                </a:lnTo>
                <a:lnTo>
                  <a:pt x="591832" y="524916"/>
                </a:lnTo>
                <a:lnTo>
                  <a:pt x="512152" y="524916"/>
                </a:lnTo>
                <a:lnTo>
                  <a:pt x="512152" y="698017"/>
                </a:lnTo>
                <a:lnTo>
                  <a:pt x="447090" y="763155"/>
                </a:lnTo>
                <a:lnTo>
                  <a:pt x="430745" y="746785"/>
                </a:lnTo>
                <a:lnTo>
                  <a:pt x="479336" y="698017"/>
                </a:lnTo>
                <a:lnTo>
                  <a:pt x="430745" y="649262"/>
                </a:lnTo>
                <a:lnTo>
                  <a:pt x="447090" y="632891"/>
                </a:lnTo>
                <a:lnTo>
                  <a:pt x="512152" y="698017"/>
                </a:lnTo>
                <a:lnTo>
                  <a:pt x="512152" y="524916"/>
                </a:lnTo>
                <a:lnTo>
                  <a:pt x="408584" y="524916"/>
                </a:lnTo>
                <a:lnTo>
                  <a:pt x="408584" y="639851"/>
                </a:lnTo>
                <a:lnTo>
                  <a:pt x="354317" y="771283"/>
                </a:lnTo>
                <a:lnTo>
                  <a:pt x="334810" y="763155"/>
                </a:lnTo>
                <a:lnTo>
                  <a:pt x="332854" y="762342"/>
                </a:lnTo>
                <a:lnTo>
                  <a:pt x="386435" y="632891"/>
                </a:lnTo>
                <a:lnTo>
                  <a:pt x="387248" y="630910"/>
                </a:lnTo>
                <a:lnTo>
                  <a:pt x="408584" y="639851"/>
                </a:lnTo>
                <a:lnTo>
                  <a:pt x="408584" y="524916"/>
                </a:lnTo>
                <a:lnTo>
                  <a:pt x="311048" y="524916"/>
                </a:lnTo>
                <a:lnTo>
                  <a:pt x="311048" y="649262"/>
                </a:lnTo>
                <a:lnTo>
                  <a:pt x="262458" y="698017"/>
                </a:lnTo>
                <a:lnTo>
                  <a:pt x="311048" y="746785"/>
                </a:lnTo>
                <a:lnTo>
                  <a:pt x="294703" y="763155"/>
                </a:lnTo>
                <a:lnTo>
                  <a:pt x="229641" y="698017"/>
                </a:lnTo>
                <a:lnTo>
                  <a:pt x="294703" y="632891"/>
                </a:lnTo>
                <a:lnTo>
                  <a:pt x="311048" y="649262"/>
                </a:lnTo>
                <a:lnTo>
                  <a:pt x="311048" y="524916"/>
                </a:lnTo>
                <a:lnTo>
                  <a:pt x="150774" y="524916"/>
                </a:lnTo>
                <a:lnTo>
                  <a:pt x="139306" y="527227"/>
                </a:lnTo>
                <a:lnTo>
                  <a:pt x="129946" y="533552"/>
                </a:lnTo>
                <a:lnTo>
                  <a:pt x="123621" y="542925"/>
                </a:lnTo>
                <a:lnTo>
                  <a:pt x="121310" y="554405"/>
                </a:lnTo>
                <a:lnTo>
                  <a:pt x="121310" y="843737"/>
                </a:lnTo>
                <a:lnTo>
                  <a:pt x="32588" y="843737"/>
                </a:lnTo>
                <a:lnTo>
                  <a:pt x="32588" y="858481"/>
                </a:lnTo>
                <a:lnTo>
                  <a:pt x="34937" y="869937"/>
                </a:lnTo>
                <a:lnTo>
                  <a:pt x="41249" y="879297"/>
                </a:lnTo>
                <a:lnTo>
                  <a:pt x="50596" y="885621"/>
                </a:lnTo>
                <a:lnTo>
                  <a:pt x="62052" y="887971"/>
                </a:lnTo>
                <a:lnTo>
                  <a:pt x="680212" y="887971"/>
                </a:lnTo>
                <a:lnTo>
                  <a:pt x="691654" y="885621"/>
                </a:lnTo>
                <a:lnTo>
                  <a:pt x="701001" y="879297"/>
                </a:lnTo>
                <a:lnTo>
                  <a:pt x="707326" y="869937"/>
                </a:lnTo>
                <a:lnTo>
                  <a:pt x="709663" y="858481"/>
                </a:lnTo>
                <a:lnTo>
                  <a:pt x="709663" y="843737"/>
                </a:lnTo>
                <a:close/>
              </a:path>
              <a:path w="742315" h="888364">
                <a:moveTo>
                  <a:pt x="742264" y="716597"/>
                </a:moveTo>
                <a:lnTo>
                  <a:pt x="707466" y="509816"/>
                </a:lnTo>
                <a:lnTo>
                  <a:pt x="686447" y="460603"/>
                </a:lnTo>
                <a:lnTo>
                  <a:pt x="635609" y="423926"/>
                </a:lnTo>
                <a:lnTo>
                  <a:pt x="595426" y="403987"/>
                </a:lnTo>
                <a:lnTo>
                  <a:pt x="553567" y="387870"/>
                </a:lnTo>
                <a:lnTo>
                  <a:pt x="489775" y="371652"/>
                </a:lnTo>
                <a:lnTo>
                  <a:pt x="444512" y="393801"/>
                </a:lnTo>
                <a:lnTo>
                  <a:pt x="396341" y="404863"/>
                </a:lnTo>
                <a:lnTo>
                  <a:pt x="347192" y="404863"/>
                </a:lnTo>
                <a:lnTo>
                  <a:pt x="299021" y="393801"/>
                </a:lnTo>
                <a:lnTo>
                  <a:pt x="253758" y="371652"/>
                </a:lnTo>
                <a:lnTo>
                  <a:pt x="232879" y="375488"/>
                </a:lnTo>
                <a:lnTo>
                  <a:pt x="189547" y="388112"/>
                </a:lnTo>
                <a:lnTo>
                  <a:pt x="147535" y="404406"/>
                </a:lnTo>
                <a:lnTo>
                  <a:pt x="107086" y="424268"/>
                </a:lnTo>
                <a:lnTo>
                  <a:pt x="68427" y="447586"/>
                </a:lnTo>
                <a:lnTo>
                  <a:pt x="39001" y="491667"/>
                </a:lnTo>
                <a:lnTo>
                  <a:pt x="0" y="709396"/>
                </a:lnTo>
                <a:lnTo>
                  <a:pt x="101" y="721906"/>
                </a:lnTo>
                <a:lnTo>
                  <a:pt x="3340" y="733780"/>
                </a:lnTo>
                <a:lnTo>
                  <a:pt x="9499" y="744435"/>
                </a:lnTo>
                <a:lnTo>
                  <a:pt x="18326" y="753287"/>
                </a:lnTo>
                <a:lnTo>
                  <a:pt x="97764" y="805764"/>
                </a:lnTo>
                <a:lnTo>
                  <a:pt x="97764" y="554405"/>
                </a:lnTo>
                <a:lnTo>
                  <a:pt x="101904" y="533882"/>
                </a:lnTo>
                <a:lnTo>
                  <a:pt x="113195" y="517131"/>
                </a:lnTo>
                <a:lnTo>
                  <a:pt x="129921" y="505828"/>
                </a:lnTo>
                <a:lnTo>
                  <a:pt x="150774" y="501688"/>
                </a:lnTo>
                <a:lnTo>
                  <a:pt x="591489" y="501688"/>
                </a:lnTo>
                <a:lnTo>
                  <a:pt x="611987" y="505828"/>
                </a:lnTo>
                <a:lnTo>
                  <a:pt x="628713" y="517131"/>
                </a:lnTo>
                <a:lnTo>
                  <a:pt x="640003" y="533882"/>
                </a:lnTo>
                <a:lnTo>
                  <a:pt x="644144" y="554405"/>
                </a:lnTo>
                <a:lnTo>
                  <a:pt x="644144" y="799376"/>
                </a:lnTo>
                <a:lnTo>
                  <a:pt x="727875" y="746785"/>
                </a:lnTo>
                <a:lnTo>
                  <a:pt x="734453" y="740918"/>
                </a:lnTo>
                <a:lnTo>
                  <a:pt x="739178" y="733653"/>
                </a:lnTo>
                <a:lnTo>
                  <a:pt x="741845" y="725411"/>
                </a:lnTo>
                <a:lnTo>
                  <a:pt x="742264" y="7165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305447" y="1506473"/>
            <a:ext cx="741680" cy="887094"/>
          </a:xfrm>
          <a:custGeom>
            <a:avLst/>
            <a:gdLst/>
            <a:ahLst/>
            <a:cxnLst/>
            <a:rect l="l" t="t" r="r" b="b"/>
            <a:pathLst>
              <a:path w="741679" h="887094">
                <a:moveTo>
                  <a:pt x="555955" y="185521"/>
                </a:moveTo>
                <a:lnTo>
                  <a:pt x="549338" y="136194"/>
                </a:lnTo>
                <a:lnTo>
                  <a:pt x="530656" y="91884"/>
                </a:lnTo>
                <a:lnTo>
                  <a:pt x="501675" y="54330"/>
                </a:lnTo>
                <a:lnTo>
                  <a:pt x="464172" y="25323"/>
                </a:lnTo>
                <a:lnTo>
                  <a:pt x="419900" y="6616"/>
                </a:lnTo>
                <a:lnTo>
                  <a:pt x="370636" y="0"/>
                </a:lnTo>
                <a:lnTo>
                  <a:pt x="321373" y="6616"/>
                </a:lnTo>
                <a:lnTo>
                  <a:pt x="277101" y="25323"/>
                </a:lnTo>
                <a:lnTo>
                  <a:pt x="239598" y="54330"/>
                </a:lnTo>
                <a:lnTo>
                  <a:pt x="210616" y="91884"/>
                </a:lnTo>
                <a:lnTo>
                  <a:pt x="191935" y="136194"/>
                </a:lnTo>
                <a:lnTo>
                  <a:pt x="185318" y="185521"/>
                </a:lnTo>
                <a:lnTo>
                  <a:pt x="191935" y="234835"/>
                </a:lnTo>
                <a:lnTo>
                  <a:pt x="210616" y="279158"/>
                </a:lnTo>
                <a:lnTo>
                  <a:pt x="239598" y="316699"/>
                </a:lnTo>
                <a:lnTo>
                  <a:pt x="277101" y="345706"/>
                </a:lnTo>
                <a:lnTo>
                  <a:pt x="321373" y="364413"/>
                </a:lnTo>
                <a:lnTo>
                  <a:pt x="370636" y="371043"/>
                </a:lnTo>
                <a:lnTo>
                  <a:pt x="419900" y="364413"/>
                </a:lnTo>
                <a:lnTo>
                  <a:pt x="464172" y="345706"/>
                </a:lnTo>
                <a:lnTo>
                  <a:pt x="501675" y="316699"/>
                </a:lnTo>
                <a:lnTo>
                  <a:pt x="530656" y="279158"/>
                </a:lnTo>
                <a:lnTo>
                  <a:pt x="549338" y="234835"/>
                </a:lnTo>
                <a:lnTo>
                  <a:pt x="555955" y="185521"/>
                </a:lnTo>
                <a:close/>
              </a:path>
              <a:path w="741679" h="887094">
                <a:moveTo>
                  <a:pt x="708736" y="842619"/>
                </a:moveTo>
                <a:lnTo>
                  <a:pt x="620471" y="842619"/>
                </a:lnTo>
                <a:lnTo>
                  <a:pt x="620471" y="770267"/>
                </a:lnTo>
                <a:lnTo>
                  <a:pt x="620471" y="762152"/>
                </a:lnTo>
                <a:lnTo>
                  <a:pt x="620471" y="632053"/>
                </a:lnTo>
                <a:lnTo>
                  <a:pt x="620471" y="630072"/>
                </a:lnTo>
                <a:lnTo>
                  <a:pt x="620471" y="553669"/>
                </a:lnTo>
                <a:lnTo>
                  <a:pt x="618159" y="542201"/>
                </a:lnTo>
                <a:lnTo>
                  <a:pt x="611860" y="532841"/>
                </a:lnTo>
                <a:lnTo>
                  <a:pt x="602513" y="526529"/>
                </a:lnTo>
                <a:lnTo>
                  <a:pt x="591058" y="524217"/>
                </a:lnTo>
                <a:lnTo>
                  <a:pt x="511479" y="524217"/>
                </a:lnTo>
                <a:lnTo>
                  <a:pt x="511479" y="697103"/>
                </a:lnTo>
                <a:lnTo>
                  <a:pt x="446506" y="762152"/>
                </a:lnTo>
                <a:lnTo>
                  <a:pt x="430174" y="745794"/>
                </a:lnTo>
                <a:lnTo>
                  <a:pt x="478701" y="697103"/>
                </a:lnTo>
                <a:lnTo>
                  <a:pt x="430174" y="648398"/>
                </a:lnTo>
                <a:lnTo>
                  <a:pt x="446506" y="632053"/>
                </a:lnTo>
                <a:lnTo>
                  <a:pt x="511479" y="697103"/>
                </a:lnTo>
                <a:lnTo>
                  <a:pt x="511479" y="524217"/>
                </a:lnTo>
                <a:lnTo>
                  <a:pt x="408051" y="524217"/>
                </a:lnTo>
                <a:lnTo>
                  <a:pt x="408051" y="639000"/>
                </a:lnTo>
                <a:lnTo>
                  <a:pt x="353847" y="770267"/>
                </a:lnTo>
                <a:lnTo>
                  <a:pt x="334365" y="762152"/>
                </a:lnTo>
                <a:lnTo>
                  <a:pt x="332422" y="761339"/>
                </a:lnTo>
                <a:lnTo>
                  <a:pt x="385927" y="632053"/>
                </a:lnTo>
                <a:lnTo>
                  <a:pt x="386740" y="630072"/>
                </a:lnTo>
                <a:lnTo>
                  <a:pt x="408051" y="639000"/>
                </a:lnTo>
                <a:lnTo>
                  <a:pt x="408051" y="524217"/>
                </a:lnTo>
                <a:lnTo>
                  <a:pt x="310642" y="524217"/>
                </a:lnTo>
                <a:lnTo>
                  <a:pt x="310642" y="648398"/>
                </a:lnTo>
                <a:lnTo>
                  <a:pt x="262115" y="697103"/>
                </a:lnTo>
                <a:lnTo>
                  <a:pt x="310642" y="745794"/>
                </a:lnTo>
                <a:lnTo>
                  <a:pt x="294309" y="762152"/>
                </a:lnTo>
                <a:lnTo>
                  <a:pt x="229336" y="697103"/>
                </a:lnTo>
                <a:lnTo>
                  <a:pt x="294309" y="632053"/>
                </a:lnTo>
                <a:lnTo>
                  <a:pt x="310642" y="648398"/>
                </a:lnTo>
                <a:lnTo>
                  <a:pt x="310642" y="524217"/>
                </a:lnTo>
                <a:lnTo>
                  <a:pt x="150571" y="524217"/>
                </a:lnTo>
                <a:lnTo>
                  <a:pt x="139115" y="526529"/>
                </a:lnTo>
                <a:lnTo>
                  <a:pt x="129768" y="532841"/>
                </a:lnTo>
                <a:lnTo>
                  <a:pt x="123456" y="542201"/>
                </a:lnTo>
                <a:lnTo>
                  <a:pt x="121145" y="553669"/>
                </a:lnTo>
                <a:lnTo>
                  <a:pt x="121145" y="842619"/>
                </a:lnTo>
                <a:lnTo>
                  <a:pt x="32537" y="842619"/>
                </a:lnTo>
                <a:lnTo>
                  <a:pt x="32537" y="857338"/>
                </a:lnTo>
                <a:lnTo>
                  <a:pt x="34886" y="868781"/>
                </a:lnTo>
                <a:lnTo>
                  <a:pt x="41198" y="878141"/>
                </a:lnTo>
                <a:lnTo>
                  <a:pt x="50533" y="884453"/>
                </a:lnTo>
                <a:lnTo>
                  <a:pt x="61963" y="886790"/>
                </a:lnTo>
                <a:lnTo>
                  <a:pt x="679310" y="886790"/>
                </a:lnTo>
                <a:lnTo>
                  <a:pt x="690753" y="884453"/>
                </a:lnTo>
                <a:lnTo>
                  <a:pt x="700087" y="878141"/>
                </a:lnTo>
                <a:lnTo>
                  <a:pt x="706386" y="868781"/>
                </a:lnTo>
                <a:lnTo>
                  <a:pt x="708736" y="857338"/>
                </a:lnTo>
                <a:lnTo>
                  <a:pt x="708736" y="842619"/>
                </a:lnTo>
                <a:close/>
              </a:path>
              <a:path w="741679" h="887094">
                <a:moveTo>
                  <a:pt x="741286" y="715645"/>
                </a:moveTo>
                <a:lnTo>
                  <a:pt x="706539" y="509143"/>
                </a:lnTo>
                <a:lnTo>
                  <a:pt x="685533" y="459994"/>
                </a:lnTo>
                <a:lnTo>
                  <a:pt x="634771" y="423367"/>
                </a:lnTo>
                <a:lnTo>
                  <a:pt x="594639" y="403453"/>
                </a:lnTo>
                <a:lnTo>
                  <a:pt x="552843" y="387362"/>
                </a:lnTo>
                <a:lnTo>
                  <a:pt x="489127" y="371157"/>
                </a:lnTo>
                <a:lnTo>
                  <a:pt x="443928" y="393268"/>
                </a:lnTo>
                <a:lnTo>
                  <a:pt x="395820" y="404329"/>
                </a:lnTo>
                <a:lnTo>
                  <a:pt x="346735" y="404329"/>
                </a:lnTo>
                <a:lnTo>
                  <a:pt x="298627" y="393268"/>
                </a:lnTo>
                <a:lnTo>
                  <a:pt x="253428" y="371157"/>
                </a:lnTo>
                <a:lnTo>
                  <a:pt x="232575" y="374980"/>
                </a:lnTo>
                <a:lnTo>
                  <a:pt x="189293" y="387591"/>
                </a:lnTo>
                <a:lnTo>
                  <a:pt x="147332" y="403860"/>
                </a:lnTo>
                <a:lnTo>
                  <a:pt x="106946" y="423697"/>
                </a:lnTo>
                <a:lnTo>
                  <a:pt x="68338" y="446989"/>
                </a:lnTo>
                <a:lnTo>
                  <a:pt x="38950" y="491020"/>
                </a:lnTo>
                <a:lnTo>
                  <a:pt x="0" y="708456"/>
                </a:lnTo>
                <a:lnTo>
                  <a:pt x="88" y="720953"/>
                </a:lnTo>
                <a:lnTo>
                  <a:pt x="3340" y="732802"/>
                </a:lnTo>
                <a:lnTo>
                  <a:pt x="9486" y="743445"/>
                </a:lnTo>
                <a:lnTo>
                  <a:pt x="18300" y="752284"/>
                </a:lnTo>
                <a:lnTo>
                  <a:pt x="97637" y="804697"/>
                </a:lnTo>
                <a:lnTo>
                  <a:pt x="97637" y="553669"/>
                </a:lnTo>
                <a:lnTo>
                  <a:pt x="101765" y="533171"/>
                </a:lnTo>
                <a:lnTo>
                  <a:pt x="113042" y="516445"/>
                </a:lnTo>
                <a:lnTo>
                  <a:pt x="129755" y="505155"/>
                </a:lnTo>
                <a:lnTo>
                  <a:pt x="150571" y="501027"/>
                </a:lnTo>
                <a:lnTo>
                  <a:pt x="590702" y="501027"/>
                </a:lnTo>
                <a:lnTo>
                  <a:pt x="611174" y="505155"/>
                </a:lnTo>
                <a:lnTo>
                  <a:pt x="627888" y="516445"/>
                </a:lnTo>
                <a:lnTo>
                  <a:pt x="639165" y="533171"/>
                </a:lnTo>
                <a:lnTo>
                  <a:pt x="643293" y="553669"/>
                </a:lnTo>
                <a:lnTo>
                  <a:pt x="643293" y="798322"/>
                </a:lnTo>
                <a:lnTo>
                  <a:pt x="726922" y="745794"/>
                </a:lnTo>
                <a:lnTo>
                  <a:pt x="733488" y="739940"/>
                </a:lnTo>
                <a:lnTo>
                  <a:pt x="738200" y="732688"/>
                </a:lnTo>
                <a:lnTo>
                  <a:pt x="740867" y="724446"/>
                </a:lnTo>
                <a:lnTo>
                  <a:pt x="741286" y="71564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956525" y="3604600"/>
            <a:ext cx="2881770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spcBef>
                <a:spcPts val="95"/>
              </a:spcBef>
            </a:pPr>
            <a:r>
              <a:rPr sz="2000" b="1" dirty="0">
                <a:solidFill>
                  <a:srgbClr val="218F4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Apoio ao Plenário</a:t>
            </a:r>
            <a:endParaRPr sz="2400" b="1" dirty="0">
              <a:solidFill>
                <a:srgbClr val="218F43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157748" y="4574974"/>
            <a:ext cx="19354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0"/>
              </a:spcBef>
              <a:buFont typeface="Wingdings"/>
              <a:buChar char=""/>
              <a:tabLst>
                <a:tab pos="299085" algn="l"/>
              </a:tabLst>
            </a:pPr>
            <a:r>
              <a:rPr sz="1200" b="1" spc="-10" dirty="0">
                <a:latin typeface="Calibri"/>
                <a:cs typeface="Calibri"/>
              </a:rPr>
              <a:t>Assessoria</a:t>
            </a:r>
            <a:r>
              <a:rPr sz="1200" b="1" spc="25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Jurídica</a:t>
            </a:r>
            <a:endParaRPr sz="12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"/>
              <a:tabLst>
                <a:tab pos="299085" algn="l"/>
              </a:tabLst>
            </a:pPr>
            <a:r>
              <a:rPr sz="1200" b="1" spc="-10" dirty="0">
                <a:latin typeface="Calibri"/>
                <a:cs typeface="Calibri"/>
              </a:rPr>
              <a:t>Assessoria</a:t>
            </a:r>
            <a:r>
              <a:rPr sz="1200" b="1" spc="25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Administrativa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89678" y="1445169"/>
            <a:ext cx="485140" cy="485775"/>
          </a:xfrm>
          <a:custGeom>
            <a:avLst/>
            <a:gdLst/>
            <a:ahLst/>
            <a:cxnLst/>
            <a:rect l="l" t="t" r="r" b="b"/>
            <a:pathLst>
              <a:path w="485140" h="485775">
                <a:moveTo>
                  <a:pt x="242439" y="0"/>
                </a:moveTo>
                <a:lnTo>
                  <a:pt x="193578" y="4930"/>
                </a:lnTo>
                <a:lnTo>
                  <a:pt x="148070" y="19072"/>
                </a:lnTo>
                <a:lnTo>
                  <a:pt x="106888" y="41449"/>
                </a:lnTo>
                <a:lnTo>
                  <a:pt x="71008" y="71085"/>
                </a:lnTo>
                <a:lnTo>
                  <a:pt x="41404" y="107004"/>
                </a:lnTo>
                <a:lnTo>
                  <a:pt x="19051" y="148231"/>
                </a:lnTo>
                <a:lnTo>
                  <a:pt x="4925" y="193789"/>
                </a:lnTo>
                <a:lnTo>
                  <a:pt x="0" y="242703"/>
                </a:lnTo>
                <a:lnTo>
                  <a:pt x="4925" y="291616"/>
                </a:lnTo>
                <a:lnTo>
                  <a:pt x="19051" y="337174"/>
                </a:lnTo>
                <a:lnTo>
                  <a:pt x="41404" y="378401"/>
                </a:lnTo>
                <a:lnTo>
                  <a:pt x="71008" y="414320"/>
                </a:lnTo>
                <a:lnTo>
                  <a:pt x="106888" y="443956"/>
                </a:lnTo>
                <a:lnTo>
                  <a:pt x="148070" y="466333"/>
                </a:lnTo>
                <a:lnTo>
                  <a:pt x="193578" y="480475"/>
                </a:lnTo>
                <a:lnTo>
                  <a:pt x="242439" y="485406"/>
                </a:lnTo>
                <a:lnTo>
                  <a:pt x="291299" y="480475"/>
                </a:lnTo>
                <a:lnTo>
                  <a:pt x="336808" y="466333"/>
                </a:lnTo>
                <a:lnTo>
                  <a:pt x="377990" y="443956"/>
                </a:lnTo>
                <a:lnTo>
                  <a:pt x="413870" y="414320"/>
                </a:lnTo>
                <a:lnTo>
                  <a:pt x="443474" y="378401"/>
                </a:lnTo>
                <a:lnTo>
                  <a:pt x="465826" y="337174"/>
                </a:lnTo>
                <a:lnTo>
                  <a:pt x="479953" y="291616"/>
                </a:lnTo>
                <a:lnTo>
                  <a:pt x="484878" y="242703"/>
                </a:lnTo>
                <a:lnTo>
                  <a:pt x="479953" y="193789"/>
                </a:lnTo>
                <a:lnTo>
                  <a:pt x="465826" y="148231"/>
                </a:lnTo>
                <a:lnTo>
                  <a:pt x="443474" y="107004"/>
                </a:lnTo>
                <a:lnTo>
                  <a:pt x="413870" y="71085"/>
                </a:lnTo>
                <a:lnTo>
                  <a:pt x="377990" y="41449"/>
                </a:lnTo>
                <a:lnTo>
                  <a:pt x="336808" y="19072"/>
                </a:lnTo>
                <a:lnTo>
                  <a:pt x="291299" y="4930"/>
                </a:lnTo>
                <a:lnTo>
                  <a:pt x="24243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47230" y="1976094"/>
            <a:ext cx="970280" cy="485775"/>
          </a:xfrm>
          <a:custGeom>
            <a:avLst/>
            <a:gdLst/>
            <a:ahLst/>
            <a:cxnLst/>
            <a:rect l="l" t="t" r="r" b="b"/>
            <a:pathLst>
              <a:path w="970280" h="485775">
                <a:moveTo>
                  <a:pt x="375323" y="485406"/>
                </a:moveTo>
                <a:lnTo>
                  <a:pt x="322300" y="20929"/>
                </a:lnTo>
                <a:lnTo>
                  <a:pt x="284873" y="30327"/>
                </a:lnTo>
                <a:lnTo>
                  <a:pt x="234632" y="46888"/>
                </a:lnTo>
                <a:lnTo>
                  <a:pt x="185712" y="66763"/>
                </a:lnTo>
                <a:lnTo>
                  <a:pt x="138264" y="89903"/>
                </a:lnTo>
                <a:lnTo>
                  <a:pt x="92468" y="116205"/>
                </a:lnTo>
                <a:lnTo>
                  <a:pt x="48488" y="145618"/>
                </a:lnTo>
                <a:lnTo>
                  <a:pt x="13335" y="188696"/>
                </a:lnTo>
                <a:lnTo>
                  <a:pt x="0" y="242697"/>
                </a:lnTo>
                <a:lnTo>
                  <a:pt x="0" y="485406"/>
                </a:lnTo>
                <a:lnTo>
                  <a:pt x="375323" y="485406"/>
                </a:lnTo>
                <a:close/>
              </a:path>
              <a:path w="970280" h="485775">
                <a:moveTo>
                  <a:pt x="549579" y="420624"/>
                </a:moveTo>
                <a:lnTo>
                  <a:pt x="528980" y="121348"/>
                </a:lnTo>
                <a:lnTo>
                  <a:pt x="440791" y="121348"/>
                </a:lnTo>
                <a:lnTo>
                  <a:pt x="420179" y="420624"/>
                </a:lnTo>
                <a:lnTo>
                  <a:pt x="484886" y="485406"/>
                </a:lnTo>
                <a:lnTo>
                  <a:pt x="549579" y="420624"/>
                </a:lnTo>
                <a:close/>
              </a:path>
              <a:path w="970280" h="485775">
                <a:moveTo>
                  <a:pt x="560641" y="0"/>
                </a:moveTo>
                <a:lnTo>
                  <a:pt x="409117" y="0"/>
                </a:lnTo>
                <a:lnTo>
                  <a:pt x="438518" y="91008"/>
                </a:lnTo>
                <a:lnTo>
                  <a:pt x="531253" y="91008"/>
                </a:lnTo>
                <a:lnTo>
                  <a:pt x="560641" y="0"/>
                </a:lnTo>
                <a:close/>
              </a:path>
              <a:path w="970280" h="485775">
                <a:moveTo>
                  <a:pt x="969759" y="242697"/>
                </a:moveTo>
                <a:lnTo>
                  <a:pt x="956424" y="188696"/>
                </a:lnTo>
                <a:lnTo>
                  <a:pt x="921270" y="145618"/>
                </a:lnTo>
                <a:lnTo>
                  <a:pt x="879233" y="114985"/>
                </a:lnTo>
                <a:lnTo>
                  <a:pt x="863688" y="105930"/>
                </a:lnTo>
                <a:lnTo>
                  <a:pt x="863688" y="288201"/>
                </a:lnTo>
                <a:lnTo>
                  <a:pt x="863688" y="318541"/>
                </a:lnTo>
                <a:lnTo>
                  <a:pt x="712165" y="318541"/>
                </a:lnTo>
                <a:lnTo>
                  <a:pt x="712165" y="288201"/>
                </a:lnTo>
                <a:lnTo>
                  <a:pt x="863688" y="288201"/>
                </a:lnTo>
                <a:lnTo>
                  <a:pt x="863688" y="105930"/>
                </a:lnTo>
                <a:lnTo>
                  <a:pt x="785558" y="65671"/>
                </a:lnTo>
                <a:lnTo>
                  <a:pt x="735660" y="46393"/>
                </a:lnTo>
                <a:lnTo>
                  <a:pt x="684898" y="30327"/>
                </a:lnTo>
                <a:lnTo>
                  <a:pt x="647471" y="20167"/>
                </a:lnTo>
                <a:lnTo>
                  <a:pt x="594436" y="485406"/>
                </a:lnTo>
                <a:lnTo>
                  <a:pt x="969759" y="485406"/>
                </a:lnTo>
                <a:lnTo>
                  <a:pt x="969759" y="318541"/>
                </a:lnTo>
                <a:lnTo>
                  <a:pt x="969759" y="288201"/>
                </a:lnTo>
                <a:lnTo>
                  <a:pt x="969759" y="2426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811075" y="3853696"/>
            <a:ext cx="909955" cy="1071880"/>
          </a:xfrm>
          <a:custGeom>
            <a:avLst/>
            <a:gdLst/>
            <a:ahLst/>
            <a:cxnLst/>
            <a:rect l="l" t="t" r="r" b="b"/>
            <a:pathLst>
              <a:path w="909954" h="1071879">
                <a:moveTo>
                  <a:pt x="355396" y="1071816"/>
                </a:moveTo>
                <a:lnTo>
                  <a:pt x="209537" y="801420"/>
                </a:lnTo>
                <a:lnTo>
                  <a:pt x="197319" y="778510"/>
                </a:lnTo>
                <a:lnTo>
                  <a:pt x="235699" y="753033"/>
                </a:lnTo>
                <a:lnTo>
                  <a:pt x="176415" y="678891"/>
                </a:lnTo>
                <a:lnTo>
                  <a:pt x="109029" y="712546"/>
                </a:lnTo>
                <a:lnTo>
                  <a:pt x="45491" y="753033"/>
                </a:lnTo>
                <a:lnTo>
                  <a:pt x="12509" y="793445"/>
                </a:lnTo>
                <a:lnTo>
                  <a:pt x="0" y="844118"/>
                </a:lnTo>
                <a:lnTo>
                  <a:pt x="0" y="1071816"/>
                </a:lnTo>
                <a:lnTo>
                  <a:pt x="355396" y="1071816"/>
                </a:lnTo>
                <a:close/>
              </a:path>
              <a:path w="909954" h="1071879">
                <a:moveTo>
                  <a:pt x="511771" y="612851"/>
                </a:moveTo>
                <a:lnTo>
                  <a:pt x="398043" y="612851"/>
                </a:lnTo>
                <a:lnTo>
                  <a:pt x="420077" y="698246"/>
                </a:lnTo>
                <a:lnTo>
                  <a:pt x="489737" y="698246"/>
                </a:lnTo>
                <a:lnTo>
                  <a:pt x="511771" y="612851"/>
                </a:lnTo>
                <a:close/>
              </a:path>
              <a:path w="909954" h="1071879">
                <a:moveTo>
                  <a:pt x="746328" y="616407"/>
                </a:moveTo>
                <a:lnTo>
                  <a:pt x="600646" y="527469"/>
                </a:lnTo>
                <a:lnTo>
                  <a:pt x="585266" y="518071"/>
                </a:lnTo>
                <a:lnTo>
                  <a:pt x="621004" y="486943"/>
                </a:lnTo>
                <a:lnTo>
                  <a:pt x="649414" y="449313"/>
                </a:lnTo>
                <a:lnTo>
                  <a:pt x="669467" y="406641"/>
                </a:lnTo>
                <a:lnTo>
                  <a:pt x="680364" y="360248"/>
                </a:lnTo>
                <a:lnTo>
                  <a:pt x="570623" y="360248"/>
                </a:lnTo>
                <a:lnTo>
                  <a:pt x="570623" y="527469"/>
                </a:lnTo>
                <a:lnTo>
                  <a:pt x="500392" y="1004214"/>
                </a:lnTo>
                <a:lnTo>
                  <a:pt x="487883" y="726706"/>
                </a:lnTo>
                <a:lnTo>
                  <a:pt x="421919" y="726706"/>
                </a:lnTo>
                <a:lnTo>
                  <a:pt x="409409" y="1004214"/>
                </a:lnTo>
                <a:lnTo>
                  <a:pt x="338340" y="527469"/>
                </a:lnTo>
                <a:lnTo>
                  <a:pt x="383108" y="547903"/>
                </a:lnTo>
                <a:lnTo>
                  <a:pt x="430403" y="558114"/>
                </a:lnTo>
                <a:lnTo>
                  <a:pt x="478548" y="558114"/>
                </a:lnTo>
                <a:lnTo>
                  <a:pt x="525843" y="547903"/>
                </a:lnTo>
                <a:lnTo>
                  <a:pt x="570623" y="527469"/>
                </a:lnTo>
                <a:lnTo>
                  <a:pt x="570623" y="360248"/>
                </a:lnTo>
                <a:lnTo>
                  <a:pt x="229438" y="360248"/>
                </a:lnTo>
                <a:lnTo>
                  <a:pt x="240296" y="406641"/>
                </a:lnTo>
                <a:lnTo>
                  <a:pt x="260299" y="449313"/>
                </a:lnTo>
                <a:lnTo>
                  <a:pt x="288645" y="486943"/>
                </a:lnTo>
                <a:lnTo>
                  <a:pt x="324548" y="518223"/>
                </a:lnTo>
                <a:lnTo>
                  <a:pt x="163487" y="616407"/>
                </a:lnTo>
                <a:lnTo>
                  <a:pt x="277202" y="758723"/>
                </a:lnTo>
                <a:lnTo>
                  <a:pt x="234556" y="787184"/>
                </a:lnTo>
                <a:lnTo>
                  <a:pt x="387515" y="1071816"/>
                </a:lnTo>
                <a:lnTo>
                  <a:pt x="522287" y="1071816"/>
                </a:lnTo>
                <a:lnTo>
                  <a:pt x="558609" y="1004214"/>
                </a:lnTo>
                <a:lnTo>
                  <a:pt x="675246" y="787184"/>
                </a:lnTo>
                <a:lnTo>
                  <a:pt x="632599" y="758723"/>
                </a:lnTo>
                <a:lnTo>
                  <a:pt x="746328" y="616407"/>
                </a:lnTo>
                <a:close/>
              </a:path>
              <a:path w="909954" h="1071879">
                <a:moveTo>
                  <a:pt x="768464" y="277825"/>
                </a:moveTo>
                <a:lnTo>
                  <a:pt x="768210" y="275043"/>
                </a:lnTo>
                <a:lnTo>
                  <a:pt x="767651" y="272300"/>
                </a:lnTo>
                <a:lnTo>
                  <a:pt x="762558" y="259994"/>
                </a:lnTo>
                <a:lnTo>
                  <a:pt x="762495" y="259829"/>
                </a:lnTo>
                <a:lnTo>
                  <a:pt x="753643" y="250139"/>
                </a:lnTo>
                <a:lnTo>
                  <a:pt x="742061" y="243992"/>
                </a:lnTo>
                <a:lnTo>
                  <a:pt x="728700" y="242138"/>
                </a:lnTo>
                <a:lnTo>
                  <a:pt x="668134" y="242138"/>
                </a:lnTo>
                <a:lnTo>
                  <a:pt x="605447" y="54165"/>
                </a:lnTo>
                <a:lnTo>
                  <a:pt x="600913" y="40982"/>
                </a:lnTo>
                <a:lnTo>
                  <a:pt x="597560" y="31229"/>
                </a:lnTo>
                <a:lnTo>
                  <a:pt x="582041" y="13716"/>
                </a:lnTo>
                <a:lnTo>
                  <a:pt x="561098" y="3327"/>
                </a:lnTo>
                <a:lnTo>
                  <a:pt x="536930" y="1739"/>
                </a:lnTo>
                <a:lnTo>
                  <a:pt x="526249" y="4076"/>
                </a:lnTo>
                <a:lnTo>
                  <a:pt x="526516" y="4076"/>
                </a:lnTo>
                <a:lnTo>
                  <a:pt x="517296" y="7823"/>
                </a:lnTo>
                <a:lnTo>
                  <a:pt x="508571" y="13246"/>
                </a:lnTo>
                <a:lnTo>
                  <a:pt x="500824" y="20129"/>
                </a:lnTo>
                <a:lnTo>
                  <a:pt x="479412" y="35369"/>
                </a:lnTo>
                <a:lnTo>
                  <a:pt x="454698" y="40982"/>
                </a:lnTo>
                <a:lnTo>
                  <a:pt x="429691" y="36880"/>
                </a:lnTo>
                <a:lnTo>
                  <a:pt x="407390" y="22974"/>
                </a:lnTo>
                <a:lnTo>
                  <a:pt x="406819" y="22504"/>
                </a:lnTo>
                <a:lnTo>
                  <a:pt x="406260" y="21907"/>
                </a:lnTo>
                <a:lnTo>
                  <a:pt x="405714" y="21424"/>
                </a:lnTo>
                <a:lnTo>
                  <a:pt x="401447" y="17157"/>
                </a:lnTo>
                <a:lnTo>
                  <a:pt x="381050" y="4076"/>
                </a:lnTo>
                <a:lnTo>
                  <a:pt x="358038" y="0"/>
                </a:lnTo>
                <a:lnTo>
                  <a:pt x="335165" y="4851"/>
                </a:lnTo>
                <a:lnTo>
                  <a:pt x="304025" y="34696"/>
                </a:lnTo>
                <a:lnTo>
                  <a:pt x="298526" y="53568"/>
                </a:lnTo>
                <a:lnTo>
                  <a:pt x="227457" y="242138"/>
                </a:lnTo>
                <a:lnTo>
                  <a:pt x="166890" y="242138"/>
                </a:lnTo>
                <a:lnTo>
                  <a:pt x="153746" y="244182"/>
                </a:lnTo>
                <a:lnTo>
                  <a:pt x="142379" y="250367"/>
                </a:lnTo>
                <a:lnTo>
                  <a:pt x="133718" y="259994"/>
                </a:lnTo>
                <a:lnTo>
                  <a:pt x="128651" y="272300"/>
                </a:lnTo>
                <a:lnTo>
                  <a:pt x="128625" y="287286"/>
                </a:lnTo>
                <a:lnTo>
                  <a:pt x="134137" y="300647"/>
                </a:lnTo>
                <a:lnTo>
                  <a:pt x="144259" y="310959"/>
                </a:lnTo>
                <a:lnTo>
                  <a:pt x="158026" y="316801"/>
                </a:lnTo>
                <a:lnTo>
                  <a:pt x="160515" y="317309"/>
                </a:lnTo>
                <a:lnTo>
                  <a:pt x="163068" y="317563"/>
                </a:lnTo>
                <a:lnTo>
                  <a:pt x="729983" y="317563"/>
                </a:lnTo>
                <a:lnTo>
                  <a:pt x="744702" y="314896"/>
                </a:lnTo>
                <a:lnTo>
                  <a:pt x="756831" y="307060"/>
                </a:lnTo>
                <a:lnTo>
                  <a:pt x="765149" y="295236"/>
                </a:lnTo>
                <a:lnTo>
                  <a:pt x="768413" y="280619"/>
                </a:lnTo>
                <a:lnTo>
                  <a:pt x="768464" y="277825"/>
                </a:lnTo>
                <a:close/>
              </a:path>
              <a:path w="909954" h="1071879">
                <a:moveTo>
                  <a:pt x="909802" y="844118"/>
                </a:moveTo>
                <a:lnTo>
                  <a:pt x="897305" y="793445"/>
                </a:lnTo>
                <a:lnTo>
                  <a:pt x="864311" y="753033"/>
                </a:lnTo>
                <a:lnTo>
                  <a:pt x="802068" y="710374"/>
                </a:lnTo>
                <a:lnTo>
                  <a:pt x="734390" y="677037"/>
                </a:lnTo>
                <a:lnTo>
                  <a:pt x="674116" y="752322"/>
                </a:lnTo>
                <a:lnTo>
                  <a:pt x="712495" y="777798"/>
                </a:lnTo>
                <a:lnTo>
                  <a:pt x="700265" y="801420"/>
                </a:lnTo>
                <a:lnTo>
                  <a:pt x="554418" y="1071816"/>
                </a:lnTo>
                <a:lnTo>
                  <a:pt x="909802" y="1071816"/>
                </a:lnTo>
                <a:lnTo>
                  <a:pt x="909802" y="84411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8377173" y="3604600"/>
            <a:ext cx="290258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218F4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Comissão de Tomadas de Contas - CTC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8086421" y="4079579"/>
            <a:ext cx="3076575" cy="1397635"/>
          </a:xfrm>
          <a:prstGeom prst="rect">
            <a:avLst/>
          </a:prstGeom>
        </p:spPr>
        <p:txBody>
          <a:bodyPr vert="horz" wrap="square" lIns="0" tIns="10414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820"/>
              </a:spcBef>
              <a:buFont typeface="Wingdings"/>
              <a:buChar char=""/>
              <a:tabLst>
                <a:tab pos="299085" algn="l"/>
              </a:tabLst>
            </a:pPr>
            <a:r>
              <a:rPr sz="1200" b="1" dirty="0">
                <a:latin typeface="Calibri"/>
                <a:cs typeface="Calibri"/>
              </a:rPr>
              <a:t>Adriano</a:t>
            </a:r>
            <a:r>
              <a:rPr sz="1200" b="1" spc="-4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Benício</a:t>
            </a:r>
            <a:r>
              <a:rPr sz="1200" b="1" spc="-25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Valadares</a:t>
            </a:r>
            <a:r>
              <a:rPr sz="1200" b="1" spc="-40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(Presidente)</a:t>
            </a:r>
            <a:endParaRPr sz="12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720"/>
              </a:spcBef>
              <a:buFont typeface="Wingdings"/>
              <a:buChar char=""/>
              <a:tabLst>
                <a:tab pos="299085" algn="l"/>
              </a:tabLst>
            </a:pPr>
            <a:r>
              <a:rPr sz="1200" b="1" dirty="0">
                <a:latin typeface="Calibri"/>
                <a:cs typeface="Calibri"/>
              </a:rPr>
              <a:t>Camilo</a:t>
            </a:r>
            <a:r>
              <a:rPr sz="1200" b="1" spc="-30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Pantoja</a:t>
            </a:r>
            <a:r>
              <a:rPr sz="1200" b="1" spc="-3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Creão</a:t>
            </a:r>
            <a:r>
              <a:rPr sz="1200" b="1" spc="-3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(Membro</a:t>
            </a:r>
            <a:r>
              <a:rPr sz="1200" b="1" spc="-30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Efetivo)</a:t>
            </a:r>
            <a:endParaRPr sz="12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720"/>
              </a:spcBef>
              <a:buFont typeface="Wingdings"/>
              <a:buChar char=""/>
              <a:tabLst>
                <a:tab pos="299085" algn="l"/>
              </a:tabLst>
            </a:pPr>
            <a:r>
              <a:rPr sz="1200" b="1" dirty="0">
                <a:latin typeface="Calibri"/>
                <a:cs typeface="Calibri"/>
              </a:rPr>
              <a:t>Maria</a:t>
            </a:r>
            <a:r>
              <a:rPr sz="1200" b="1" spc="-4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Beatriz</a:t>
            </a:r>
            <a:r>
              <a:rPr sz="1200" b="1" spc="-5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G.</a:t>
            </a:r>
            <a:r>
              <a:rPr sz="1200" b="1" spc="-3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Mendes</a:t>
            </a:r>
            <a:r>
              <a:rPr sz="1200" b="1" spc="-3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(Membro</a:t>
            </a:r>
            <a:r>
              <a:rPr sz="1200" b="1" spc="-25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Efetivo)</a:t>
            </a:r>
            <a:endParaRPr sz="12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720"/>
              </a:spcBef>
              <a:buFont typeface="Wingdings"/>
              <a:buChar char=""/>
              <a:tabLst>
                <a:tab pos="299085" algn="l"/>
              </a:tabLst>
            </a:pPr>
            <a:r>
              <a:rPr sz="1200" b="1" dirty="0">
                <a:latin typeface="Calibri"/>
                <a:cs typeface="Calibri"/>
              </a:rPr>
              <a:t>Anderson</a:t>
            </a:r>
            <a:r>
              <a:rPr sz="1200" b="1" spc="-6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Luiz</a:t>
            </a:r>
            <a:r>
              <a:rPr sz="1200" b="1" spc="-25" dirty="0">
                <a:latin typeface="Calibri"/>
                <a:cs typeface="Calibri"/>
              </a:rPr>
              <a:t> </a:t>
            </a:r>
            <a:r>
              <a:rPr sz="1200" b="1" spc="-75" dirty="0">
                <a:latin typeface="Calibri"/>
                <a:cs typeface="Calibri"/>
              </a:rPr>
              <a:t>P.</a:t>
            </a:r>
            <a:r>
              <a:rPr sz="1200" b="1" spc="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Maia</a:t>
            </a:r>
            <a:r>
              <a:rPr sz="1200" b="1" spc="-1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(Membro</a:t>
            </a:r>
            <a:r>
              <a:rPr sz="1200" b="1" spc="-25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Suplente)</a:t>
            </a:r>
            <a:endParaRPr sz="12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720"/>
              </a:spcBef>
              <a:buFont typeface="Wingdings"/>
              <a:buChar char=""/>
              <a:tabLst>
                <a:tab pos="299085" algn="l"/>
              </a:tabLst>
            </a:pPr>
            <a:r>
              <a:rPr sz="1200" b="1" dirty="0">
                <a:latin typeface="Calibri"/>
                <a:cs typeface="Calibri"/>
              </a:rPr>
              <a:t>Paulo</a:t>
            </a:r>
            <a:r>
              <a:rPr sz="1200" b="1" spc="-4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Sergio</a:t>
            </a:r>
            <a:r>
              <a:rPr sz="1200" b="1" spc="-4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R.</a:t>
            </a:r>
            <a:r>
              <a:rPr sz="1200" b="1" spc="-3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Santana</a:t>
            </a:r>
            <a:r>
              <a:rPr sz="1200" b="1" spc="-4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(Membro</a:t>
            </a:r>
            <a:r>
              <a:rPr sz="1200" b="1" spc="-40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Suplente)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584426" y="4593006"/>
            <a:ext cx="1082675" cy="676275"/>
            <a:chOff x="1151717" y="5535928"/>
            <a:chExt cx="1082675" cy="676275"/>
          </a:xfrm>
        </p:grpSpPr>
        <p:pic>
          <p:nvPicPr>
            <p:cNvPr id="18" name="object 1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67664" y="5535928"/>
              <a:ext cx="231893" cy="23214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86046" y="5535928"/>
              <a:ext cx="231893" cy="232145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460908" y="5979584"/>
              <a:ext cx="464184" cy="232410"/>
            </a:xfrm>
            <a:custGeom>
              <a:avLst/>
              <a:gdLst/>
              <a:ahLst/>
              <a:cxnLst/>
              <a:rect l="l" t="t" r="r" b="b"/>
              <a:pathLst>
                <a:path w="464185" h="232410">
                  <a:moveTo>
                    <a:pt x="231893" y="0"/>
                  </a:moveTo>
                  <a:lnTo>
                    <a:pt x="184226" y="3869"/>
                  </a:lnTo>
                  <a:lnTo>
                    <a:pt x="106163" y="25028"/>
                  </a:lnTo>
                  <a:lnTo>
                    <a:pt x="49237" y="52837"/>
                  </a:lnTo>
                  <a:lnTo>
                    <a:pt x="13044" y="79800"/>
                  </a:lnTo>
                  <a:lnTo>
                    <a:pt x="0" y="116072"/>
                  </a:lnTo>
                  <a:lnTo>
                    <a:pt x="0" y="232145"/>
                  </a:lnTo>
                  <a:lnTo>
                    <a:pt x="463786" y="232145"/>
                  </a:lnTo>
                  <a:lnTo>
                    <a:pt x="463786" y="116072"/>
                  </a:lnTo>
                  <a:lnTo>
                    <a:pt x="450742" y="78711"/>
                  </a:lnTo>
                  <a:lnTo>
                    <a:pt x="415636" y="51749"/>
                  </a:lnTo>
                  <a:lnTo>
                    <a:pt x="357985" y="24665"/>
                  </a:lnTo>
                  <a:lnTo>
                    <a:pt x="305084" y="9793"/>
                  </a:lnTo>
                  <a:lnTo>
                    <a:pt x="256934" y="1330"/>
                  </a:lnTo>
                  <a:lnTo>
                    <a:pt x="23189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76855" y="5716486"/>
              <a:ext cx="231893" cy="232145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151712" y="5799035"/>
              <a:ext cx="1082675" cy="232410"/>
            </a:xfrm>
            <a:custGeom>
              <a:avLst/>
              <a:gdLst/>
              <a:ahLst/>
              <a:cxnLst/>
              <a:rect l="l" t="t" r="r" b="b"/>
              <a:pathLst>
                <a:path w="1082675" h="232410">
                  <a:moveTo>
                    <a:pt x="419989" y="149606"/>
                  </a:moveTo>
                  <a:lnTo>
                    <a:pt x="400773" y="124980"/>
                  </a:lnTo>
                  <a:lnTo>
                    <a:pt x="386168" y="97688"/>
                  </a:lnTo>
                  <a:lnTo>
                    <a:pt x="376872" y="67983"/>
                  </a:lnTo>
                  <a:lnTo>
                    <a:pt x="373608" y="30949"/>
                  </a:lnTo>
                  <a:lnTo>
                    <a:pt x="338823" y="18249"/>
                  </a:lnTo>
                  <a:lnTo>
                    <a:pt x="305079" y="9791"/>
                  </a:lnTo>
                  <a:lnTo>
                    <a:pt x="281495" y="4838"/>
                  </a:lnTo>
                  <a:lnTo>
                    <a:pt x="256933" y="1333"/>
                  </a:lnTo>
                  <a:lnTo>
                    <a:pt x="231889" y="0"/>
                  </a:lnTo>
                  <a:lnTo>
                    <a:pt x="208305" y="965"/>
                  </a:lnTo>
                  <a:lnTo>
                    <a:pt x="160147" y="8699"/>
                  </a:lnTo>
                  <a:lnTo>
                    <a:pt x="106159" y="26111"/>
                  </a:lnTo>
                  <a:lnTo>
                    <a:pt x="49237" y="53200"/>
                  </a:lnTo>
                  <a:lnTo>
                    <a:pt x="13042" y="78714"/>
                  </a:lnTo>
                  <a:lnTo>
                    <a:pt x="0" y="116065"/>
                  </a:lnTo>
                  <a:lnTo>
                    <a:pt x="0" y="232143"/>
                  </a:lnTo>
                  <a:lnTo>
                    <a:pt x="278269" y="232143"/>
                  </a:lnTo>
                  <a:lnTo>
                    <a:pt x="288899" y="219570"/>
                  </a:lnTo>
                  <a:lnTo>
                    <a:pt x="301459" y="208927"/>
                  </a:lnTo>
                  <a:lnTo>
                    <a:pt x="329399" y="190588"/>
                  </a:lnTo>
                  <a:lnTo>
                    <a:pt x="358787" y="174434"/>
                  </a:lnTo>
                  <a:lnTo>
                    <a:pt x="389140" y="160680"/>
                  </a:lnTo>
                  <a:lnTo>
                    <a:pt x="419989" y="149606"/>
                  </a:lnTo>
                  <a:close/>
                </a:path>
                <a:path w="1082675" h="232410">
                  <a:moveTo>
                    <a:pt x="1082167" y="116065"/>
                  </a:moveTo>
                  <a:lnTo>
                    <a:pt x="1069124" y="78714"/>
                  </a:lnTo>
                  <a:lnTo>
                    <a:pt x="1034021" y="51752"/>
                  </a:lnTo>
                  <a:lnTo>
                    <a:pt x="976363" y="24663"/>
                  </a:lnTo>
                  <a:lnTo>
                    <a:pt x="923467" y="9791"/>
                  </a:lnTo>
                  <a:lnTo>
                    <a:pt x="875322" y="1333"/>
                  </a:lnTo>
                  <a:lnTo>
                    <a:pt x="850277" y="0"/>
                  </a:lnTo>
                  <a:lnTo>
                    <a:pt x="826681" y="965"/>
                  </a:lnTo>
                  <a:lnTo>
                    <a:pt x="778535" y="8699"/>
                  </a:lnTo>
                  <a:lnTo>
                    <a:pt x="720153" y="28168"/>
                  </a:lnTo>
                  <a:lnTo>
                    <a:pt x="705307" y="68351"/>
                  </a:lnTo>
                  <a:lnTo>
                    <a:pt x="695998" y="98653"/>
                  </a:lnTo>
                  <a:lnTo>
                    <a:pt x="681393" y="126060"/>
                  </a:lnTo>
                  <a:lnTo>
                    <a:pt x="662178" y="149606"/>
                  </a:lnTo>
                  <a:lnTo>
                    <a:pt x="697014" y="162140"/>
                  </a:lnTo>
                  <a:lnTo>
                    <a:pt x="756031" y="192036"/>
                  </a:lnTo>
                  <a:lnTo>
                    <a:pt x="791984" y="219570"/>
                  </a:lnTo>
                  <a:lnTo>
                    <a:pt x="801319" y="232143"/>
                  </a:lnTo>
                  <a:lnTo>
                    <a:pt x="1082167" y="232143"/>
                  </a:lnTo>
                  <a:lnTo>
                    <a:pt x="1082167" y="11606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24" name="Retângulo 23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25" name="Retângulo 24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26" name="Retângulo 25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27" name="Imagem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3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4" name="Retângulo 3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5" name="Retângulo 4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6" name="Retângulo 5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457200"/>
            <a:ext cx="2133600" cy="5699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600" y="2286000"/>
            <a:ext cx="1731368" cy="91440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6199" y="5486400"/>
            <a:ext cx="3505201" cy="76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CaixaDeTexto 9"/>
          <p:cNvSpPr txBox="1"/>
          <p:nvPr/>
        </p:nvSpPr>
        <p:spPr>
          <a:xfrm>
            <a:off x="3352800" y="4495800"/>
            <a:ext cx="559309" cy="261610"/>
          </a:xfrm>
          <a:prstGeom prst="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r>
              <a:rPr lang="pt-BR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2025</a:t>
            </a:r>
            <a:endParaRPr lang="pt-BR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object 42"/>
          <p:cNvSpPr txBox="1"/>
          <p:nvPr/>
        </p:nvSpPr>
        <p:spPr>
          <a:xfrm>
            <a:off x="2492229" y="4392246"/>
            <a:ext cx="7642371" cy="730328"/>
          </a:xfrm>
          <a:prstGeom prst="rect">
            <a:avLst/>
          </a:prstGeom>
          <a:solidFill>
            <a:srgbClr val="008000"/>
          </a:solidFill>
          <a:ln w="12192">
            <a:solidFill>
              <a:srgbClr val="2E528F"/>
            </a:solidFill>
          </a:ln>
        </p:spPr>
        <p:txBody>
          <a:bodyPr vert="horz" wrap="square" lIns="0" tIns="52705" rIns="0" bIns="0" rtlCol="0">
            <a:spAutoFit/>
          </a:bodyPr>
          <a:lstStyle/>
          <a:p>
            <a:pPr marL="91440" marR="81915" algn="just">
              <a:lnSpc>
                <a:spcPct val="100000"/>
              </a:lnSpc>
              <a:spcBef>
                <a:spcPts val="415"/>
              </a:spcBef>
            </a:pPr>
            <a:r>
              <a:rPr lang="pt-BR" sz="1100" dirty="0" smtClean="0">
                <a:solidFill>
                  <a:srgbClr val="FFFFFF"/>
                </a:solidFill>
                <a:latin typeface="Arial MT"/>
                <a:cs typeface="Arial MT"/>
              </a:rPr>
              <a:t>A gestão 2022/2025 é composta por profissionais que atuam nas três esferas do governo e na iniciativa privada. Desenvolvem as suas atividades nas diversas áreas de atuação do Médico-Veterinário e </a:t>
            </a:r>
            <a:r>
              <a:rPr lang="pt-BR" sz="1100" dirty="0" err="1" smtClean="0">
                <a:solidFill>
                  <a:srgbClr val="FFFFFF"/>
                </a:solidFill>
                <a:latin typeface="Arial MT"/>
                <a:cs typeface="Arial MT"/>
              </a:rPr>
              <a:t>Zootecnistas</a:t>
            </a:r>
            <a:r>
              <a:rPr lang="pt-BR" sz="1100" dirty="0" smtClean="0">
                <a:solidFill>
                  <a:srgbClr val="FFFFFF"/>
                </a:solidFill>
                <a:latin typeface="Arial MT"/>
                <a:cs typeface="Arial MT"/>
              </a:rPr>
              <a:t> (defesa, saúde pública, educação, clínica de pequenos animais, produção animal e diagnóstico laboratorial), com foco no desenvolvimento de melhorias e implementação das ações necessárias que visem atender todas as áreas de atuação.</a:t>
            </a:r>
            <a:endParaRPr sz="1100" dirty="0">
              <a:latin typeface="Arial MT"/>
              <a:cs typeface="Arial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52546" y="2689033"/>
            <a:ext cx="5486400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600" b="1" dirty="0">
                <a:solidFill>
                  <a:srgbClr val="218F4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RESULTADO DA GESTÃO</a:t>
            </a:r>
          </a:p>
        </p:txBody>
      </p:sp>
      <p:grpSp>
        <p:nvGrpSpPr>
          <p:cNvPr id="3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4" name="Retângulo 3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5" name="Retângulo 4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6" name="Retângulo 5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586908"/>
              </p:ext>
            </p:extLst>
          </p:nvPr>
        </p:nvGraphicFramePr>
        <p:xfrm>
          <a:off x="792098" y="1779016"/>
          <a:ext cx="4434205" cy="18262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342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Setor de Atendimento e Protocolo</a:t>
                      </a: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dirty="0">
                          <a:latin typeface="Calibri"/>
                          <a:cs typeface="Calibri"/>
                        </a:rPr>
                        <a:t>Processos</a:t>
                      </a:r>
                      <a:r>
                        <a:rPr sz="16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Administrativos</a:t>
                      </a:r>
                      <a:r>
                        <a:rPr sz="16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SUAP</a:t>
                      </a:r>
                      <a:r>
                        <a:rPr sz="1600" dirty="0" smtClean="0">
                          <a:latin typeface="Calibri"/>
                          <a:cs typeface="Calibri"/>
                        </a:rPr>
                        <a:t>:</a:t>
                      </a:r>
                      <a:r>
                        <a:rPr lang="pt-BR" sz="1600" dirty="0" smtClean="0">
                          <a:latin typeface="Calibri"/>
                          <a:cs typeface="Calibri"/>
                        </a:rPr>
                        <a:t> 10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600" spc="-10" dirty="0">
                          <a:latin typeface="Calibri"/>
                          <a:cs typeface="Calibri"/>
                        </a:rPr>
                        <a:t>Portarias</a:t>
                      </a:r>
                      <a:r>
                        <a:rPr sz="16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Emitidas:</a:t>
                      </a:r>
                      <a:r>
                        <a:rPr sz="16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600" spc="-20" dirty="0" smtClean="0">
                          <a:latin typeface="Calibri"/>
                          <a:cs typeface="Calibri"/>
                        </a:rPr>
                        <a:t>33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600" dirty="0">
                          <a:latin typeface="Calibri"/>
                          <a:cs typeface="Calibri"/>
                        </a:rPr>
                        <a:t>Ofícios</a:t>
                      </a:r>
                      <a:r>
                        <a:rPr sz="16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20" dirty="0">
                          <a:latin typeface="Calibri"/>
                          <a:cs typeface="Calibri"/>
                        </a:rPr>
                        <a:t>CRMV-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AP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expedidos:</a:t>
                      </a:r>
                      <a:r>
                        <a:rPr sz="16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600" spc="-25" dirty="0" smtClean="0">
                          <a:latin typeface="Calibri"/>
                          <a:cs typeface="Calibri"/>
                        </a:rPr>
                        <a:t>443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600" dirty="0">
                          <a:latin typeface="Calibri"/>
                          <a:cs typeface="Calibri"/>
                        </a:rPr>
                        <a:t>Ofícios</a:t>
                      </a:r>
                      <a:r>
                        <a:rPr sz="16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PR/CRMV:</a:t>
                      </a:r>
                      <a:r>
                        <a:rPr sz="16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600" spc="-30" dirty="0" smtClean="0">
                          <a:latin typeface="Calibri"/>
                          <a:cs typeface="Calibri"/>
                        </a:rPr>
                        <a:t>95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5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2467215"/>
              </p:ext>
            </p:extLst>
          </p:nvPr>
        </p:nvGraphicFramePr>
        <p:xfrm>
          <a:off x="809683" y="4475044"/>
          <a:ext cx="4416620" cy="122725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166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25556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lang="pt-BR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Plenário</a:t>
                      </a:r>
                      <a:endParaRPr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085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Sessões</a:t>
                      </a:r>
                      <a:r>
                        <a:rPr sz="1800" spc="-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Plenárias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Ordinárias</a:t>
                      </a:r>
                      <a:r>
                        <a:rPr sz="18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(</a:t>
                      </a:r>
                      <a:r>
                        <a:rPr sz="1800" dirty="0" smtClean="0">
                          <a:latin typeface="Calibri"/>
                          <a:cs typeface="Calibri"/>
                        </a:rPr>
                        <a:t>202</a:t>
                      </a:r>
                      <a:r>
                        <a:rPr lang="pt-BR" sz="1800" dirty="0" smtClean="0">
                          <a:latin typeface="Calibri"/>
                          <a:cs typeface="Calibri"/>
                        </a:rPr>
                        <a:t>4</a:t>
                      </a:r>
                      <a:r>
                        <a:rPr sz="1800" dirty="0" smtClean="0">
                          <a:latin typeface="Calibri"/>
                          <a:cs typeface="Calibri"/>
                        </a:rPr>
                        <a:t>):</a:t>
                      </a:r>
                      <a:r>
                        <a:rPr sz="1800" spc="-25" dirty="0" smtClean="0"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800" spc="-25" dirty="0" smtClean="0">
                          <a:latin typeface="Calibri"/>
                          <a:cs typeface="Calibri"/>
                        </a:rPr>
                        <a:t>10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085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Sessões</a:t>
                      </a:r>
                      <a:r>
                        <a:rPr sz="18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Plenárias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Extraordinárias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(</a:t>
                      </a:r>
                      <a:r>
                        <a:rPr sz="1800" dirty="0" smtClean="0">
                          <a:latin typeface="Calibri"/>
                          <a:cs typeface="Calibri"/>
                        </a:rPr>
                        <a:t>202</a:t>
                      </a:r>
                      <a:r>
                        <a:rPr lang="pt-BR" sz="1800" dirty="0" smtClean="0">
                          <a:latin typeface="Calibri"/>
                          <a:cs typeface="Calibri"/>
                        </a:rPr>
                        <a:t>4</a:t>
                      </a:r>
                      <a:r>
                        <a:rPr sz="1800" dirty="0" smtClean="0">
                          <a:latin typeface="Calibri"/>
                          <a:cs typeface="Calibri"/>
                        </a:rPr>
                        <a:t>):</a:t>
                      </a:r>
                      <a:r>
                        <a:rPr sz="1800" spc="-10" dirty="0" smtClean="0">
                          <a:latin typeface="Calibri"/>
                          <a:cs typeface="Calibri"/>
                        </a:rPr>
                        <a:t> </a:t>
                      </a:r>
                      <a:r>
                        <a:rPr lang="pt-BR" sz="1800" spc="-10" dirty="0" smtClean="0">
                          <a:latin typeface="Calibri"/>
                          <a:cs typeface="Calibri"/>
                        </a:rPr>
                        <a:t>4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" name="objec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5032487"/>
              </p:ext>
            </p:extLst>
          </p:nvPr>
        </p:nvGraphicFramePr>
        <p:xfrm>
          <a:off x="5963572" y="1781377"/>
          <a:ext cx="5742937" cy="275335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16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88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23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23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69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643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205">
                <a:tc gridSpan="6"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Setor</a:t>
                      </a:r>
                      <a:r>
                        <a:rPr sz="1800" b="1" spc="-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de</a:t>
                      </a:r>
                      <a:r>
                        <a:rPr sz="18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Fiscalização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1975">
                <a:tc>
                  <a:txBody>
                    <a:bodyPr/>
                    <a:lstStyle/>
                    <a:p>
                      <a:pPr marL="91440" algn="l" defTabSz="914400" rtl="0" eaLnBrk="1" latinLnBrk="0" hangingPunct="1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endParaRPr sz="1200" kern="1200" dirty="0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  <a:p>
                      <a:pPr marL="91440" algn="l" defTabSz="914400" rtl="0" eaLnBrk="1" latinLnBrk="0" hangingPunct="1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200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ATIVIDADES</a:t>
                      </a:r>
                    </a:p>
                  </a:txBody>
                  <a:tcPr marL="0" marR="0" marT="58419" marB="0">
                    <a:lnT w="38100">
                      <a:solidFill>
                        <a:srgbClr val="FFFFFF"/>
                      </a:solidFill>
                      <a:prstDash val="soli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103505" indent="1270" algn="l" defTabSz="914400" rtl="0" eaLnBrk="1" latinLnBrk="0" hangingPunct="1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200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1° TRIMES TRE</a:t>
                      </a:r>
                    </a:p>
                  </a:txBody>
                  <a:tcPr marL="0" marR="0" marT="52069" marB="0">
                    <a:lnT w="38100">
                      <a:solidFill>
                        <a:srgbClr val="FFFFFF"/>
                      </a:solidFill>
                      <a:prstDash val="soli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104139" indent="1270" algn="l" defTabSz="914400" rtl="0" eaLnBrk="1" latinLnBrk="0" hangingPunct="1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200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2° TRIMES TRE</a:t>
                      </a:r>
                      <a:endParaRPr sz="1200" kern="1200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52069" marB="0">
                    <a:lnT w="38100">
                      <a:solidFill>
                        <a:srgbClr val="FFFFFF"/>
                      </a:solidFill>
                      <a:prstDash val="soli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103505" indent="1270" algn="l" defTabSz="914400" rtl="0" eaLnBrk="1" latinLnBrk="0" hangingPunct="1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200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3° TRIMES TRE</a:t>
                      </a:r>
                      <a:endParaRPr sz="1200" kern="1200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52069" marB="0">
                    <a:lnT w="38100">
                      <a:solidFill>
                        <a:srgbClr val="FFFFFF"/>
                      </a:solidFill>
                      <a:prstDash val="soli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118110" indent="1270" algn="l" defTabSz="914400" rtl="0" eaLnBrk="1" latinLnBrk="0" hangingPunct="1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200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4° TRIMES TRE</a:t>
                      </a:r>
                      <a:endParaRPr sz="1200" kern="1200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52069" marB="0">
                    <a:lnT w="38100">
                      <a:solidFill>
                        <a:srgbClr val="FFFFFF"/>
                      </a:solidFill>
                      <a:prstDash val="soli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131445" indent="4445" algn="l" defTabSz="914400" rtl="0" eaLnBrk="1" latinLnBrk="0" hangingPunct="1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200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TOTAL ANUAL</a:t>
                      </a:r>
                      <a:endParaRPr sz="1200" kern="1200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128270" marB="0">
                    <a:lnT w="38100">
                      <a:solidFill>
                        <a:srgbClr val="FFFFFF"/>
                      </a:solidFill>
                      <a:prstDash val="soli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marL="91440" algn="l" defTabSz="914400" rtl="0" eaLnBrk="1" latinLnBrk="0" hangingPunct="1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200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TERMO DE FISCALIZAÇÃO</a:t>
                      </a:r>
                    </a:p>
                  </a:txBody>
                  <a:tcPr marL="0" marR="0" marT="3873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l" defTabSz="914400" rtl="0" eaLnBrk="1" latinLnBrk="0" hangingPunct="1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pt-BR" sz="1200" kern="1200" dirty="0" smtClean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3</a:t>
                      </a:r>
                      <a:endParaRPr sz="1200" kern="1200" dirty="0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3873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l" defTabSz="914400" rtl="0" eaLnBrk="1" latinLnBrk="0" hangingPunct="1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pt-BR" sz="1200" kern="1200" dirty="0" smtClean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3</a:t>
                      </a:r>
                      <a:endParaRPr sz="1200" kern="1200" dirty="0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3873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l" defTabSz="914400" rtl="0" eaLnBrk="1" latinLnBrk="0" hangingPunct="1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pt-BR" sz="1200" kern="1200" dirty="0" smtClean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2</a:t>
                      </a:r>
                      <a:endParaRPr sz="1200" kern="1200" dirty="0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3873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6985" algn="l" defTabSz="914400" rtl="0" eaLnBrk="1" latinLnBrk="0" hangingPunct="1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pt-BR" sz="1200" kern="1200" dirty="0" smtClean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6</a:t>
                      </a:r>
                      <a:endParaRPr sz="1200" kern="1200" dirty="0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3873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5715" algn="l" defTabSz="914400" rtl="0" eaLnBrk="1" latinLnBrk="0" hangingPunct="1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pt-BR" sz="1200" kern="1200" dirty="0" smtClean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14</a:t>
                      </a:r>
                      <a:endParaRPr sz="1200" kern="1200" dirty="0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3873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3204">
                <a:tc>
                  <a:txBody>
                    <a:bodyPr/>
                    <a:lstStyle/>
                    <a:p>
                      <a:pPr marL="91440" algn="l" defTabSz="914400" rtl="0" eaLnBrk="1" latinLnBrk="0" hangingPunct="1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200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AUTOS DE INFRAÇÃO</a:t>
                      </a:r>
                      <a:endParaRPr sz="1200" kern="1200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3873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l" defTabSz="914400" rtl="0" eaLnBrk="1" latinLnBrk="0" hangingPunct="1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pt-BR" sz="1200" kern="1200" dirty="0" smtClean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12</a:t>
                      </a:r>
                      <a:endParaRPr sz="1200" kern="1200" dirty="0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3873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l" defTabSz="914400" rtl="0" eaLnBrk="1" latinLnBrk="0" hangingPunct="1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pt-BR" sz="1200" kern="1200" dirty="0" smtClean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11</a:t>
                      </a:r>
                      <a:endParaRPr sz="1200" kern="1200" dirty="0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3873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l" defTabSz="914400" rtl="0" eaLnBrk="1" latinLnBrk="0" hangingPunct="1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pt-BR" sz="1200" kern="1200" dirty="0" smtClean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3</a:t>
                      </a:r>
                      <a:endParaRPr sz="1200" kern="1200" dirty="0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3873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6985" algn="l" defTabSz="914400" rtl="0" eaLnBrk="1" latinLnBrk="0" hangingPunct="1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pt-BR" sz="1200" kern="1200" dirty="0" smtClean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11</a:t>
                      </a:r>
                      <a:endParaRPr sz="1200" kern="1200" dirty="0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3873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5715" algn="l" defTabSz="914400" rtl="0" eaLnBrk="1" latinLnBrk="0" hangingPunct="1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pt-BR" sz="1200" kern="1200" dirty="0" smtClean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37</a:t>
                      </a:r>
                      <a:endParaRPr sz="1200" kern="1200" dirty="0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3873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3204">
                <a:tc>
                  <a:txBody>
                    <a:bodyPr/>
                    <a:lstStyle/>
                    <a:p>
                      <a:pPr marL="91440" algn="l" defTabSz="914400" rtl="0" eaLnBrk="1" latinLnBrk="0" hangingPunct="1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200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TERMO DE CONSTATAÇÃO</a:t>
                      </a:r>
                      <a:endParaRPr sz="1200" kern="1200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3873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l" defTabSz="914400" rtl="0" eaLnBrk="1" latinLnBrk="0" hangingPunct="1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pt-BR" sz="1200" kern="1200" dirty="0" smtClean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18</a:t>
                      </a:r>
                      <a:endParaRPr sz="1200" kern="1200" dirty="0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3873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l" defTabSz="914400" rtl="0" eaLnBrk="1" latinLnBrk="0" hangingPunct="1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pt-BR" sz="1200" kern="1200" dirty="0" smtClean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15</a:t>
                      </a:r>
                      <a:endParaRPr sz="1200" kern="1200" dirty="0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3873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l" defTabSz="914400" rtl="0" eaLnBrk="1" latinLnBrk="0" hangingPunct="1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pt-BR" sz="1200" kern="1200" dirty="0" smtClean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11</a:t>
                      </a:r>
                      <a:endParaRPr sz="1200" kern="1200" dirty="0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3873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6985" algn="l" defTabSz="914400" rtl="0" eaLnBrk="1" latinLnBrk="0" hangingPunct="1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pt-BR" sz="1200" kern="1200" dirty="0" smtClean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6</a:t>
                      </a:r>
                      <a:endParaRPr sz="1200" kern="1200" dirty="0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3873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5715" algn="l" defTabSz="914400" rtl="0" eaLnBrk="1" latinLnBrk="0" hangingPunct="1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pt-BR" sz="1200" kern="1200" dirty="0" smtClean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50</a:t>
                      </a:r>
                      <a:endParaRPr sz="1200" kern="1200" dirty="0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3873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3204">
                <a:tc>
                  <a:txBody>
                    <a:bodyPr/>
                    <a:lstStyle/>
                    <a:p>
                      <a:pPr marL="91440" algn="l" defTabSz="914400" rtl="0" eaLnBrk="1" latinLnBrk="0" hangingPunct="1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200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AUTOS DE MULTAS</a:t>
                      </a:r>
                      <a:endParaRPr sz="1200" kern="1200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3873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l" defTabSz="914400" rtl="0" eaLnBrk="1" latinLnBrk="0" hangingPunct="1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pt-BR" sz="1200" kern="1200" dirty="0" smtClean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3</a:t>
                      </a:r>
                      <a:endParaRPr sz="1200" kern="1200" dirty="0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3873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l" defTabSz="914400" rtl="0" eaLnBrk="1" latinLnBrk="0" hangingPunct="1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pt-BR" sz="1200" kern="1200" dirty="0" smtClean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2</a:t>
                      </a:r>
                      <a:endParaRPr sz="1200" kern="1200" dirty="0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3873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l" defTabSz="914400" rtl="0" eaLnBrk="1" latinLnBrk="0" hangingPunct="1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pt-BR" sz="1200" kern="1200" dirty="0" smtClean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0</a:t>
                      </a:r>
                      <a:endParaRPr sz="1200" kern="1200" dirty="0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3873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6985" algn="l" defTabSz="914400" rtl="0" eaLnBrk="1" latinLnBrk="0" hangingPunct="1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pt-BR" sz="1200" kern="1200" dirty="0" smtClean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3</a:t>
                      </a:r>
                      <a:endParaRPr sz="1200" kern="1200" dirty="0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3873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5715" algn="l" defTabSz="914400" rtl="0" eaLnBrk="1" latinLnBrk="0" hangingPunct="1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pt-BR" sz="1200" kern="1200" dirty="0" smtClean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8</a:t>
                      </a:r>
                      <a:endParaRPr sz="1200" kern="1200" dirty="0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3873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marL="91440" marR="739775" algn="l" defTabSz="914400" rtl="0" eaLnBrk="1" latinLnBrk="0" hangingPunct="1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200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TOTAL DE EMPRESAS FISCALIZADAS</a:t>
                      </a:r>
                      <a:endParaRPr sz="1200" kern="1200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3873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l" defTabSz="914400" rtl="0" eaLnBrk="1" latinLnBrk="0" hangingPunct="1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pt-BR" sz="1200" kern="1200" dirty="0" smtClean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22</a:t>
                      </a:r>
                      <a:endParaRPr sz="1200" kern="1200" dirty="0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11493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l" defTabSz="914400" rtl="0" eaLnBrk="1" latinLnBrk="0" hangingPunct="1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pt-BR" sz="1200" kern="1200" dirty="0" smtClean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21</a:t>
                      </a:r>
                      <a:endParaRPr sz="1200" kern="1200" dirty="0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11493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l" defTabSz="914400" rtl="0" eaLnBrk="1" latinLnBrk="0" hangingPunct="1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pt-BR" sz="1200" kern="1200" dirty="0" smtClean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16</a:t>
                      </a:r>
                      <a:endParaRPr sz="1200" kern="1200" dirty="0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11493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6985" algn="l" defTabSz="914400" rtl="0" eaLnBrk="1" latinLnBrk="0" hangingPunct="1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pt-BR" sz="1200" kern="1200" dirty="0" smtClean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16</a:t>
                      </a:r>
                      <a:endParaRPr sz="1200" kern="1200" dirty="0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11493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5715" algn="l" defTabSz="914400" rtl="0" eaLnBrk="1" latinLnBrk="0" hangingPunct="1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pt-BR" sz="1200" kern="1200" dirty="0" smtClean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75</a:t>
                      </a:r>
                      <a:endParaRPr sz="1200" kern="1200" dirty="0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11493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1795">
                <a:tc>
                  <a:txBody>
                    <a:bodyPr/>
                    <a:lstStyle/>
                    <a:p>
                      <a:pPr marL="91440" marR="120014" algn="l" defTabSz="914400" rtl="0" eaLnBrk="1" latinLnBrk="0" hangingPunct="1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200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TOTAL DE CONTRATOS DE RT’s HOMOLOGADOS</a:t>
                      </a:r>
                    </a:p>
                  </a:txBody>
                  <a:tcPr marL="0" marR="0" marT="3873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l" defTabSz="914400" rtl="0" eaLnBrk="1" latinLnBrk="0" hangingPunct="1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pt-BR" sz="1200" kern="1200" dirty="0" smtClean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16</a:t>
                      </a:r>
                      <a:endParaRPr sz="1200" kern="1200" dirty="0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11493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l" defTabSz="914400" rtl="0" eaLnBrk="1" latinLnBrk="0" hangingPunct="1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pt-BR" sz="1200" kern="1200" dirty="0" smtClean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34</a:t>
                      </a:r>
                      <a:endParaRPr sz="1200" kern="1200" dirty="0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11493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l" defTabSz="914400" rtl="0" eaLnBrk="1" latinLnBrk="0" hangingPunct="1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pt-BR" sz="1200" kern="1200" dirty="0" smtClean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19</a:t>
                      </a:r>
                      <a:endParaRPr sz="1200" kern="1200" dirty="0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11493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6985" algn="l" defTabSz="914400" rtl="0" eaLnBrk="1" latinLnBrk="0" hangingPunct="1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pt-BR" sz="1200" kern="1200" dirty="0" smtClean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23</a:t>
                      </a:r>
                      <a:endParaRPr sz="1200" kern="1200" dirty="0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11493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5715" algn="l" defTabSz="914400" rtl="0" eaLnBrk="1" latinLnBrk="0" hangingPunct="1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pt-BR" sz="1200" kern="1200" dirty="0" smtClean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92</a:t>
                      </a:r>
                      <a:endParaRPr sz="1200" kern="1200" dirty="0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11493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7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8" name="Retângulo 7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9" name="Retângulo 8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10" name="Retângulo 9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11" name="Imagem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  <p:sp>
        <p:nvSpPr>
          <p:cNvPr id="12" name="object 2"/>
          <p:cNvSpPr txBox="1">
            <a:spLocks noGrp="1"/>
          </p:cNvSpPr>
          <p:nvPr>
            <p:ph type="title"/>
          </p:nvPr>
        </p:nvSpPr>
        <p:spPr>
          <a:xfrm>
            <a:off x="2895600" y="274859"/>
            <a:ext cx="6288344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b="1" dirty="0" smtClean="0">
                <a:solidFill>
                  <a:srgbClr val="218F4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RESULTADO</a:t>
            </a:r>
            <a:r>
              <a:rPr lang="pt-BR" sz="3200" b="1" dirty="0">
                <a:solidFill>
                  <a:srgbClr val="218F4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</a:t>
            </a:r>
            <a:r>
              <a:rPr sz="3200" b="1" dirty="0" smtClean="0">
                <a:solidFill>
                  <a:srgbClr val="218F4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pt-BR" sz="3200" b="1" dirty="0" smtClean="0">
                <a:solidFill>
                  <a:srgbClr val="218F4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ALCANÇADOS</a:t>
            </a:r>
            <a:endParaRPr sz="3200" b="1" dirty="0">
              <a:solidFill>
                <a:srgbClr val="218F43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366266" y="1783207"/>
            <a:ext cx="2334895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10" dirty="0">
                <a:solidFill>
                  <a:srgbClr val="00B050"/>
                </a:solidFill>
                <a:latin typeface="Calibri"/>
                <a:cs typeface="Calibri"/>
              </a:rPr>
              <a:t>Movimentação</a:t>
            </a:r>
            <a:r>
              <a:rPr sz="1400" b="1" spc="-25" dirty="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B050"/>
                </a:solidFill>
                <a:latin typeface="Calibri"/>
                <a:cs typeface="Calibri"/>
              </a:rPr>
              <a:t>de</a:t>
            </a:r>
            <a:r>
              <a:rPr sz="1400" b="1" spc="15" dirty="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00B050"/>
                </a:solidFill>
                <a:latin typeface="Calibri"/>
                <a:cs typeface="Calibri"/>
              </a:rPr>
              <a:t>Profissionais</a:t>
            </a:r>
            <a:endParaRPr sz="1400" dirty="0">
              <a:solidFill>
                <a:srgbClr val="00B050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66266" y="2229738"/>
            <a:ext cx="2609215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05"/>
              </a:spcBef>
              <a:buFont typeface="Wingdings"/>
              <a:buChar char=""/>
              <a:tabLst>
                <a:tab pos="240665" algn="l"/>
              </a:tabLst>
            </a:pPr>
            <a:r>
              <a:rPr sz="1400" dirty="0">
                <a:latin typeface="Calibri"/>
                <a:cs typeface="Calibri"/>
              </a:rPr>
              <a:t>Inscrições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Primárias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Med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Vet: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b="1" spc="-25" dirty="0" smtClean="0">
                <a:latin typeface="Calibri"/>
                <a:cs typeface="Calibri"/>
              </a:rPr>
              <a:t>2</a:t>
            </a:r>
            <a:r>
              <a:rPr lang="pt-BR" sz="1400" b="1" spc="-25" dirty="0">
                <a:latin typeface="Calibri"/>
                <a:cs typeface="Calibri"/>
              </a:rPr>
              <a:t>2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66266" y="2570354"/>
            <a:ext cx="4127500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05"/>
              </a:spcBef>
              <a:buFont typeface="Wingdings"/>
              <a:buChar char=""/>
              <a:tabLst>
                <a:tab pos="240665" algn="l"/>
              </a:tabLst>
            </a:pPr>
            <a:r>
              <a:rPr sz="1400" dirty="0" err="1">
                <a:latin typeface="Calibri"/>
                <a:cs typeface="Calibri"/>
              </a:rPr>
              <a:t>Inscrições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 err="1" smtClean="0">
                <a:latin typeface="Calibri"/>
                <a:cs typeface="Calibri"/>
              </a:rPr>
              <a:t>Recebida</a:t>
            </a:r>
            <a:r>
              <a:rPr lang="pt-BR" sz="1400" spc="-20" dirty="0">
                <a:latin typeface="Calibri"/>
                <a:cs typeface="Calibri"/>
              </a:rPr>
              <a:t>s</a:t>
            </a:r>
            <a:r>
              <a:rPr sz="1400" dirty="0" smtClean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por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transferências: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b="1" spc="-25" dirty="0" smtClean="0">
                <a:latin typeface="Calibri"/>
                <a:cs typeface="Calibri"/>
              </a:rPr>
              <a:t>1</a:t>
            </a:r>
            <a:r>
              <a:rPr lang="pt-BR" sz="1400" b="1" spc="-25" dirty="0" smtClean="0">
                <a:latin typeface="Calibri"/>
                <a:cs typeface="Calibri"/>
              </a:rPr>
              <a:t>3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72264" y="2910970"/>
            <a:ext cx="1926589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05"/>
              </a:spcBef>
              <a:buFont typeface="Wingdings"/>
              <a:buChar char=""/>
              <a:tabLst>
                <a:tab pos="240665" algn="l"/>
              </a:tabLst>
            </a:pPr>
            <a:r>
              <a:rPr sz="1400" spc="-10" dirty="0">
                <a:latin typeface="Calibri"/>
                <a:cs typeface="Calibri"/>
              </a:rPr>
              <a:t>Zootecnista </a:t>
            </a:r>
            <a:r>
              <a:rPr sz="1400" dirty="0">
                <a:latin typeface="Calibri"/>
                <a:cs typeface="Calibri"/>
              </a:rPr>
              <a:t>Primário: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lang="pt-BR" sz="1400" b="1" spc="-50" dirty="0">
                <a:latin typeface="Calibri"/>
                <a:cs typeface="Calibri"/>
              </a:rPr>
              <a:t>3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631163" y="4571722"/>
            <a:ext cx="4066540" cy="137024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240665" algn="l"/>
              </a:tabLst>
            </a:pPr>
            <a:r>
              <a:rPr lang="pt-BR" sz="1400" b="1" spc="-10" dirty="0">
                <a:solidFill>
                  <a:srgbClr val="00B050"/>
                </a:solidFill>
                <a:latin typeface="Calibri"/>
                <a:cs typeface="Calibri"/>
              </a:rPr>
              <a:t>Processos éticos e </a:t>
            </a:r>
            <a:r>
              <a:rPr lang="pt-BR" sz="1400" b="1" spc="-10" dirty="0" smtClean="0">
                <a:solidFill>
                  <a:srgbClr val="00B050"/>
                </a:solidFill>
                <a:latin typeface="Calibri"/>
                <a:cs typeface="Calibri"/>
              </a:rPr>
              <a:t>denúncias</a:t>
            </a:r>
          </a:p>
          <a:p>
            <a:pPr marL="12700">
              <a:spcBef>
                <a:spcPts val="100"/>
              </a:spcBef>
              <a:tabLst>
                <a:tab pos="240665" algn="l"/>
              </a:tabLst>
            </a:pPr>
            <a:endParaRPr lang="pt-BR" sz="1400" b="1" spc="-10" dirty="0">
              <a:solidFill>
                <a:srgbClr val="00B050"/>
              </a:solidFill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105"/>
              </a:spcBef>
              <a:buFont typeface="Wingdings"/>
              <a:buChar char=""/>
              <a:tabLst>
                <a:tab pos="240665" algn="l"/>
              </a:tabLst>
            </a:pPr>
            <a:r>
              <a:rPr sz="1400" spc="-10" dirty="0" err="1" smtClean="0">
                <a:latin typeface="Calibri"/>
                <a:cs typeface="Calibri"/>
              </a:rPr>
              <a:t>Julgamento</a:t>
            </a:r>
            <a:r>
              <a:rPr sz="1400" spc="-20" dirty="0" smtClean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de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Justificativas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Art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4</a:t>
            </a:r>
            <a:r>
              <a:rPr sz="1400" dirty="0">
                <a:latin typeface="Arial MT"/>
                <a:cs typeface="Arial MT"/>
              </a:rPr>
              <a:t>°</a:t>
            </a:r>
            <a:r>
              <a:rPr sz="1400" spc="-100" dirty="0">
                <a:latin typeface="Arial MT"/>
                <a:cs typeface="Arial MT"/>
              </a:rPr>
              <a:t> </a:t>
            </a:r>
            <a:r>
              <a:rPr sz="1400" dirty="0">
                <a:latin typeface="Calibri"/>
                <a:cs typeface="Calibri"/>
              </a:rPr>
              <a:t>Res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1298/2019:</a:t>
            </a:r>
            <a:r>
              <a:rPr sz="1400" spc="265" dirty="0">
                <a:latin typeface="Calibri"/>
                <a:cs typeface="Calibri"/>
              </a:rPr>
              <a:t> </a:t>
            </a:r>
            <a:r>
              <a:rPr lang="pt-BR" sz="1400" b="1" spc="-50" dirty="0" smtClean="0">
                <a:latin typeface="Calibri"/>
                <a:cs typeface="Calibri"/>
              </a:rPr>
              <a:t>0</a:t>
            </a:r>
          </a:p>
          <a:p>
            <a:pPr marL="240665" indent="-227965">
              <a:lnSpc>
                <a:spcPct val="100000"/>
              </a:lnSpc>
              <a:spcBef>
                <a:spcPts val="105"/>
              </a:spcBef>
              <a:buFont typeface="Wingdings"/>
              <a:buChar char=""/>
              <a:tabLst>
                <a:tab pos="240665" algn="l"/>
              </a:tabLst>
            </a:pPr>
            <a:r>
              <a:rPr lang="pt-BR" sz="1400" spc="-10" dirty="0">
                <a:latin typeface="Calibri"/>
                <a:cs typeface="Calibri"/>
              </a:rPr>
              <a:t>Denúncias recebidas: </a:t>
            </a:r>
            <a:r>
              <a:rPr lang="pt-BR" sz="1400" b="1" spc="-10" dirty="0">
                <a:latin typeface="Calibri"/>
                <a:cs typeface="Calibri"/>
              </a:rPr>
              <a:t>4</a:t>
            </a:r>
          </a:p>
          <a:p>
            <a:pPr marL="240665" indent="-227965">
              <a:lnSpc>
                <a:spcPct val="100000"/>
              </a:lnSpc>
              <a:spcBef>
                <a:spcPts val="105"/>
              </a:spcBef>
              <a:buFont typeface="Wingdings"/>
              <a:buChar char=""/>
              <a:tabLst>
                <a:tab pos="240665" algn="l"/>
              </a:tabLst>
            </a:pPr>
            <a:r>
              <a:rPr lang="pt-BR" sz="1400" spc="-10" dirty="0">
                <a:latin typeface="Calibri"/>
                <a:cs typeface="Calibri"/>
              </a:rPr>
              <a:t>Processos instaurados: </a:t>
            </a:r>
            <a:r>
              <a:rPr lang="pt-BR" sz="1400" b="1" spc="-10" dirty="0">
                <a:latin typeface="Calibri"/>
                <a:cs typeface="Calibri"/>
              </a:rPr>
              <a:t>4</a:t>
            </a:r>
          </a:p>
          <a:p>
            <a:pPr marL="240665" indent="-227965">
              <a:lnSpc>
                <a:spcPct val="100000"/>
              </a:lnSpc>
              <a:spcBef>
                <a:spcPts val="105"/>
              </a:spcBef>
              <a:buFont typeface="Wingdings"/>
              <a:buChar char=""/>
              <a:tabLst>
                <a:tab pos="240665" algn="l"/>
              </a:tabLst>
            </a:pPr>
            <a:r>
              <a:rPr lang="pt-BR" sz="1400" spc="-10" dirty="0">
                <a:latin typeface="Calibri"/>
                <a:cs typeface="Calibri"/>
              </a:rPr>
              <a:t>Processos julgados</a:t>
            </a:r>
            <a:r>
              <a:rPr lang="pt-BR" sz="1400" b="1" spc="-50" dirty="0" smtClean="0">
                <a:latin typeface="Calibri"/>
                <a:cs typeface="Calibri"/>
              </a:rPr>
              <a:t>: 0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92643" y="3673423"/>
            <a:ext cx="69088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00B050"/>
                </a:solidFill>
                <a:latin typeface="Calibri"/>
                <a:cs typeface="Calibri"/>
              </a:rPr>
              <a:t>Atuantes</a:t>
            </a:r>
            <a:endParaRPr sz="1400" dirty="0">
              <a:solidFill>
                <a:srgbClr val="00B050"/>
              </a:solidFill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92643" y="4121479"/>
            <a:ext cx="153924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00"/>
              </a:spcBef>
              <a:buFont typeface="Wingdings"/>
              <a:buChar char=""/>
              <a:tabLst>
                <a:tab pos="240665" algn="l"/>
              </a:tabLst>
            </a:pPr>
            <a:r>
              <a:rPr sz="1400" dirty="0">
                <a:latin typeface="Calibri"/>
                <a:cs typeface="Calibri"/>
              </a:rPr>
              <a:t>Pessoa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Física:</a:t>
            </a:r>
            <a:r>
              <a:rPr sz="1400" spc="-70" dirty="0">
                <a:latin typeface="Calibri"/>
                <a:cs typeface="Calibri"/>
              </a:rPr>
              <a:t> </a:t>
            </a:r>
            <a:r>
              <a:rPr sz="1400" b="1" spc="-25" dirty="0" smtClean="0">
                <a:latin typeface="Calibri"/>
                <a:cs typeface="Calibri"/>
              </a:rPr>
              <a:t>2</a:t>
            </a:r>
            <a:r>
              <a:rPr lang="pt-BR" sz="1400" b="1" spc="-25" dirty="0" smtClean="0">
                <a:latin typeface="Calibri"/>
                <a:cs typeface="Calibri"/>
              </a:rPr>
              <a:t>37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395574" y="4409932"/>
            <a:ext cx="1696085" cy="13311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00"/>
              </a:spcBef>
              <a:buFont typeface="Wingdings"/>
              <a:buChar char=""/>
              <a:tabLst>
                <a:tab pos="240665" algn="l"/>
              </a:tabLst>
            </a:pPr>
            <a:r>
              <a:rPr sz="1400" dirty="0">
                <a:latin typeface="Calibri"/>
                <a:cs typeface="Calibri"/>
              </a:rPr>
              <a:t>Pessoa</a:t>
            </a:r>
            <a:r>
              <a:rPr sz="1400" spc="-7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Jurídica: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lang="pt-BR" sz="1400" b="1" spc="-25" dirty="0" smtClean="0">
                <a:latin typeface="Calibri"/>
                <a:cs typeface="Calibri"/>
              </a:rPr>
              <a:t>146</a:t>
            </a:r>
            <a:endParaRPr sz="14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30"/>
              </a:spcBef>
              <a:buFont typeface="Wingdings"/>
              <a:buChar char=""/>
            </a:pPr>
            <a:endParaRPr sz="14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b="1" spc="-10" dirty="0">
                <a:solidFill>
                  <a:srgbClr val="00B050"/>
                </a:solidFill>
                <a:latin typeface="Calibri"/>
                <a:cs typeface="Calibri"/>
              </a:rPr>
              <a:t>Registros</a:t>
            </a:r>
            <a:r>
              <a:rPr sz="1400" b="1" spc="-5" dirty="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00B050"/>
                </a:solidFill>
                <a:latin typeface="Calibri"/>
                <a:cs typeface="Calibri"/>
              </a:rPr>
              <a:t>Novos:</a:t>
            </a:r>
            <a:endParaRPr sz="1400" dirty="0">
              <a:solidFill>
                <a:srgbClr val="00B050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40"/>
              </a:spcBef>
            </a:pPr>
            <a:endParaRPr sz="1400" dirty="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buFont typeface="Wingdings"/>
              <a:buChar char=""/>
              <a:tabLst>
                <a:tab pos="240665" algn="l"/>
              </a:tabLst>
            </a:pPr>
            <a:r>
              <a:rPr sz="1400" dirty="0">
                <a:latin typeface="Calibri"/>
                <a:cs typeface="Calibri"/>
              </a:rPr>
              <a:t>Pessoa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Física:</a:t>
            </a:r>
            <a:r>
              <a:rPr sz="1400" spc="-70" dirty="0">
                <a:latin typeface="Calibri"/>
                <a:cs typeface="Calibri"/>
              </a:rPr>
              <a:t> </a:t>
            </a:r>
            <a:r>
              <a:rPr lang="pt-BR" sz="1400" b="1" spc="-25" dirty="0" smtClean="0">
                <a:latin typeface="Calibri"/>
                <a:cs typeface="Calibri"/>
              </a:rPr>
              <a:t>32</a:t>
            </a:r>
            <a:endParaRPr sz="1400" dirty="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5"/>
              </a:spcBef>
              <a:buFont typeface="Wingdings"/>
              <a:buChar char=""/>
              <a:tabLst>
                <a:tab pos="240665" algn="l"/>
              </a:tabLst>
            </a:pPr>
            <a:r>
              <a:rPr sz="1400" dirty="0">
                <a:latin typeface="Calibri"/>
                <a:cs typeface="Calibri"/>
              </a:rPr>
              <a:t>Pessoa</a:t>
            </a:r>
            <a:r>
              <a:rPr sz="1400" spc="-7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Jurídica: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lang="pt-BR" sz="1400" b="1" spc="-25" dirty="0" smtClean="0">
                <a:latin typeface="Calibri"/>
                <a:cs typeface="Calibri"/>
              </a:rPr>
              <a:t>14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648748" y="1582336"/>
            <a:ext cx="1701546" cy="2886175"/>
          </a:xfrm>
          <a:prstGeom prst="rect">
            <a:avLst/>
          </a:prstGeom>
        </p:spPr>
        <p:txBody>
          <a:bodyPr vert="horz" wrap="square" lIns="0" tIns="1193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40"/>
              </a:spcBef>
            </a:pPr>
            <a:r>
              <a:rPr sz="1400" b="1" spc="-10" dirty="0">
                <a:solidFill>
                  <a:srgbClr val="00B050"/>
                </a:solidFill>
                <a:latin typeface="Calibri"/>
                <a:cs typeface="Calibri"/>
              </a:rPr>
              <a:t>Adimplentes</a:t>
            </a:r>
            <a:endParaRPr sz="1400" dirty="0">
              <a:solidFill>
                <a:srgbClr val="00B050"/>
              </a:solidFill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840"/>
              </a:spcBef>
              <a:buFont typeface="Wingdings"/>
              <a:buChar char=""/>
              <a:tabLst>
                <a:tab pos="240665" algn="l"/>
              </a:tabLst>
            </a:pPr>
            <a:r>
              <a:rPr sz="1400" dirty="0">
                <a:latin typeface="Calibri"/>
                <a:cs typeface="Calibri"/>
              </a:rPr>
              <a:t>Pessoa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Física:</a:t>
            </a:r>
            <a:r>
              <a:rPr sz="1400" spc="-70" dirty="0">
                <a:latin typeface="Calibri"/>
                <a:cs typeface="Calibri"/>
              </a:rPr>
              <a:t> </a:t>
            </a:r>
            <a:r>
              <a:rPr lang="pt-BR" sz="1400" b="1" spc="-25" dirty="0" smtClean="0">
                <a:latin typeface="Calibri"/>
                <a:cs typeface="Calibri"/>
              </a:rPr>
              <a:t>245</a:t>
            </a:r>
            <a:endParaRPr sz="1400" dirty="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825"/>
              </a:spcBef>
              <a:buFont typeface="Wingdings"/>
              <a:buChar char=""/>
              <a:tabLst>
                <a:tab pos="240665" algn="l"/>
              </a:tabLst>
            </a:pPr>
            <a:r>
              <a:rPr sz="1400" dirty="0">
                <a:latin typeface="Calibri"/>
                <a:cs typeface="Calibri"/>
              </a:rPr>
              <a:t>Pessoa</a:t>
            </a:r>
            <a:r>
              <a:rPr sz="1400" spc="-70" dirty="0">
                <a:latin typeface="Calibri"/>
                <a:cs typeface="Calibri"/>
              </a:rPr>
              <a:t> </a:t>
            </a:r>
            <a:r>
              <a:rPr sz="1400" dirty="0" err="1" smtClean="0">
                <a:latin typeface="Calibri"/>
                <a:cs typeface="Calibri"/>
              </a:rPr>
              <a:t>Jurídica</a:t>
            </a:r>
            <a:r>
              <a:rPr sz="1400" dirty="0" smtClean="0">
                <a:latin typeface="Calibri"/>
                <a:cs typeface="Calibri"/>
              </a:rPr>
              <a:t>:</a:t>
            </a:r>
            <a:r>
              <a:rPr lang="pt-BR" sz="1400" spc="-50" dirty="0">
                <a:latin typeface="Calibri"/>
                <a:cs typeface="Calibri"/>
              </a:rPr>
              <a:t> </a:t>
            </a:r>
            <a:r>
              <a:rPr lang="pt-BR" sz="1400" b="1" spc="-25" dirty="0" smtClean="0">
                <a:latin typeface="Calibri"/>
                <a:cs typeface="Calibri"/>
              </a:rPr>
              <a:t>131</a:t>
            </a:r>
            <a:endParaRPr sz="14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sz="1400" b="1" spc="-10" dirty="0">
                <a:solidFill>
                  <a:srgbClr val="00B050"/>
                </a:solidFill>
                <a:latin typeface="Calibri"/>
                <a:cs typeface="Calibri"/>
              </a:rPr>
              <a:t>Inadimplentes</a:t>
            </a:r>
            <a:endParaRPr sz="1400" dirty="0">
              <a:solidFill>
                <a:srgbClr val="00B050"/>
              </a:solidFill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840"/>
              </a:spcBef>
              <a:buFont typeface="Wingdings"/>
              <a:buChar char=""/>
              <a:tabLst>
                <a:tab pos="240665" algn="l"/>
              </a:tabLst>
            </a:pPr>
            <a:r>
              <a:rPr sz="1400" dirty="0">
                <a:latin typeface="Calibri"/>
                <a:cs typeface="Calibri"/>
              </a:rPr>
              <a:t>Pessoa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Física:</a:t>
            </a:r>
            <a:r>
              <a:rPr sz="1400" spc="-70" dirty="0">
                <a:latin typeface="Calibri"/>
                <a:cs typeface="Calibri"/>
              </a:rPr>
              <a:t> </a:t>
            </a:r>
            <a:r>
              <a:rPr lang="pt-BR" sz="1400" b="1" spc="-25" dirty="0" smtClean="0">
                <a:latin typeface="Calibri"/>
                <a:cs typeface="Calibri"/>
              </a:rPr>
              <a:t>44</a:t>
            </a:r>
            <a:endParaRPr sz="1400" dirty="0">
              <a:latin typeface="Calibri"/>
              <a:cs typeface="Calibri"/>
            </a:endParaRPr>
          </a:p>
          <a:p>
            <a:pPr marL="12700" marR="5080" indent="227965">
              <a:lnSpc>
                <a:spcPct val="149300"/>
              </a:lnSpc>
              <a:buFont typeface="Wingdings"/>
              <a:buChar char=""/>
              <a:tabLst>
                <a:tab pos="240665" algn="l"/>
              </a:tabLst>
            </a:pPr>
            <a:r>
              <a:rPr sz="1400" dirty="0">
                <a:latin typeface="Calibri"/>
                <a:cs typeface="Calibri"/>
              </a:rPr>
              <a:t>Pessoa</a:t>
            </a:r>
            <a:r>
              <a:rPr sz="1400" spc="-7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Jurídica: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lang="pt-BR" sz="1400" b="1" spc="-25" dirty="0" smtClean="0">
                <a:latin typeface="Calibri"/>
                <a:cs typeface="Calibri"/>
              </a:rPr>
              <a:t>50</a:t>
            </a:r>
            <a:r>
              <a:rPr sz="1400" b="1" spc="-25" dirty="0" smtClean="0"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00B050"/>
                </a:solidFill>
                <a:latin typeface="Calibri"/>
                <a:cs typeface="Calibri"/>
              </a:rPr>
              <a:t>Isentos</a:t>
            </a:r>
            <a:endParaRPr sz="1400" dirty="0">
              <a:solidFill>
                <a:srgbClr val="00B050"/>
              </a:solidFill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840"/>
              </a:spcBef>
              <a:buFont typeface="Wingdings"/>
              <a:buChar char=""/>
              <a:tabLst>
                <a:tab pos="240665" algn="l"/>
              </a:tabLst>
            </a:pPr>
            <a:r>
              <a:rPr sz="1400" dirty="0">
                <a:latin typeface="Calibri"/>
                <a:cs typeface="Calibri"/>
              </a:rPr>
              <a:t>Pessoa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Física:</a:t>
            </a:r>
            <a:r>
              <a:rPr sz="1400" spc="-70" dirty="0">
                <a:latin typeface="Calibri"/>
                <a:cs typeface="Calibri"/>
              </a:rPr>
              <a:t> </a:t>
            </a:r>
            <a:r>
              <a:rPr lang="pt-BR" sz="1400" b="1" spc="-50" dirty="0">
                <a:latin typeface="Calibri"/>
                <a:cs typeface="Calibri"/>
              </a:rPr>
              <a:t>4</a:t>
            </a:r>
            <a:endParaRPr sz="1400" dirty="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830"/>
              </a:spcBef>
              <a:buFont typeface="Wingdings"/>
              <a:buChar char=""/>
              <a:tabLst>
                <a:tab pos="240665" algn="l"/>
              </a:tabLst>
            </a:pPr>
            <a:r>
              <a:rPr sz="1400" dirty="0">
                <a:latin typeface="Calibri"/>
                <a:cs typeface="Calibri"/>
              </a:rPr>
              <a:t>Pessoa</a:t>
            </a:r>
            <a:r>
              <a:rPr sz="1400" spc="-7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Jurídica: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lang="pt-BR" sz="1400" b="1" spc="-25" dirty="0">
                <a:latin typeface="Calibri"/>
                <a:cs typeface="Calibri"/>
              </a:rPr>
              <a:t>6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358894" y="1053132"/>
            <a:ext cx="470725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solidFill>
                  <a:srgbClr val="00B050"/>
                </a:solidFill>
                <a:latin typeface="Calibri"/>
                <a:cs typeface="Calibri"/>
              </a:rPr>
              <a:t>Setor</a:t>
            </a:r>
            <a:r>
              <a:rPr sz="2800" b="1" spc="5" dirty="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sz="2800" b="1" spc="-30" dirty="0">
                <a:solidFill>
                  <a:srgbClr val="00B050"/>
                </a:solidFill>
                <a:latin typeface="Calibri"/>
                <a:cs typeface="Calibri"/>
              </a:rPr>
              <a:t>Administrativo-</a:t>
            </a:r>
            <a:r>
              <a:rPr sz="2800" b="1" spc="-10" dirty="0">
                <a:solidFill>
                  <a:srgbClr val="00B050"/>
                </a:solidFill>
                <a:latin typeface="Calibri"/>
                <a:cs typeface="Calibri"/>
              </a:rPr>
              <a:t>Financeiro</a:t>
            </a:r>
            <a:endParaRPr sz="2800" dirty="0">
              <a:solidFill>
                <a:srgbClr val="00B050"/>
              </a:solidFill>
              <a:latin typeface="Calibri"/>
              <a:cs typeface="Calibri"/>
            </a:endParaRPr>
          </a:p>
        </p:txBody>
      </p:sp>
      <p:grpSp>
        <p:nvGrpSpPr>
          <p:cNvPr id="14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15" name="Retângulo 14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16" name="Retângulo 15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17" name="Retângulo 16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18" name="Imagem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  <p:sp>
        <p:nvSpPr>
          <p:cNvPr id="19" name="object 2"/>
          <p:cNvSpPr txBox="1">
            <a:spLocks noGrp="1"/>
          </p:cNvSpPr>
          <p:nvPr>
            <p:ph type="title"/>
          </p:nvPr>
        </p:nvSpPr>
        <p:spPr>
          <a:xfrm>
            <a:off x="1366266" y="304213"/>
            <a:ext cx="6288344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3200" b="1" dirty="0" smtClean="0">
                <a:solidFill>
                  <a:srgbClr val="218F4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DESEMPENHO DA GESTÃO</a:t>
            </a:r>
            <a:endParaRPr sz="3200" b="1" dirty="0">
              <a:solidFill>
                <a:srgbClr val="218F43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15" name="Retângulo 14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16" name="Retângulo 15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17" name="Retângulo 16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18" name="Imagem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  <p:sp>
        <p:nvSpPr>
          <p:cNvPr id="19" name="object 2"/>
          <p:cNvSpPr txBox="1">
            <a:spLocks noGrp="1"/>
          </p:cNvSpPr>
          <p:nvPr>
            <p:ph type="title"/>
          </p:nvPr>
        </p:nvSpPr>
        <p:spPr>
          <a:xfrm>
            <a:off x="228600" y="72504"/>
            <a:ext cx="6288344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3200" b="1" dirty="0" smtClean="0">
                <a:solidFill>
                  <a:srgbClr val="218F4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DESEMPENHO DA GESTÃO</a:t>
            </a:r>
            <a:endParaRPr sz="3200" b="1" dirty="0">
              <a:solidFill>
                <a:srgbClr val="218F43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571485"/>
            <a:ext cx="6477000" cy="606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7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9486" y="327690"/>
            <a:ext cx="518350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80000"/>
              </a:lnSpc>
            </a:pPr>
            <a:r>
              <a:rPr sz="2000" b="1" dirty="0">
                <a:solidFill>
                  <a:srgbClr val="218F4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Resumo de Créditos do exercício de 202</a:t>
            </a:r>
            <a:r>
              <a:rPr lang="pt-BR" sz="2000" b="1" dirty="0">
                <a:solidFill>
                  <a:srgbClr val="218F4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4</a:t>
            </a:r>
            <a:br>
              <a:rPr lang="pt-BR" sz="2000" b="1" dirty="0">
                <a:solidFill>
                  <a:srgbClr val="218F4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endParaRPr sz="2000" b="1" dirty="0">
              <a:solidFill>
                <a:srgbClr val="218F43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grpSp>
        <p:nvGrpSpPr>
          <p:cNvPr id="6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7" name="Retângulo 6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8" name="Retângulo 7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9" name="Retângulo 8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10" name="Imagem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  <p:graphicFrame>
        <p:nvGraphicFramePr>
          <p:cNvPr id="12" name="Tabe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1899521"/>
              </p:ext>
            </p:extLst>
          </p:nvPr>
        </p:nvGraphicFramePr>
        <p:xfrm>
          <a:off x="2045981" y="878694"/>
          <a:ext cx="7790810" cy="1132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5576">
                  <a:extLst>
                    <a:ext uri="{9D8B030D-6E8A-4147-A177-3AD203B41FA5}">
                      <a16:colId xmlns:a16="http://schemas.microsoft.com/office/drawing/2014/main" val="3665329712"/>
                    </a:ext>
                  </a:extLst>
                </a:gridCol>
                <a:gridCol w="2147445">
                  <a:extLst>
                    <a:ext uri="{9D8B030D-6E8A-4147-A177-3AD203B41FA5}">
                      <a16:colId xmlns:a16="http://schemas.microsoft.com/office/drawing/2014/main" val="2330949688"/>
                    </a:ext>
                  </a:extLst>
                </a:gridCol>
                <a:gridCol w="2098772">
                  <a:extLst>
                    <a:ext uri="{9D8B030D-6E8A-4147-A177-3AD203B41FA5}">
                      <a16:colId xmlns:a16="http://schemas.microsoft.com/office/drawing/2014/main" val="1910262246"/>
                    </a:ext>
                  </a:extLst>
                </a:gridCol>
                <a:gridCol w="1679017">
                  <a:extLst>
                    <a:ext uri="{9D8B030D-6E8A-4147-A177-3AD203B41FA5}">
                      <a16:colId xmlns:a16="http://schemas.microsoft.com/office/drawing/2014/main" val="516129193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TOTAL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/>
                        <a:t>Taxas</a:t>
                      </a:r>
                      <a:r>
                        <a:rPr lang="pt-BR" baseline="0" dirty="0" smtClean="0"/>
                        <a:t> pagas</a:t>
                      </a:r>
                      <a:endParaRPr lang="pt-BR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RECEBIDO</a:t>
                      </a:r>
                      <a:r>
                        <a:rPr lang="pt-BR" baseline="0" dirty="0" smtClean="0"/>
                        <a:t> </a:t>
                      </a:r>
                    </a:p>
                    <a:p>
                      <a:pPr algn="ctr"/>
                      <a:r>
                        <a:rPr lang="pt-BR" baseline="0" dirty="0" smtClean="0"/>
                        <a:t>75%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BRUTO</a:t>
                      </a:r>
                    </a:p>
                    <a:p>
                      <a:pPr algn="ctr"/>
                      <a:r>
                        <a:rPr lang="pt-BR" dirty="0" smtClean="0"/>
                        <a:t>100%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COTA PARTE</a:t>
                      </a:r>
                    </a:p>
                    <a:p>
                      <a:pPr algn="ctr"/>
                      <a:r>
                        <a:rPr lang="pt-BR" dirty="0" smtClean="0"/>
                        <a:t>25%</a:t>
                      </a: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13590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1" u="sng" dirty="0" smtClean="0"/>
                        <a:t>1755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u="sng" dirty="0" smtClean="0"/>
                        <a:t>249.628,29 R$</a:t>
                      </a:r>
                      <a:endParaRPr lang="pt-BR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u="sng" dirty="0" smtClean="0"/>
                        <a:t>332.834,80 R$</a:t>
                      </a:r>
                      <a:endParaRPr lang="pt-BR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u="sng" dirty="0" smtClean="0"/>
                        <a:t>83.206,51 R$</a:t>
                      </a:r>
                      <a:endParaRPr lang="pt-BR" b="1" u="sn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6565039"/>
                  </a:ext>
                </a:extLst>
              </a:tr>
            </a:tbl>
          </a:graphicData>
        </a:graphic>
      </p:graphicFrame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9973" y="2234525"/>
            <a:ext cx="7467600" cy="42398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676400" y="1102006"/>
            <a:ext cx="3491229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b="1" dirty="0">
                <a:solidFill>
                  <a:srgbClr val="00B050"/>
                </a:solidFill>
                <a:latin typeface="Calibri"/>
                <a:cs typeface="Calibri"/>
              </a:rPr>
              <a:t>Setor</a:t>
            </a:r>
            <a:r>
              <a:rPr sz="2800" b="1" spc="-45" dirty="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B050"/>
                </a:solidFill>
                <a:latin typeface="Calibri"/>
                <a:cs typeface="Calibri"/>
              </a:rPr>
              <a:t>de</a:t>
            </a:r>
            <a:r>
              <a:rPr sz="2800" b="1" spc="-75" dirty="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0B050"/>
                </a:solidFill>
                <a:latin typeface="Calibri"/>
                <a:cs typeface="Calibri"/>
              </a:rPr>
              <a:t>Fiscalização</a:t>
            </a:r>
            <a:endParaRPr sz="2800" dirty="0">
              <a:solidFill>
                <a:srgbClr val="00B050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01623" y="1842852"/>
            <a:ext cx="10657205" cy="9246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913765" algn="just">
              <a:lnSpc>
                <a:spcPct val="107100"/>
              </a:lnSpc>
              <a:spcBef>
                <a:spcPts val="100"/>
              </a:spcBef>
            </a:pP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 Setor de fiscalização, realizou-se atividades de treinamento para desempenhos das funções e atividades de campos, tais quais como fiscalização e visita a estabelecimentos. Priorizou-se o atendimento de denúncias e a fiscalização de clínicas e consultórios veterinários em conformidade com a Resolução 1275/2019, além de visitas aos estabelecimentos sem registros no CRMV-AP, autuando-os e orientando-os a irem à sede do CRMV-AP para se regularizarem.</a:t>
            </a: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32432" y="4840784"/>
            <a:ext cx="3446526" cy="430542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752600" y="4453192"/>
            <a:ext cx="300863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10" dirty="0">
                <a:solidFill>
                  <a:srgbClr val="00B050"/>
                </a:solidFill>
                <a:latin typeface="Calibri"/>
                <a:cs typeface="Calibri"/>
              </a:rPr>
              <a:t>Resultados</a:t>
            </a:r>
            <a:r>
              <a:rPr sz="3000" spc="-85" dirty="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sz="3000" spc="-10" dirty="0">
                <a:solidFill>
                  <a:srgbClr val="00B050"/>
                </a:solidFill>
                <a:latin typeface="Calibri"/>
                <a:cs typeface="Calibri"/>
              </a:rPr>
              <a:t>Obtidos</a:t>
            </a:r>
            <a:endParaRPr sz="3000" dirty="0">
              <a:solidFill>
                <a:srgbClr val="00B050"/>
              </a:solidFill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410200" y="4037168"/>
            <a:ext cx="3894151" cy="1477071"/>
          </a:xfrm>
          <a:prstGeom prst="rect">
            <a:avLst/>
          </a:prstGeom>
        </p:spPr>
        <p:txBody>
          <a:bodyPr vert="horz" wrap="square" lIns="0" tIns="134620" rIns="0" bIns="0" rtlCol="0">
            <a:spAutoFit/>
          </a:bodyPr>
          <a:lstStyle/>
          <a:p>
            <a:pPr marL="12700" marR="5080" indent="913765" algn="just">
              <a:lnSpc>
                <a:spcPct val="107100"/>
              </a:lnSpc>
              <a:spcBef>
                <a:spcPts val="100"/>
              </a:spcBef>
              <a:buChar char="•"/>
              <a:tabLst>
                <a:tab pos="299085" algn="l"/>
              </a:tabLst>
            </a:pPr>
            <a:r>
              <a:rPr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Autos de Infração: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37</a:t>
            </a:r>
            <a:endParaRPr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2700" marR="5080" indent="913765" algn="just">
              <a:lnSpc>
                <a:spcPct val="107100"/>
              </a:lnSpc>
              <a:spcBef>
                <a:spcPts val="100"/>
              </a:spcBef>
              <a:buChar char="•"/>
              <a:tabLst>
                <a:tab pos="299085" algn="l"/>
              </a:tabLst>
            </a:pPr>
            <a:r>
              <a:rPr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Termos de Constatação: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</a:t>
            </a:r>
            <a:r>
              <a:rPr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0</a:t>
            </a:r>
          </a:p>
          <a:p>
            <a:pPr marL="12700" marR="5080" indent="913765" algn="just">
              <a:lnSpc>
                <a:spcPct val="107100"/>
              </a:lnSpc>
              <a:spcBef>
                <a:spcPts val="100"/>
              </a:spcBef>
              <a:buChar char="•"/>
              <a:tabLst>
                <a:tab pos="299085" algn="l"/>
              </a:tabLst>
            </a:pPr>
            <a:r>
              <a:rPr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Termos de Fiscalização: 1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</a:t>
            </a:r>
            <a:endParaRPr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2700" marR="5080" indent="913765" algn="just">
              <a:lnSpc>
                <a:spcPct val="107100"/>
              </a:lnSpc>
              <a:spcBef>
                <a:spcPts val="100"/>
              </a:spcBef>
              <a:buChar char="•"/>
              <a:tabLst>
                <a:tab pos="299085" algn="l"/>
              </a:tabLst>
            </a:pPr>
            <a:r>
              <a:rPr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Autos de Multas: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8</a:t>
            </a:r>
            <a:endParaRPr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4814367" y="3869246"/>
            <a:ext cx="696595" cy="1858010"/>
          </a:xfrm>
          <a:custGeom>
            <a:avLst/>
            <a:gdLst/>
            <a:ahLst/>
            <a:cxnLst/>
            <a:rect l="l" t="t" r="r" b="b"/>
            <a:pathLst>
              <a:path w="696595" h="1858010">
                <a:moveTo>
                  <a:pt x="696467" y="1857755"/>
                </a:moveTo>
                <a:lnTo>
                  <a:pt x="626300" y="1856576"/>
                </a:lnTo>
                <a:lnTo>
                  <a:pt x="560939" y="1853195"/>
                </a:lnTo>
                <a:lnTo>
                  <a:pt x="501787" y="1847844"/>
                </a:lnTo>
                <a:lnTo>
                  <a:pt x="450246" y="1840757"/>
                </a:lnTo>
                <a:lnTo>
                  <a:pt x="407719" y="1832167"/>
                </a:lnTo>
                <a:lnTo>
                  <a:pt x="355310" y="1811414"/>
                </a:lnTo>
                <a:lnTo>
                  <a:pt x="348233" y="1799716"/>
                </a:lnTo>
                <a:lnTo>
                  <a:pt x="348233" y="986916"/>
                </a:lnTo>
                <a:lnTo>
                  <a:pt x="341157" y="975234"/>
                </a:lnTo>
                <a:lnTo>
                  <a:pt x="288748" y="954488"/>
                </a:lnTo>
                <a:lnTo>
                  <a:pt x="246221" y="945895"/>
                </a:lnTo>
                <a:lnTo>
                  <a:pt x="194680" y="938803"/>
                </a:lnTo>
                <a:lnTo>
                  <a:pt x="135528" y="933446"/>
                </a:lnTo>
                <a:lnTo>
                  <a:pt x="70167" y="930059"/>
                </a:lnTo>
                <a:lnTo>
                  <a:pt x="0" y="928877"/>
                </a:lnTo>
                <a:lnTo>
                  <a:pt x="70167" y="927696"/>
                </a:lnTo>
                <a:lnTo>
                  <a:pt x="135528" y="924309"/>
                </a:lnTo>
                <a:lnTo>
                  <a:pt x="194680" y="918952"/>
                </a:lnTo>
                <a:lnTo>
                  <a:pt x="246221" y="911860"/>
                </a:lnTo>
                <a:lnTo>
                  <a:pt x="288748" y="903267"/>
                </a:lnTo>
                <a:lnTo>
                  <a:pt x="341157" y="882521"/>
                </a:lnTo>
                <a:lnTo>
                  <a:pt x="348233" y="870838"/>
                </a:lnTo>
                <a:lnTo>
                  <a:pt x="348233" y="58038"/>
                </a:lnTo>
                <a:lnTo>
                  <a:pt x="355310" y="46356"/>
                </a:lnTo>
                <a:lnTo>
                  <a:pt x="407719" y="25610"/>
                </a:lnTo>
                <a:lnTo>
                  <a:pt x="450246" y="17018"/>
                </a:lnTo>
                <a:lnTo>
                  <a:pt x="501787" y="9925"/>
                </a:lnTo>
                <a:lnTo>
                  <a:pt x="560939" y="4568"/>
                </a:lnTo>
                <a:lnTo>
                  <a:pt x="626300" y="1181"/>
                </a:lnTo>
                <a:lnTo>
                  <a:pt x="696467" y="0"/>
                </a:lnTo>
              </a:path>
            </a:pathLst>
          </a:custGeom>
          <a:ln w="28956">
            <a:solidFill>
              <a:srgbClr val="0D0D0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11" name="Retângulo 10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12" name="Retângulo 11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13" name="Retângulo 12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14" name="Imagem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  <p:sp>
        <p:nvSpPr>
          <p:cNvPr id="15" name="object 2"/>
          <p:cNvSpPr txBox="1">
            <a:spLocks noGrp="1"/>
          </p:cNvSpPr>
          <p:nvPr>
            <p:ph type="title"/>
          </p:nvPr>
        </p:nvSpPr>
        <p:spPr>
          <a:xfrm>
            <a:off x="1676400" y="370740"/>
            <a:ext cx="6288344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2800" b="1" dirty="0" smtClean="0">
                <a:solidFill>
                  <a:srgbClr val="218F4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DESEMPENHO DA GESTÃO</a:t>
            </a:r>
            <a:endParaRPr sz="2800" b="1" dirty="0">
              <a:solidFill>
                <a:srgbClr val="218F43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83460" y="1276934"/>
            <a:ext cx="8891905" cy="4178935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715" indent="914400" algn="just">
              <a:lnSpc>
                <a:spcPct val="101600"/>
              </a:lnSpc>
              <a:spcBef>
                <a:spcPts val="65"/>
              </a:spcBef>
            </a:pPr>
            <a:r>
              <a:rPr sz="1600" dirty="0">
                <a:latin typeface="Calibri"/>
                <a:cs typeface="Calibri"/>
              </a:rPr>
              <a:t>Relatório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de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Gestão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do exercício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de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dirty="0" smtClean="0">
                <a:latin typeface="Calibri"/>
                <a:cs typeface="Calibri"/>
              </a:rPr>
              <a:t>202</a:t>
            </a:r>
            <a:r>
              <a:rPr lang="pt-BR" sz="1600" dirty="0" smtClean="0">
                <a:latin typeface="Calibri"/>
                <a:cs typeface="Calibri"/>
              </a:rPr>
              <a:t>4</a:t>
            </a:r>
            <a:r>
              <a:rPr sz="1600" spc="-15" dirty="0" smtClean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apresentado aos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órgãos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de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controle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interno e</a:t>
            </a:r>
            <a:r>
              <a:rPr sz="1600" spc="-10" dirty="0">
                <a:latin typeface="Calibri"/>
                <a:cs typeface="Calibri"/>
              </a:rPr>
              <a:t> externo </a:t>
            </a:r>
            <a:r>
              <a:rPr sz="1600" dirty="0">
                <a:latin typeface="Calibri"/>
                <a:cs typeface="Calibri"/>
              </a:rPr>
              <a:t>como</a:t>
            </a:r>
            <a:r>
              <a:rPr sz="1600" spc="1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prestação</a:t>
            </a:r>
            <a:r>
              <a:rPr sz="1600" spc="1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de</a:t>
            </a:r>
            <a:r>
              <a:rPr sz="1600" spc="1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contas</a:t>
            </a:r>
            <a:r>
              <a:rPr sz="1600" spc="1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anual</a:t>
            </a:r>
            <a:r>
              <a:rPr sz="1600" spc="140" dirty="0">
                <a:latin typeface="Calibri"/>
                <a:cs typeface="Calibri"/>
              </a:rPr>
              <a:t>  </a:t>
            </a:r>
            <a:r>
              <a:rPr sz="1600" dirty="0">
                <a:latin typeface="Calibri"/>
                <a:cs typeface="Calibri"/>
              </a:rPr>
              <a:t>que</a:t>
            </a:r>
            <a:r>
              <a:rPr sz="1600" spc="1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esta</a:t>
            </a:r>
            <a:r>
              <a:rPr sz="1600" spc="1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Unidade</a:t>
            </a:r>
            <a:r>
              <a:rPr sz="1600" spc="1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está</a:t>
            </a:r>
            <a:r>
              <a:rPr sz="1600" spc="1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obrigada</a:t>
            </a:r>
            <a:r>
              <a:rPr sz="1600" spc="1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nos</a:t>
            </a:r>
            <a:r>
              <a:rPr sz="1600" spc="1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termos</a:t>
            </a:r>
            <a:r>
              <a:rPr sz="1600" spc="1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do</a:t>
            </a:r>
            <a:r>
              <a:rPr sz="1600" spc="1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art.</a:t>
            </a:r>
            <a:r>
              <a:rPr sz="1600" spc="1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70</a:t>
            </a:r>
            <a:r>
              <a:rPr sz="1600" spc="1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da</a:t>
            </a:r>
            <a:r>
              <a:rPr sz="1600" spc="1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Constituição Federal,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elaborado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de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acordo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com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as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disposições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da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IN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TCU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nº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84/2020,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da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DN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TCU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nº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187/2020.</a:t>
            </a:r>
            <a:endParaRPr sz="1600" dirty="0">
              <a:latin typeface="Calibri"/>
              <a:cs typeface="Calibri"/>
            </a:endParaRPr>
          </a:p>
          <a:p>
            <a:pPr marL="12700" marR="5080" indent="914400" algn="just">
              <a:lnSpc>
                <a:spcPct val="100000"/>
              </a:lnSpc>
            </a:pPr>
            <a:r>
              <a:rPr sz="1600" dirty="0">
                <a:latin typeface="Calibri"/>
                <a:cs typeface="Calibri"/>
              </a:rPr>
              <a:t>O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objetivo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deste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relatório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é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permitir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à sociedade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compreender a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atuação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do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Conselho </a:t>
            </a:r>
            <a:r>
              <a:rPr sz="1600" b="1" spc="-10" dirty="0">
                <a:latin typeface="Calibri"/>
                <a:cs typeface="Calibri"/>
              </a:rPr>
              <a:t>Regional </a:t>
            </a:r>
            <a:r>
              <a:rPr sz="1600" b="1" dirty="0">
                <a:latin typeface="Calibri"/>
                <a:cs typeface="Calibri"/>
              </a:rPr>
              <a:t>de</a:t>
            </a:r>
            <a:r>
              <a:rPr sz="1600" b="1" spc="25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Medicina</a:t>
            </a:r>
            <a:r>
              <a:rPr sz="1600" b="1" spc="10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Veterinária</a:t>
            </a:r>
            <a:r>
              <a:rPr sz="1600" b="1" spc="20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do</a:t>
            </a:r>
            <a:r>
              <a:rPr sz="1600" b="1" spc="15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Estado</a:t>
            </a:r>
            <a:r>
              <a:rPr sz="1600" b="1" spc="30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do</a:t>
            </a:r>
            <a:r>
              <a:rPr sz="1600" b="1" spc="15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Amapá</a:t>
            </a:r>
            <a:r>
              <a:rPr sz="1600" b="1" spc="25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-</a:t>
            </a:r>
            <a:r>
              <a:rPr sz="1600" b="1" spc="2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CRMV-</a:t>
            </a:r>
            <a:r>
              <a:rPr sz="1600" b="1" dirty="0">
                <a:latin typeface="Calibri"/>
                <a:cs typeface="Calibri"/>
              </a:rPr>
              <a:t>AP</a:t>
            </a:r>
            <a:r>
              <a:rPr sz="1600" b="1" spc="1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e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de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que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forma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o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órgão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cumpre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o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seu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dever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em </a:t>
            </a:r>
            <a:r>
              <a:rPr sz="1600" dirty="0">
                <a:latin typeface="Calibri"/>
                <a:cs typeface="Calibri"/>
              </a:rPr>
              <a:t>conjunto</a:t>
            </a:r>
            <a:r>
              <a:rPr sz="1600" spc="28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com</a:t>
            </a:r>
            <a:r>
              <a:rPr sz="1600" spc="28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o</a:t>
            </a:r>
            <a:r>
              <a:rPr sz="1600" spc="30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Sistema</a:t>
            </a:r>
            <a:r>
              <a:rPr sz="1600" spc="29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CFMV/CRMVs,</a:t>
            </a:r>
            <a:r>
              <a:rPr sz="1600" spc="28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no</a:t>
            </a:r>
            <a:r>
              <a:rPr sz="1600" spc="29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controle</a:t>
            </a:r>
            <a:r>
              <a:rPr sz="1600" spc="30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ético</a:t>
            </a:r>
            <a:r>
              <a:rPr sz="1600" spc="29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e</a:t>
            </a:r>
            <a:r>
              <a:rPr sz="1600" spc="28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técnico-</a:t>
            </a:r>
            <a:r>
              <a:rPr sz="1600" dirty="0">
                <a:latin typeface="Calibri"/>
                <a:cs typeface="Calibri"/>
              </a:rPr>
              <a:t>profissional,</a:t>
            </a:r>
            <a:r>
              <a:rPr sz="1600" spc="29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o</a:t>
            </a:r>
            <a:r>
              <a:rPr sz="1600" spc="28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que</a:t>
            </a:r>
            <a:r>
              <a:rPr sz="1600" spc="29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lhe</a:t>
            </a:r>
            <a:r>
              <a:rPr sz="1600" spc="295" dirty="0">
                <a:latin typeface="Calibri"/>
                <a:cs typeface="Calibri"/>
              </a:rPr>
              <a:t>  </a:t>
            </a:r>
            <a:r>
              <a:rPr sz="1600" dirty="0">
                <a:latin typeface="Calibri"/>
                <a:cs typeface="Calibri"/>
              </a:rPr>
              <a:t>confere</a:t>
            </a:r>
            <a:r>
              <a:rPr sz="1600" spc="290" dirty="0">
                <a:latin typeface="Calibri"/>
                <a:cs typeface="Calibri"/>
              </a:rPr>
              <a:t> </a:t>
            </a:r>
            <a:r>
              <a:rPr sz="1600" spc="-50" dirty="0">
                <a:latin typeface="Calibri"/>
                <a:cs typeface="Calibri"/>
              </a:rPr>
              <a:t>a </a:t>
            </a:r>
            <a:r>
              <a:rPr sz="1600" dirty="0">
                <a:latin typeface="Calibri"/>
                <a:cs typeface="Calibri"/>
              </a:rPr>
              <a:t>dimensão</a:t>
            </a:r>
            <a:r>
              <a:rPr sz="1600" spc="8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de</a:t>
            </a:r>
            <a:r>
              <a:rPr sz="1600" spc="9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seu</a:t>
            </a:r>
            <a:r>
              <a:rPr sz="1600" spc="10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compromisso</a:t>
            </a:r>
            <a:r>
              <a:rPr sz="1600" spc="9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social</a:t>
            </a:r>
            <a:r>
              <a:rPr sz="1600" spc="10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com</a:t>
            </a:r>
            <a:r>
              <a:rPr sz="1600" spc="8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</a:t>
            </a:r>
            <a:r>
              <a:rPr sz="1600" spc="9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sociedade</a:t>
            </a:r>
            <a:r>
              <a:rPr sz="1600" spc="8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e</a:t>
            </a:r>
            <a:r>
              <a:rPr sz="1600" spc="10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segurança,</a:t>
            </a:r>
            <a:r>
              <a:rPr sz="1600" spc="90" dirty="0">
                <a:latin typeface="Calibri"/>
                <a:cs typeface="Calibri"/>
              </a:rPr>
              <a:t>  </a:t>
            </a:r>
            <a:r>
              <a:rPr sz="1600" dirty="0">
                <a:latin typeface="Calibri"/>
                <a:cs typeface="Calibri"/>
              </a:rPr>
              <a:t>confiança</a:t>
            </a:r>
            <a:r>
              <a:rPr sz="1600" spc="10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e</a:t>
            </a:r>
            <a:r>
              <a:rPr sz="1600" spc="9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respeito</a:t>
            </a:r>
            <a:r>
              <a:rPr sz="1600" spc="10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em</a:t>
            </a:r>
            <a:r>
              <a:rPr sz="1600" spc="9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sua</a:t>
            </a:r>
            <a:r>
              <a:rPr sz="1600" spc="10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relação </a:t>
            </a:r>
            <a:r>
              <a:rPr sz="1600" dirty="0">
                <a:latin typeface="Calibri"/>
                <a:cs typeface="Calibri"/>
              </a:rPr>
              <a:t>com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os </a:t>
            </a:r>
            <a:r>
              <a:rPr sz="1600" spc="-10" dirty="0">
                <a:latin typeface="Calibri"/>
                <a:cs typeface="Calibri"/>
              </a:rPr>
              <a:t>profissionais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no</a:t>
            </a:r>
            <a:r>
              <a:rPr sz="1600" spc="-10" dirty="0">
                <a:latin typeface="Calibri"/>
                <a:cs typeface="Calibri"/>
              </a:rPr>
              <a:t> exercício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de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suas</a:t>
            </a:r>
            <a:r>
              <a:rPr sz="1600" spc="3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funções.</a:t>
            </a:r>
            <a:endParaRPr sz="1600" dirty="0">
              <a:latin typeface="Calibri"/>
              <a:cs typeface="Calibri"/>
            </a:endParaRPr>
          </a:p>
          <a:p>
            <a:pPr marL="12700" marR="6985" indent="914400" algn="just">
              <a:lnSpc>
                <a:spcPct val="100000"/>
              </a:lnSpc>
              <a:spcBef>
                <a:spcPts val="5"/>
              </a:spcBef>
            </a:pPr>
            <a:r>
              <a:rPr sz="1600" dirty="0">
                <a:latin typeface="Calibri"/>
                <a:cs typeface="Calibri"/>
              </a:rPr>
              <a:t>A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atuação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eficaz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do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CRMV-</a:t>
            </a:r>
            <a:r>
              <a:rPr sz="1600" dirty="0">
                <a:latin typeface="Calibri"/>
                <a:cs typeface="Calibri"/>
              </a:rPr>
              <a:t>AP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protege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sociedade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de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maus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profissionais,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de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modo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assegurar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50" dirty="0">
                <a:latin typeface="Calibri"/>
                <a:cs typeface="Calibri"/>
              </a:rPr>
              <a:t>à </a:t>
            </a:r>
            <a:r>
              <a:rPr sz="1600" dirty="0">
                <a:latin typeface="Calibri"/>
                <a:cs typeface="Calibri"/>
              </a:rPr>
              <a:t>população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atendimento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responsável </a:t>
            </a:r>
            <a:r>
              <a:rPr sz="1600" dirty="0">
                <a:latin typeface="Calibri"/>
                <a:cs typeface="Calibri"/>
              </a:rPr>
              <a:t>e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de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qualidade.</a:t>
            </a:r>
            <a:endParaRPr sz="1600" dirty="0">
              <a:latin typeface="Calibri"/>
              <a:cs typeface="Calibri"/>
            </a:endParaRPr>
          </a:p>
          <a:p>
            <a:pPr marL="12700" marR="5715" indent="914400" algn="just">
              <a:lnSpc>
                <a:spcPct val="100000"/>
              </a:lnSpc>
            </a:pPr>
            <a:r>
              <a:rPr sz="1600" dirty="0">
                <a:latin typeface="Calibri"/>
                <a:cs typeface="Calibri"/>
              </a:rPr>
              <a:t>Nesse</a:t>
            </a:r>
            <a:r>
              <a:rPr sz="1600" spc="35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sentido,</a:t>
            </a:r>
            <a:r>
              <a:rPr sz="1600" spc="35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o</a:t>
            </a:r>
            <a:r>
              <a:rPr sz="1600" spc="360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CRMV-</a:t>
            </a:r>
            <a:r>
              <a:rPr sz="1600" dirty="0">
                <a:latin typeface="Calibri"/>
                <a:cs typeface="Calibri"/>
              </a:rPr>
              <a:t>AP</a:t>
            </a:r>
            <a:r>
              <a:rPr sz="1600" spc="35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busca</a:t>
            </a:r>
            <a:r>
              <a:rPr sz="1600" spc="36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promover</a:t>
            </a:r>
            <a:r>
              <a:rPr sz="1600" spc="35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em</a:t>
            </a:r>
            <a:r>
              <a:rPr sz="1600" spc="35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todo</a:t>
            </a:r>
            <a:r>
              <a:rPr sz="1600" spc="35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Estado</a:t>
            </a:r>
            <a:r>
              <a:rPr sz="1600" spc="35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do</a:t>
            </a:r>
            <a:r>
              <a:rPr sz="1600" spc="35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Amapá</a:t>
            </a:r>
            <a:r>
              <a:rPr sz="1600" spc="35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ações</a:t>
            </a:r>
            <a:r>
              <a:rPr sz="1600" spc="3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voltadas</a:t>
            </a:r>
            <a:r>
              <a:rPr sz="1600" spc="350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ao </a:t>
            </a:r>
            <a:r>
              <a:rPr sz="1600" spc="-10" dirty="0">
                <a:latin typeface="Calibri"/>
                <a:cs typeface="Calibri"/>
              </a:rPr>
              <a:t>registro,</a:t>
            </a:r>
            <a:r>
              <a:rPr sz="1600" dirty="0">
                <a:latin typeface="Calibri"/>
                <a:cs typeface="Calibri"/>
              </a:rPr>
              <a:t> à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normatização,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à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fiscalização,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ao</a:t>
            </a:r>
            <a:r>
              <a:rPr sz="1600" spc="-10" dirty="0">
                <a:latin typeface="Calibri"/>
                <a:cs typeface="Calibri"/>
              </a:rPr>
              <a:t> julgamento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e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à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orientação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dos</a:t>
            </a:r>
            <a:r>
              <a:rPr sz="1600" spc="-10" dirty="0">
                <a:latin typeface="Calibri"/>
                <a:cs typeface="Calibri"/>
              </a:rPr>
              <a:t> profissionais.</a:t>
            </a:r>
            <a:endParaRPr sz="1600" dirty="0">
              <a:latin typeface="Calibri"/>
              <a:cs typeface="Calibri"/>
            </a:endParaRPr>
          </a:p>
          <a:p>
            <a:pPr marL="12700" marR="5715" indent="914400" algn="just">
              <a:lnSpc>
                <a:spcPct val="100000"/>
              </a:lnSpc>
            </a:pPr>
            <a:r>
              <a:rPr sz="1600" dirty="0">
                <a:latin typeface="Calibri"/>
                <a:cs typeface="Calibri"/>
              </a:rPr>
              <a:t>Caso</a:t>
            </a:r>
            <a:r>
              <a:rPr sz="1600" spc="1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deseje</a:t>
            </a:r>
            <a:r>
              <a:rPr sz="1600" spc="1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comentar</a:t>
            </a:r>
            <a:r>
              <a:rPr sz="1600" spc="1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algo,</a:t>
            </a:r>
            <a:r>
              <a:rPr sz="1600" spc="1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esclarecer</a:t>
            </a:r>
            <a:r>
              <a:rPr sz="1600" spc="1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dúvidas</a:t>
            </a:r>
            <a:r>
              <a:rPr sz="1600" spc="1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ou</a:t>
            </a:r>
            <a:r>
              <a:rPr sz="1600" spc="1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fazer</a:t>
            </a:r>
            <a:r>
              <a:rPr sz="1600" spc="114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uma</a:t>
            </a:r>
            <a:r>
              <a:rPr sz="1600" spc="1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sugestão</a:t>
            </a:r>
            <a:r>
              <a:rPr sz="1600" spc="1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ao</a:t>
            </a:r>
            <a:r>
              <a:rPr sz="1600" spc="1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nosso</a:t>
            </a:r>
            <a:r>
              <a:rPr sz="1600" spc="1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relatório,</a:t>
            </a:r>
            <a:r>
              <a:rPr sz="1600" spc="130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não </a:t>
            </a:r>
            <a:r>
              <a:rPr sz="1600" dirty="0">
                <a:latin typeface="Calibri"/>
                <a:cs typeface="Calibri"/>
              </a:rPr>
              <a:t>hesite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em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entrar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em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contato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conosco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por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meio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do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e-</a:t>
            </a:r>
            <a:r>
              <a:rPr sz="1600" dirty="0">
                <a:latin typeface="Calibri"/>
                <a:cs typeface="Calibri"/>
              </a:rPr>
              <a:t>mail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  <a:hlinkClick r:id="rId2"/>
              </a:rPr>
              <a:t>administrativo@crmvap.org.br.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Desejamos</a:t>
            </a:r>
            <a:r>
              <a:rPr sz="1600" spc="-10" dirty="0">
                <a:latin typeface="Calibri"/>
                <a:cs typeface="Calibri"/>
              </a:rPr>
              <a:t> evoluir </a:t>
            </a:r>
            <a:r>
              <a:rPr sz="1600" dirty="0">
                <a:latin typeface="Calibri"/>
                <a:cs typeface="Calibri"/>
              </a:rPr>
              <a:t>de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forma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constante.</a:t>
            </a:r>
            <a:endParaRPr sz="1600" dirty="0">
              <a:latin typeface="Calibri"/>
              <a:cs typeface="Calibri"/>
            </a:endParaRPr>
          </a:p>
          <a:p>
            <a:pPr marR="5715" algn="r">
              <a:lnSpc>
                <a:spcPct val="100000"/>
              </a:lnSpc>
              <a:spcBef>
                <a:spcPts val="1920"/>
              </a:spcBef>
            </a:pPr>
            <a:r>
              <a:rPr sz="1600" dirty="0">
                <a:latin typeface="Calibri"/>
                <a:cs typeface="Calibri"/>
              </a:rPr>
              <a:t>Boa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leitura!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97607" y="755650"/>
            <a:ext cx="122936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10" dirty="0">
                <a:solidFill>
                  <a:srgbClr val="000000"/>
                </a:solidFill>
                <a:latin typeface="Calibri"/>
                <a:cs typeface="Calibri"/>
              </a:rPr>
              <a:t>Bem-vindo!</a:t>
            </a:r>
            <a:endParaRPr sz="2000" dirty="0">
              <a:latin typeface="Calibri"/>
              <a:cs typeface="Calibri"/>
            </a:endParaRPr>
          </a:p>
        </p:txBody>
      </p:sp>
      <p:grpSp>
        <p:nvGrpSpPr>
          <p:cNvPr id="4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5" name="Retângulo 4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6" name="Retângulo 5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7" name="Retângulo 6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79851" y="1550314"/>
            <a:ext cx="8738235" cy="10284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914400" algn="just">
              <a:lnSpc>
                <a:spcPct val="150000"/>
              </a:lnSpc>
              <a:spcBef>
                <a:spcPts val="100"/>
              </a:spcBef>
            </a:pP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 Setor Administrativo coordena e executa toda as atividades administrativas do CRMV-AP, sob supervisão da Presidência e Secretaria Geral, realizando atendimentos aos profissionais e público em geral e direcionando as demandas recebidas no Conselho Regional aos setores competentes</a:t>
            </a:r>
            <a:r>
              <a:rPr sz="1600" spc="-10" dirty="0">
                <a:latin typeface="Calibri"/>
                <a:cs typeface="Calibri"/>
              </a:rPr>
              <a:t>.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879851" y="2696616"/>
            <a:ext cx="8740775" cy="29007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914400" algn="just">
              <a:lnSpc>
                <a:spcPct val="150000"/>
              </a:lnSpc>
              <a:spcBef>
                <a:spcPts val="100"/>
              </a:spcBef>
            </a:pP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É o setor responsável, ainda, pela organização e suporte nas Sessões Plenárias Ordinárias, Extraordinárias e Sessões Especiais de Julgamento de Processo Ético-Profissional do CRMV-AP, realizando as convocatórias, listas de presenças, pautas, atas, extratos de atas, anexando aos processos suas respectivas decisões, assim como realizando as </a:t>
            </a:r>
            <a:r>
              <a:rPr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notificações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</a:t>
            </a:r>
            <a:r>
              <a:rPr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os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interessados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pt-BR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2700" marR="5080" indent="914400" algn="just">
              <a:lnSpc>
                <a:spcPct val="150000"/>
              </a:lnSpc>
              <a:spcBef>
                <a:spcPts val="100"/>
              </a:spcBef>
            </a:pPr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Realiza ainda a organização do pagamento de prestadores de serviços, acompanhamento de extratos financeiros, cobranças de débitos, emissão de relatórios diversos sobre créditos e débitos, pessoas físicas e jurídicas, acompanhamento de pagamentos, processos de execuções judiciais, inscrições em dívida ativa, cobranças de multas diversas, execuções de parcelamentos, negociações, acompanhamento de emissões de </a:t>
            </a:r>
            <a:r>
              <a:rPr lang="pt-BR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ARTs</a:t>
            </a:r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baixa de pagamentos junto ao banco, comunicação com o banco e administração de contas correntes do conselho, entre outras.</a:t>
            </a:r>
            <a:endParaRPr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2399" y="3581399"/>
            <a:ext cx="2727451" cy="2904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spcBef>
                <a:spcPts val="95"/>
              </a:spcBef>
            </a:pPr>
            <a:r>
              <a:rPr b="1" dirty="0">
                <a:solidFill>
                  <a:srgbClr val="00B050"/>
                </a:solidFill>
                <a:latin typeface="Calibri"/>
                <a:ea typeface="+mj-ea"/>
                <a:cs typeface="Calibri"/>
              </a:rPr>
              <a:t>DESEMPENHO DA GESTÃO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762381" y="831746"/>
            <a:ext cx="468122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solidFill>
                  <a:srgbClr val="00B050"/>
                </a:solidFill>
                <a:latin typeface="Calibri"/>
                <a:cs typeface="Calibri"/>
              </a:rPr>
              <a:t>Setor</a:t>
            </a:r>
            <a:r>
              <a:rPr sz="2800" b="1" spc="-70" dirty="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sz="2800" b="1" spc="-20" dirty="0">
                <a:solidFill>
                  <a:srgbClr val="00B050"/>
                </a:solidFill>
                <a:latin typeface="Calibri"/>
                <a:cs typeface="Calibri"/>
              </a:rPr>
              <a:t>Administrativo</a:t>
            </a:r>
            <a:r>
              <a:rPr sz="2800" b="1" spc="-65" dirty="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0B050"/>
                </a:solidFill>
                <a:latin typeface="Calibri"/>
                <a:cs typeface="Calibri"/>
              </a:rPr>
              <a:t>Financeiro</a:t>
            </a:r>
            <a:endParaRPr sz="2800" dirty="0">
              <a:solidFill>
                <a:srgbClr val="00B050"/>
              </a:solidFill>
              <a:latin typeface="Calibri"/>
              <a:cs typeface="Calibri"/>
            </a:endParaRPr>
          </a:p>
        </p:txBody>
      </p:sp>
      <p:grpSp>
        <p:nvGrpSpPr>
          <p:cNvPr id="9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10" name="Retângulo 9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11" name="Retângulo 10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12" name="Retângulo 11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13" name="Imagem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5435" y="1828800"/>
            <a:ext cx="11534775" cy="45207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913765" algn="just">
              <a:lnSpc>
                <a:spcPct val="107100"/>
              </a:lnSpc>
              <a:spcBef>
                <a:spcPts val="100"/>
              </a:spcBef>
              <a:tabLst>
                <a:tab pos="355600" algn="l"/>
              </a:tabLst>
            </a:pPr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Os projetos para 2024 listados no relato integrado anterior foram cumpridos conforme descrito abaixo</a:t>
            </a:r>
            <a:r>
              <a:rPr lang="pt-B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pPr marL="12700" marR="5080" indent="913765" algn="just">
              <a:lnSpc>
                <a:spcPct val="107100"/>
              </a:lnSpc>
              <a:spcBef>
                <a:spcPts val="100"/>
              </a:spcBef>
              <a:tabLst>
                <a:tab pos="355600" algn="l"/>
              </a:tabLst>
            </a:pPr>
            <a:endParaRPr lang="pt-BR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2700" marR="5080" indent="913765" algn="just">
              <a:lnSpc>
                <a:spcPct val="107100"/>
              </a:lnSpc>
              <a:spcBef>
                <a:spcPts val="100"/>
              </a:spcBef>
              <a:buAutoNum type="arabicPeriod"/>
              <a:tabLst>
                <a:tab pos="355600" algn="l"/>
              </a:tabLst>
            </a:pPr>
            <a:r>
              <a:rPr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Fiscalizar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no mínimo, uma vez ao ano, todos os estabelecimentos no Estado do Amapá que exerçam atividades veterinárias e/ou com essas se relacionem, identificando os irregulares e encaminhando aos órgãos competentes as ilegalidades encontradas que não competem </a:t>
            </a:r>
            <a:r>
              <a:rPr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ao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CRMV-AP</a:t>
            </a:r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 Realizado %</a:t>
            </a:r>
            <a:endParaRPr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2700" marR="5080" indent="913765" algn="just">
              <a:lnSpc>
                <a:spcPct val="107100"/>
              </a:lnSpc>
              <a:spcBef>
                <a:spcPts val="100"/>
              </a:spcBef>
              <a:buAutoNum type="arabicPeriod"/>
              <a:tabLst>
                <a:tab pos="356870" algn="l"/>
              </a:tabLst>
            </a:pP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Adquirir sede própria do CRMV-AP</a:t>
            </a:r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 processo iniciado, porém em razão de avaliação do processo, será refeito em 2025 todo o processo de aquisição, com apoio do CFMV.</a:t>
            </a:r>
            <a:endParaRPr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2700" marR="5080" indent="913765" algn="just">
              <a:lnSpc>
                <a:spcPct val="107100"/>
              </a:lnSpc>
              <a:spcBef>
                <a:spcPts val="100"/>
              </a:spcBef>
              <a:buAutoNum type="arabicPeriod"/>
              <a:tabLst>
                <a:tab pos="356870" algn="l"/>
              </a:tabLst>
            </a:pP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Ampliar as parcerias com os órgãos que atuam direta e indiretamente com a Medicina Veterinária e </a:t>
            </a:r>
            <a:r>
              <a:rPr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Zootecnia</a:t>
            </a:r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 realizada parceria com PROCON, OAB e </a:t>
            </a:r>
            <a:r>
              <a:rPr lang="pt-BR" sz="1400" dirty="0" err="1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Ministerio</a:t>
            </a:r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 Publico de Meio Ambiente e SECBEA.</a:t>
            </a:r>
            <a:endParaRPr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2700" marR="5080" indent="913765" algn="just">
              <a:lnSpc>
                <a:spcPct val="107100"/>
              </a:lnSpc>
              <a:spcBef>
                <a:spcPts val="100"/>
              </a:spcBef>
              <a:buAutoNum type="arabicPeriod"/>
              <a:tabLst>
                <a:tab pos="355600" algn="l"/>
              </a:tabLst>
            </a:pP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Aprimorar a comunicação com o </a:t>
            </a:r>
            <a:r>
              <a:rPr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público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interno</a:t>
            </a:r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t-B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pt-B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comunicação sofreu melhora significativa refletindo nos números de adimplência e adesão nos diferentes meios de contato do Conselho)</a:t>
            </a:r>
            <a:endParaRPr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2700" marR="5080" indent="913765" algn="just">
              <a:lnSpc>
                <a:spcPct val="107100"/>
              </a:lnSpc>
              <a:spcBef>
                <a:spcPts val="100"/>
              </a:spcBef>
              <a:buAutoNum type="arabicPeriod"/>
              <a:tabLst>
                <a:tab pos="355600" algn="l"/>
              </a:tabLst>
            </a:pP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Viabilizar treinamentos para os funcionários do </a:t>
            </a:r>
            <a:r>
              <a:rPr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CRMV-AP</a:t>
            </a:r>
            <a:r>
              <a:rPr lang="pt-B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t-B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 o CFMV disponibilizou a participação dos servidores em vários cursos e treinamentos.</a:t>
            </a:r>
            <a:endParaRPr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2700" marR="5080" indent="913765" algn="just">
              <a:lnSpc>
                <a:spcPct val="107100"/>
              </a:lnSpc>
              <a:spcBef>
                <a:spcPts val="100"/>
              </a:spcBef>
              <a:buAutoNum type="arabicPeriod"/>
              <a:tabLst>
                <a:tab pos="355600" algn="l"/>
              </a:tabLst>
            </a:pP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Divulgar as ações do CRMV-AP para a população e os </a:t>
            </a:r>
            <a:r>
              <a:rPr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profissionais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inscritos</a:t>
            </a:r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t-B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 através da presença do CRMV-AP em eventos e publicações nas redes sociais foi possível a </a:t>
            </a:r>
            <a:r>
              <a:rPr lang="pt-BR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divugação</a:t>
            </a:r>
            <a:r>
              <a:rPr lang="pt-B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.</a:t>
            </a:r>
            <a:endParaRPr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2700" marR="5080" indent="913765" algn="just">
              <a:lnSpc>
                <a:spcPct val="107100"/>
              </a:lnSpc>
              <a:spcBef>
                <a:spcPts val="100"/>
              </a:spcBef>
              <a:buAutoNum type="arabicPeriod"/>
              <a:tabLst>
                <a:tab pos="355600" algn="l"/>
              </a:tabLst>
            </a:pP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Acompanhar a arrecadação e verificar seu desempenho para executar as ações do </a:t>
            </a:r>
            <a:r>
              <a:rPr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planejamento</a:t>
            </a:r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t-B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pt-B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Demonstrado o aumento significativo no desempenho das cobranças e comunicação com os devedores, refletindo no aumento de 49% em 2024.</a:t>
            </a:r>
            <a:endParaRPr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2700" marR="5080" indent="913765" algn="just">
              <a:lnSpc>
                <a:spcPct val="107100"/>
              </a:lnSpc>
              <a:spcBef>
                <a:spcPts val="100"/>
              </a:spcBef>
              <a:buAutoNum type="arabicPeriod"/>
              <a:tabLst>
                <a:tab pos="355600" algn="l"/>
              </a:tabLst>
            </a:pPr>
            <a:r>
              <a:rPr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Divulgar</a:t>
            </a:r>
            <a:r>
              <a:rPr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atualizar</a:t>
            </a:r>
            <a:r>
              <a:rPr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o Portal </a:t>
            </a:r>
            <a:r>
              <a:rPr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Transparência</a:t>
            </a:r>
            <a:r>
              <a:rPr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para </a:t>
            </a:r>
            <a:r>
              <a:rPr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os</a:t>
            </a:r>
            <a:r>
              <a:rPr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médicos-veterinários</a:t>
            </a:r>
            <a:r>
              <a:rPr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zootecnistas</a:t>
            </a:r>
            <a:r>
              <a:rPr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população</a:t>
            </a:r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t-B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pt-B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Portal atualizado com as peças contábeis e outras publicações.</a:t>
            </a:r>
            <a:endParaRPr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2700" marR="5080" indent="913765" algn="just">
              <a:lnSpc>
                <a:spcPct val="107100"/>
              </a:lnSpc>
              <a:spcBef>
                <a:spcPts val="100"/>
              </a:spcBef>
              <a:buAutoNum type="arabicPeriod"/>
              <a:tabLst>
                <a:tab pos="355600" algn="l"/>
              </a:tabLst>
            </a:pPr>
            <a:r>
              <a:rPr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Aumentar</a:t>
            </a:r>
            <a:r>
              <a:rPr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 número de profissionais Zootecnistas registrados no </a:t>
            </a:r>
            <a:r>
              <a:rPr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CRMV-AP</a:t>
            </a:r>
            <a:r>
              <a:rPr lang="pt-B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          Ocorreu a inscrição de apenas </a:t>
            </a:r>
            <a:r>
              <a:rPr lang="pt-BR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xx</a:t>
            </a:r>
            <a:r>
              <a:rPr lang="pt-B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zootecnista. Ressaltamos que o estado possui apenas um curso de graduação e que ainda está em andamento no segundo ano de curso.</a:t>
            </a:r>
            <a:endParaRPr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6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7" name="Retângulo 6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8" name="Retângulo 7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9" name="Retângulo 8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10" name="Imagem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  <p:sp>
        <p:nvSpPr>
          <p:cNvPr id="11" name="object 8"/>
          <p:cNvSpPr txBox="1">
            <a:spLocks noGrp="1"/>
          </p:cNvSpPr>
          <p:nvPr>
            <p:ph type="title"/>
          </p:nvPr>
        </p:nvSpPr>
        <p:spPr>
          <a:xfrm>
            <a:off x="1295400" y="852574"/>
            <a:ext cx="468122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2800" b="1" dirty="0" smtClean="0">
                <a:solidFill>
                  <a:srgbClr val="00B050"/>
                </a:solidFill>
                <a:latin typeface="Calibri"/>
                <a:cs typeface="Calibri"/>
              </a:rPr>
              <a:t>CARTEIRA DE PROJETOS 2024</a:t>
            </a:r>
            <a:endParaRPr sz="2800" dirty="0">
              <a:solidFill>
                <a:srgbClr val="00B050"/>
              </a:solidFill>
              <a:latin typeface="Calibri"/>
              <a:cs typeface="Calibri"/>
            </a:endParaRPr>
          </a:p>
        </p:txBody>
      </p:sp>
      <p:sp>
        <p:nvSpPr>
          <p:cNvPr id="14" name="Seta para a Direita 13"/>
          <p:cNvSpPr/>
          <p:nvPr/>
        </p:nvSpPr>
        <p:spPr>
          <a:xfrm>
            <a:off x="6781800" y="5638800"/>
            <a:ext cx="228600" cy="1798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371600" y="1322124"/>
            <a:ext cx="8834755" cy="46365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7100"/>
              </a:lnSpc>
              <a:spcBef>
                <a:spcPts val="100"/>
              </a:spcBef>
            </a:pP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Os princípios do Controle Interno são procedimentos adotados para assegurar a salvaguarda da gestão financeira, orçamentária e patrimonial da entidade. Os principais princípios de controle interno devem incluir: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371600" y="3615287"/>
            <a:ext cx="21526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20" dirty="0">
                <a:latin typeface="Calibri"/>
                <a:cs typeface="Calibri"/>
              </a:rPr>
              <a:t>iii.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71600" y="2133600"/>
            <a:ext cx="9143999" cy="27356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3384" marR="5080" indent="-401320" algn="just">
              <a:lnSpc>
                <a:spcPct val="120000"/>
              </a:lnSpc>
              <a:spcBef>
                <a:spcPts val="100"/>
              </a:spcBef>
              <a:buAutoNum type="romanLcPeriod"/>
              <a:tabLst>
                <a:tab pos="413384" algn="l"/>
              </a:tabLst>
            </a:pPr>
            <a:r>
              <a:rPr sz="1400" u="sng" dirty="0">
                <a:uFill>
                  <a:solidFill>
                    <a:srgbClr val="000000"/>
                  </a:solidFill>
                </a:uFill>
                <a:cs typeface="Calibri"/>
              </a:rPr>
              <a:t>estabelecimento</a:t>
            </a:r>
            <a:r>
              <a:rPr sz="1400" u="sng" spc="30" dirty="0">
                <a:uFill>
                  <a:solidFill>
                    <a:srgbClr val="000000"/>
                  </a:solidFill>
                </a:uFill>
                <a:cs typeface="Calibri"/>
              </a:rPr>
              <a:t> </a:t>
            </a:r>
            <a:r>
              <a:rPr sz="1400" u="sng" dirty="0">
                <a:uFill>
                  <a:solidFill>
                    <a:srgbClr val="000000"/>
                  </a:solidFill>
                </a:uFill>
                <a:cs typeface="Calibri"/>
              </a:rPr>
              <a:t>de</a:t>
            </a:r>
            <a:r>
              <a:rPr sz="1400" u="sng" spc="35" dirty="0">
                <a:uFill>
                  <a:solidFill>
                    <a:srgbClr val="000000"/>
                  </a:solidFill>
                </a:uFill>
                <a:cs typeface="Calibri"/>
              </a:rPr>
              <a:t> </a:t>
            </a:r>
            <a:r>
              <a:rPr sz="1400" u="sng" dirty="0">
                <a:uFill>
                  <a:solidFill>
                    <a:srgbClr val="000000"/>
                  </a:solidFill>
                </a:uFill>
                <a:cs typeface="Calibri"/>
              </a:rPr>
              <a:t>responsabilidades</a:t>
            </a:r>
            <a:r>
              <a:rPr sz="1400" dirty="0">
                <a:cs typeface="Calibri"/>
              </a:rPr>
              <a:t>:</a:t>
            </a:r>
            <a:r>
              <a:rPr sz="1400" spc="35" dirty="0">
                <a:cs typeface="Calibri"/>
              </a:rPr>
              <a:t> </a:t>
            </a:r>
            <a:r>
              <a:rPr sz="1400" dirty="0">
                <a:cs typeface="Calibri"/>
              </a:rPr>
              <a:t>quando</a:t>
            </a:r>
            <a:r>
              <a:rPr sz="1400" spc="35" dirty="0">
                <a:cs typeface="Calibri"/>
              </a:rPr>
              <a:t> </a:t>
            </a:r>
            <a:r>
              <a:rPr sz="1400" dirty="0">
                <a:cs typeface="Calibri"/>
              </a:rPr>
              <a:t>existe</a:t>
            </a:r>
            <a:r>
              <a:rPr sz="1400" spc="20" dirty="0">
                <a:cs typeface="Calibri"/>
              </a:rPr>
              <a:t> </a:t>
            </a:r>
            <a:r>
              <a:rPr sz="1400" dirty="0">
                <a:cs typeface="Calibri"/>
              </a:rPr>
              <a:t>um</a:t>
            </a:r>
            <a:r>
              <a:rPr sz="1400" spc="25" dirty="0">
                <a:cs typeface="Calibri"/>
              </a:rPr>
              <a:t> </a:t>
            </a:r>
            <a:r>
              <a:rPr sz="1400" dirty="0">
                <a:cs typeface="Calibri"/>
              </a:rPr>
              <a:t>responsável</a:t>
            </a:r>
            <a:r>
              <a:rPr sz="1400" spc="35" dirty="0">
                <a:cs typeface="Calibri"/>
              </a:rPr>
              <a:t> </a:t>
            </a:r>
            <a:r>
              <a:rPr sz="1400" dirty="0">
                <a:cs typeface="Calibri"/>
              </a:rPr>
              <a:t>por</a:t>
            </a:r>
            <a:r>
              <a:rPr sz="1400" spc="25" dirty="0">
                <a:cs typeface="Calibri"/>
              </a:rPr>
              <a:t> </a:t>
            </a:r>
            <a:r>
              <a:rPr sz="1400" dirty="0">
                <a:cs typeface="Calibri"/>
              </a:rPr>
              <a:t>cada</a:t>
            </a:r>
            <a:r>
              <a:rPr sz="1400" spc="40" dirty="0">
                <a:cs typeface="Calibri"/>
              </a:rPr>
              <a:t> </a:t>
            </a:r>
            <a:r>
              <a:rPr sz="1400" dirty="0">
                <a:cs typeface="Calibri"/>
              </a:rPr>
              <a:t>tarefa</a:t>
            </a:r>
            <a:r>
              <a:rPr sz="1400" spc="35" dirty="0">
                <a:cs typeface="Calibri"/>
              </a:rPr>
              <a:t> </a:t>
            </a:r>
            <a:r>
              <a:rPr sz="1400" dirty="0">
                <a:cs typeface="Calibri"/>
              </a:rPr>
              <a:t>fica</a:t>
            </a:r>
            <a:r>
              <a:rPr sz="1400" spc="25" dirty="0">
                <a:cs typeface="Calibri"/>
              </a:rPr>
              <a:t> </a:t>
            </a:r>
            <a:r>
              <a:rPr sz="1400" spc="-20" dirty="0">
                <a:cs typeface="Calibri"/>
              </a:rPr>
              <a:t>mais </a:t>
            </a:r>
            <a:r>
              <a:rPr sz="1400" dirty="0">
                <a:cs typeface="Calibri"/>
              </a:rPr>
              <a:t>fácil</a:t>
            </a:r>
            <a:r>
              <a:rPr sz="1400" spc="-50" dirty="0">
                <a:cs typeface="Calibri"/>
              </a:rPr>
              <a:t> </a:t>
            </a:r>
            <a:r>
              <a:rPr sz="1400" dirty="0">
                <a:cs typeface="Calibri"/>
              </a:rPr>
              <a:t>gerenciar</a:t>
            </a:r>
            <a:r>
              <a:rPr sz="1400" spc="-10" dirty="0">
                <a:cs typeface="Calibri"/>
              </a:rPr>
              <a:t> </a:t>
            </a:r>
            <a:r>
              <a:rPr sz="1400" dirty="0">
                <a:cs typeface="Calibri"/>
              </a:rPr>
              <a:t>a</a:t>
            </a:r>
            <a:r>
              <a:rPr sz="1400" spc="-25" dirty="0">
                <a:cs typeface="Calibri"/>
              </a:rPr>
              <a:t> </a:t>
            </a:r>
            <a:r>
              <a:rPr sz="1400" spc="-10" dirty="0">
                <a:cs typeface="Calibri"/>
              </a:rPr>
              <a:t>execução</a:t>
            </a:r>
            <a:r>
              <a:rPr sz="1400" spc="-20" dirty="0">
                <a:cs typeface="Calibri"/>
              </a:rPr>
              <a:t> </a:t>
            </a:r>
            <a:r>
              <a:rPr sz="1400" dirty="0">
                <a:cs typeface="Calibri"/>
              </a:rPr>
              <a:t>das</a:t>
            </a:r>
            <a:r>
              <a:rPr sz="1400" spc="-40" dirty="0">
                <a:cs typeface="Calibri"/>
              </a:rPr>
              <a:t> </a:t>
            </a:r>
            <a:r>
              <a:rPr sz="1400" dirty="0">
                <a:cs typeface="Calibri"/>
              </a:rPr>
              <a:t>atividades</a:t>
            </a:r>
            <a:r>
              <a:rPr sz="1400" spc="-45" dirty="0">
                <a:cs typeface="Calibri"/>
              </a:rPr>
              <a:t> </a:t>
            </a:r>
            <a:r>
              <a:rPr sz="1400" dirty="0">
                <a:cs typeface="Calibri"/>
              </a:rPr>
              <a:t>e</a:t>
            </a:r>
            <a:r>
              <a:rPr sz="1400" spc="-25" dirty="0">
                <a:cs typeface="Calibri"/>
              </a:rPr>
              <a:t> </a:t>
            </a:r>
            <a:r>
              <a:rPr sz="1400" dirty="0">
                <a:cs typeface="Calibri"/>
              </a:rPr>
              <a:t>determinar</a:t>
            </a:r>
            <a:r>
              <a:rPr sz="1400" spc="-15" dirty="0">
                <a:cs typeface="Calibri"/>
              </a:rPr>
              <a:t> </a:t>
            </a:r>
            <a:r>
              <a:rPr sz="1400" dirty="0">
                <a:cs typeface="Calibri"/>
              </a:rPr>
              <a:t>a</a:t>
            </a:r>
            <a:r>
              <a:rPr sz="1400" spc="-25" dirty="0">
                <a:cs typeface="Calibri"/>
              </a:rPr>
              <a:t> </a:t>
            </a:r>
            <a:r>
              <a:rPr sz="1400" spc="-10" dirty="0">
                <a:cs typeface="Calibri"/>
              </a:rPr>
              <a:t>responsabilidade</a:t>
            </a:r>
            <a:r>
              <a:rPr sz="1400" spc="-40" dirty="0">
                <a:cs typeface="Calibri"/>
              </a:rPr>
              <a:t> </a:t>
            </a:r>
            <a:r>
              <a:rPr sz="1400" dirty="0">
                <a:cs typeface="Calibri"/>
              </a:rPr>
              <a:t>por</a:t>
            </a:r>
            <a:r>
              <a:rPr sz="1400" spc="-10" dirty="0">
                <a:cs typeface="Calibri"/>
              </a:rPr>
              <a:t> </a:t>
            </a:r>
            <a:r>
              <a:rPr sz="1400" dirty="0">
                <a:cs typeface="Calibri"/>
              </a:rPr>
              <a:t>um</a:t>
            </a:r>
            <a:r>
              <a:rPr sz="1400" spc="-40" dirty="0">
                <a:cs typeface="Calibri"/>
              </a:rPr>
              <a:t> </a:t>
            </a:r>
            <a:r>
              <a:rPr sz="1400" spc="-20" dirty="0">
                <a:cs typeface="Calibri"/>
              </a:rPr>
              <a:t>erro</a:t>
            </a:r>
            <a:endParaRPr sz="1400" dirty="0">
              <a:cs typeface="Calibri"/>
            </a:endParaRPr>
          </a:p>
          <a:p>
            <a:pPr marL="412115" marR="6350" indent="-400050" algn="just">
              <a:lnSpc>
                <a:spcPts val="2310"/>
              </a:lnSpc>
              <a:spcBef>
                <a:spcPts val="135"/>
              </a:spcBef>
              <a:buAutoNum type="romanLcPeriod"/>
              <a:tabLst>
                <a:tab pos="413384" algn="l"/>
              </a:tabLst>
            </a:pPr>
            <a:r>
              <a:rPr sz="1400" u="sng" dirty="0">
                <a:uFill>
                  <a:solidFill>
                    <a:srgbClr val="000000"/>
                  </a:solidFill>
                </a:uFill>
                <a:cs typeface="Calibri"/>
              </a:rPr>
              <a:t>procedimentos</a:t>
            </a:r>
            <a:r>
              <a:rPr sz="1400" u="sng" spc="370" dirty="0">
                <a:uFill>
                  <a:solidFill>
                    <a:srgbClr val="000000"/>
                  </a:solidFill>
                </a:uFill>
                <a:cs typeface="Calibri"/>
              </a:rPr>
              <a:t> </a:t>
            </a:r>
            <a:r>
              <a:rPr sz="1400" u="sng" dirty="0">
                <a:uFill>
                  <a:solidFill>
                    <a:srgbClr val="000000"/>
                  </a:solidFill>
                </a:uFill>
                <a:cs typeface="Calibri"/>
              </a:rPr>
              <a:t>documentados</a:t>
            </a:r>
            <a:r>
              <a:rPr sz="1400" dirty="0">
                <a:cs typeface="Calibri"/>
              </a:rPr>
              <a:t>:</a:t>
            </a:r>
            <a:r>
              <a:rPr sz="1400" spc="385" dirty="0">
                <a:cs typeface="Calibri"/>
              </a:rPr>
              <a:t> </a:t>
            </a:r>
            <a:r>
              <a:rPr sz="1400" dirty="0">
                <a:cs typeface="Calibri"/>
              </a:rPr>
              <a:t>todas</a:t>
            </a:r>
            <a:r>
              <a:rPr sz="1400" spc="375" dirty="0">
                <a:cs typeface="Calibri"/>
              </a:rPr>
              <a:t> </a:t>
            </a:r>
            <a:r>
              <a:rPr sz="1400" dirty="0">
                <a:cs typeface="Calibri"/>
              </a:rPr>
              <a:t>as</a:t>
            </a:r>
            <a:r>
              <a:rPr sz="1400" spc="365" dirty="0">
                <a:cs typeface="Calibri"/>
              </a:rPr>
              <a:t> </a:t>
            </a:r>
            <a:r>
              <a:rPr sz="1400" dirty="0">
                <a:cs typeface="Calibri"/>
              </a:rPr>
              <a:t>atividades</a:t>
            </a:r>
            <a:r>
              <a:rPr sz="1400" spc="365" dirty="0">
                <a:cs typeface="Calibri"/>
              </a:rPr>
              <a:t> </a:t>
            </a:r>
            <a:r>
              <a:rPr sz="1400" dirty="0">
                <a:cs typeface="Calibri"/>
              </a:rPr>
              <a:t>devem</a:t>
            </a:r>
            <a:r>
              <a:rPr sz="1400" spc="360" dirty="0">
                <a:cs typeface="Calibri"/>
              </a:rPr>
              <a:t> </a:t>
            </a:r>
            <a:r>
              <a:rPr sz="1400" dirty="0">
                <a:cs typeface="Calibri"/>
              </a:rPr>
              <a:t>ser</a:t>
            </a:r>
            <a:r>
              <a:rPr sz="1400" spc="375" dirty="0">
                <a:cs typeface="Calibri"/>
              </a:rPr>
              <a:t> </a:t>
            </a:r>
            <a:r>
              <a:rPr sz="1400" dirty="0">
                <a:cs typeface="Calibri"/>
              </a:rPr>
              <a:t>documentadas</a:t>
            </a:r>
            <a:r>
              <a:rPr sz="1400" spc="380" dirty="0">
                <a:cs typeface="Calibri"/>
              </a:rPr>
              <a:t> </a:t>
            </a:r>
            <a:r>
              <a:rPr sz="1400" dirty="0">
                <a:cs typeface="Calibri"/>
              </a:rPr>
              <a:t>e</a:t>
            </a:r>
            <a:r>
              <a:rPr sz="1400" spc="375" dirty="0">
                <a:cs typeface="Calibri"/>
              </a:rPr>
              <a:t> </a:t>
            </a:r>
            <a:r>
              <a:rPr sz="1400" dirty="0">
                <a:cs typeface="Calibri"/>
              </a:rPr>
              <a:t>isso</a:t>
            </a:r>
            <a:r>
              <a:rPr sz="1400" spc="380" dirty="0">
                <a:cs typeface="Calibri"/>
              </a:rPr>
              <a:t> </a:t>
            </a:r>
            <a:r>
              <a:rPr sz="1400" spc="-10" dirty="0">
                <a:cs typeface="Calibri"/>
              </a:rPr>
              <a:t>inclui, 	</a:t>
            </a:r>
            <a:r>
              <a:rPr sz="1400" dirty="0">
                <a:cs typeface="Calibri"/>
              </a:rPr>
              <a:t>obviamente,</a:t>
            </a:r>
            <a:r>
              <a:rPr sz="1400" spc="160" dirty="0">
                <a:cs typeface="Calibri"/>
              </a:rPr>
              <a:t>  </a:t>
            </a:r>
            <a:r>
              <a:rPr sz="1400" dirty="0">
                <a:cs typeface="Calibri"/>
              </a:rPr>
              <a:t>os</a:t>
            </a:r>
            <a:r>
              <a:rPr sz="1400" spc="165" dirty="0">
                <a:cs typeface="Calibri"/>
              </a:rPr>
              <a:t>  </a:t>
            </a:r>
            <a:r>
              <a:rPr sz="1400" dirty="0">
                <a:cs typeface="Calibri"/>
              </a:rPr>
              <a:t>registros</a:t>
            </a:r>
            <a:r>
              <a:rPr sz="1400" spc="160" dirty="0">
                <a:cs typeface="Calibri"/>
              </a:rPr>
              <a:t>  </a:t>
            </a:r>
            <a:r>
              <a:rPr sz="1400" dirty="0">
                <a:cs typeface="Calibri"/>
              </a:rPr>
              <a:t>contábeis</a:t>
            </a:r>
            <a:r>
              <a:rPr sz="1400" spc="160" dirty="0">
                <a:cs typeface="Calibri"/>
              </a:rPr>
              <a:t>  </a:t>
            </a:r>
            <a:r>
              <a:rPr sz="1400" dirty="0">
                <a:cs typeface="Calibri"/>
              </a:rPr>
              <a:t>das</a:t>
            </a:r>
            <a:r>
              <a:rPr sz="1400" spc="160" dirty="0">
                <a:cs typeface="Calibri"/>
              </a:rPr>
              <a:t>  </a:t>
            </a:r>
            <a:r>
              <a:rPr sz="1400" dirty="0">
                <a:cs typeface="Calibri"/>
              </a:rPr>
              <a:t>transações.</a:t>
            </a:r>
            <a:r>
              <a:rPr sz="1400" spc="160" dirty="0">
                <a:cs typeface="Calibri"/>
              </a:rPr>
              <a:t>  </a:t>
            </a:r>
            <a:r>
              <a:rPr sz="1400" dirty="0">
                <a:cs typeface="Calibri"/>
              </a:rPr>
              <a:t>Isso</a:t>
            </a:r>
            <a:r>
              <a:rPr sz="1400" spc="155" dirty="0">
                <a:cs typeface="Calibri"/>
              </a:rPr>
              <a:t>  </a:t>
            </a:r>
            <a:r>
              <a:rPr sz="1400" dirty="0">
                <a:cs typeface="Calibri"/>
              </a:rPr>
              <a:t>possibilitará</a:t>
            </a:r>
            <a:r>
              <a:rPr sz="1400" spc="160" dirty="0">
                <a:cs typeface="Calibri"/>
              </a:rPr>
              <a:t>  </a:t>
            </a:r>
            <a:r>
              <a:rPr sz="1400" dirty="0">
                <a:cs typeface="Calibri"/>
              </a:rPr>
              <a:t>a</a:t>
            </a:r>
            <a:r>
              <a:rPr sz="1400" spc="160" dirty="0">
                <a:cs typeface="Calibri"/>
              </a:rPr>
              <a:t>  </a:t>
            </a:r>
            <a:r>
              <a:rPr sz="1400" dirty="0">
                <a:cs typeface="Calibri"/>
              </a:rPr>
              <a:t>verificação</a:t>
            </a:r>
            <a:r>
              <a:rPr sz="1400" spc="160" dirty="0">
                <a:cs typeface="Calibri"/>
              </a:rPr>
              <a:t>  </a:t>
            </a:r>
            <a:r>
              <a:rPr sz="1400" spc="-25" dirty="0">
                <a:cs typeface="Calibri"/>
              </a:rPr>
              <a:t>dos 	</a:t>
            </a:r>
            <a:r>
              <a:rPr sz="1400" spc="-10" dirty="0">
                <a:cs typeface="Calibri"/>
              </a:rPr>
              <a:t>procedimentos </a:t>
            </a:r>
            <a:r>
              <a:rPr sz="1400" dirty="0">
                <a:cs typeface="Calibri"/>
              </a:rPr>
              <a:t>e</a:t>
            </a:r>
            <a:r>
              <a:rPr sz="1400" spc="-20" dirty="0">
                <a:cs typeface="Calibri"/>
              </a:rPr>
              <a:t> </a:t>
            </a:r>
            <a:r>
              <a:rPr sz="1400" spc="-10" dirty="0">
                <a:cs typeface="Calibri"/>
              </a:rPr>
              <a:t>evitará fraudes</a:t>
            </a:r>
            <a:endParaRPr sz="1400" dirty="0">
              <a:cs typeface="Calibri"/>
            </a:endParaRPr>
          </a:p>
          <a:p>
            <a:pPr marL="413384" algn="just">
              <a:lnSpc>
                <a:spcPct val="100000"/>
              </a:lnSpc>
              <a:spcBef>
                <a:spcPts val="229"/>
              </a:spcBef>
            </a:pPr>
            <a:r>
              <a:rPr sz="1400" u="sng" spc="-10" dirty="0">
                <a:uFill>
                  <a:solidFill>
                    <a:srgbClr val="000000"/>
                  </a:solidFill>
                </a:uFill>
                <a:cs typeface="Calibri"/>
              </a:rPr>
              <a:t>autorização</a:t>
            </a:r>
            <a:r>
              <a:rPr sz="1400" u="sng" spc="-25" dirty="0">
                <a:uFill>
                  <a:solidFill>
                    <a:srgbClr val="000000"/>
                  </a:solidFill>
                </a:uFill>
                <a:cs typeface="Calibri"/>
              </a:rPr>
              <a:t> </a:t>
            </a:r>
            <a:r>
              <a:rPr sz="1400" u="sng" dirty="0">
                <a:uFill>
                  <a:solidFill>
                    <a:srgbClr val="000000"/>
                  </a:solidFill>
                </a:uFill>
                <a:cs typeface="Calibri"/>
              </a:rPr>
              <a:t>de</a:t>
            </a:r>
            <a:r>
              <a:rPr sz="1400" u="sng" spc="-30" dirty="0">
                <a:uFill>
                  <a:solidFill>
                    <a:srgbClr val="000000"/>
                  </a:solidFill>
                </a:uFill>
                <a:cs typeface="Calibri"/>
              </a:rPr>
              <a:t> </a:t>
            </a:r>
            <a:r>
              <a:rPr sz="1400" u="sng" dirty="0">
                <a:uFill>
                  <a:solidFill>
                    <a:srgbClr val="000000"/>
                  </a:solidFill>
                </a:uFill>
                <a:cs typeface="Calibri"/>
              </a:rPr>
              <a:t>transação</a:t>
            </a:r>
            <a:r>
              <a:rPr sz="1400" dirty="0">
                <a:cs typeface="Calibri"/>
              </a:rPr>
              <a:t>:</a:t>
            </a:r>
            <a:r>
              <a:rPr sz="1400" spc="-20" dirty="0">
                <a:cs typeface="Calibri"/>
              </a:rPr>
              <a:t> </a:t>
            </a:r>
            <a:r>
              <a:rPr sz="1400" dirty="0">
                <a:cs typeface="Calibri"/>
              </a:rPr>
              <a:t>de</a:t>
            </a:r>
            <a:r>
              <a:rPr sz="1400" spc="-30" dirty="0">
                <a:cs typeface="Calibri"/>
              </a:rPr>
              <a:t> </a:t>
            </a:r>
            <a:r>
              <a:rPr sz="1400" dirty="0">
                <a:cs typeface="Calibri"/>
              </a:rPr>
              <a:t>acordo</a:t>
            </a:r>
            <a:r>
              <a:rPr sz="1400" spc="-30" dirty="0">
                <a:cs typeface="Calibri"/>
              </a:rPr>
              <a:t> </a:t>
            </a:r>
            <a:r>
              <a:rPr sz="1400" dirty="0">
                <a:cs typeface="Calibri"/>
              </a:rPr>
              <a:t>com</a:t>
            </a:r>
            <a:r>
              <a:rPr sz="1400" spc="-20" dirty="0">
                <a:cs typeface="Calibri"/>
              </a:rPr>
              <a:t> </a:t>
            </a:r>
            <a:r>
              <a:rPr sz="1400" dirty="0">
                <a:cs typeface="Calibri"/>
              </a:rPr>
              <a:t>esse</a:t>
            </a:r>
            <a:r>
              <a:rPr sz="1400" spc="-25" dirty="0">
                <a:cs typeface="Calibri"/>
              </a:rPr>
              <a:t> </a:t>
            </a:r>
            <a:r>
              <a:rPr sz="1400" dirty="0">
                <a:cs typeface="Calibri"/>
              </a:rPr>
              <a:t>princípio,</a:t>
            </a:r>
            <a:r>
              <a:rPr sz="1400" spc="-30" dirty="0">
                <a:cs typeface="Calibri"/>
              </a:rPr>
              <a:t> </a:t>
            </a:r>
            <a:r>
              <a:rPr sz="1400" dirty="0">
                <a:cs typeface="Calibri"/>
              </a:rPr>
              <a:t>os</a:t>
            </a:r>
            <a:r>
              <a:rPr sz="1400" spc="-25" dirty="0">
                <a:cs typeface="Calibri"/>
              </a:rPr>
              <a:t> </a:t>
            </a:r>
            <a:r>
              <a:rPr sz="1400" spc="-10" dirty="0">
                <a:cs typeface="Calibri"/>
              </a:rPr>
              <a:t>pagamentos</a:t>
            </a:r>
            <a:r>
              <a:rPr sz="1400" spc="-25" dirty="0">
                <a:cs typeface="Calibri"/>
              </a:rPr>
              <a:t> </a:t>
            </a:r>
            <a:r>
              <a:rPr sz="1400" dirty="0">
                <a:cs typeface="Calibri"/>
              </a:rPr>
              <a:t>só</a:t>
            </a:r>
            <a:r>
              <a:rPr sz="1400" spc="-30" dirty="0">
                <a:cs typeface="Calibri"/>
              </a:rPr>
              <a:t> </a:t>
            </a:r>
            <a:r>
              <a:rPr sz="1400" dirty="0">
                <a:cs typeface="Calibri"/>
              </a:rPr>
              <a:t>podem</a:t>
            </a:r>
            <a:r>
              <a:rPr sz="1400" spc="-30" dirty="0">
                <a:cs typeface="Calibri"/>
              </a:rPr>
              <a:t> </a:t>
            </a:r>
            <a:r>
              <a:rPr sz="1400" dirty="0">
                <a:cs typeface="Calibri"/>
              </a:rPr>
              <a:t>ser</a:t>
            </a:r>
            <a:r>
              <a:rPr sz="1400" spc="-15" dirty="0">
                <a:cs typeface="Calibri"/>
              </a:rPr>
              <a:t> </a:t>
            </a:r>
            <a:r>
              <a:rPr sz="1400" spc="-10" dirty="0">
                <a:cs typeface="Calibri"/>
              </a:rPr>
              <a:t>realizados</a:t>
            </a:r>
            <a:endParaRPr sz="1400" dirty="0">
              <a:cs typeface="Calibri"/>
            </a:endParaRPr>
          </a:p>
          <a:p>
            <a:pPr marL="413384" algn="just">
              <a:lnSpc>
                <a:spcPct val="100000"/>
              </a:lnSpc>
              <a:spcBef>
                <a:spcPts val="385"/>
              </a:spcBef>
            </a:pPr>
            <a:r>
              <a:rPr sz="1400" dirty="0">
                <a:cs typeface="Calibri"/>
              </a:rPr>
              <a:t>após</a:t>
            </a:r>
            <a:r>
              <a:rPr sz="1400" spc="-20" dirty="0">
                <a:cs typeface="Calibri"/>
              </a:rPr>
              <a:t> </a:t>
            </a:r>
            <a:r>
              <a:rPr sz="1400" dirty="0">
                <a:cs typeface="Calibri"/>
              </a:rPr>
              <a:t>a</a:t>
            </a:r>
            <a:r>
              <a:rPr sz="1400" spc="-10" dirty="0">
                <a:cs typeface="Calibri"/>
              </a:rPr>
              <a:t> autorização </a:t>
            </a:r>
            <a:r>
              <a:rPr sz="1400" dirty="0">
                <a:cs typeface="Calibri"/>
              </a:rPr>
              <a:t>de</a:t>
            </a:r>
            <a:r>
              <a:rPr sz="1400" spc="-5" dirty="0">
                <a:cs typeface="Calibri"/>
              </a:rPr>
              <a:t> </a:t>
            </a:r>
            <a:r>
              <a:rPr sz="1400" dirty="0">
                <a:cs typeface="Calibri"/>
              </a:rPr>
              <a:t>um</a:t>
            </a:r>
            <a:r>
              <a:rPr sz="1400" spc="-20" dirty="0">
                <a:cs typeface="Calibri"/>
              </a:rPr>
              <a:t> </a:t>
            </a:r>
            <a:r>
              <a:rPr sz="1400" spc="-10" dirty="0">
                <a:cs typeface="Calibri"/>
              </a:rPr>
              <a:t>responsável</a:t>
            </a:r>
            <a:endParaRPr sz="1400" dirty="0"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385"/>
              </a:spcBef>
            </a:pPr>
            <a:r>
              <a:rPr sz="1400" dirty="0">
                <a:cs typeface="Calibri"/>
              </a:rPr>
              <a:t>iv.</a:t>
            </a:r>
            <a:r>
              <a:rPr sz="1400" spc="400" dirty="0">
                <a:cs typeface="Calibri"/>
              </a:rPr>
              <a:t>  </a:t>
            </a:r>
            <a:r>
              <a:rPr sz="1400" u="sng" dirty="0">
                <a:uFill>
                  <a:solidFill>
                    <a:srgbClr val="000000"/>
                  </a:solidFill>
                </a:uFill>
                <a:cs typeface="Calibri"/>
              </a:rPr>
              <a:t>segregação</a:t>
            </a:r>
            <a:r>
              <a:rPr sz="1400" u="sng" spc="175" dirty="0">
                <a:uFill>
                  <a:solidFill>
                    <a:srgbClr val="000000"/>
                  </a:solidFill>
                </a:uFill>
                <a:cs typeface="Calibri"/>
              </a:rPr>
              <a:t> </a:t>
            </a:r>
            <a:r>
              <a:rPr sz="1400" u="sng" dirty="0">
                <a:uFill>
                  <a:solidFill>
                    <a:srgbClr val="000000"/>
                  </a:solidFill>
                </a:uFill>
                <a:cs typeface="Calibri"/>
              </a:rPr>
              <a:t>de</a:t>
            </a:r>
            <a:r>
              <a:rPr sz="1400" u="sng" spc="170" dirty="0">
                <a:uFill>
                  <a:solidFill>
                    <a:srgbClr val="000000"/>
                  </a:solidFill>
                </a:uFill>
                <a:cs typeface="Calibri"/>
              </a:rPr>
              <a:t> </a:t>
            </a:r>
            <a:r>
              <a:rPr sz="1400" u="sng" dirty="0">
                <a:uFill>
                  <a:solidFill>
                    <a:srgbClr val="000000"/>
                  </a:solidFill>
                </a:uFill>
                <a:cs typeface="Calibri"/>
              </a:rPr>
              <a:t>funções</a:t>
            </a:r>
            <a:r>
              <a:rPr sz="1400" dirty="0">
                <a:cs typeface="Calibri"/>
              </a:rPr>
              <a:t>:</a:t>
            </a:r>
            <a:r>
              <a:rPr sz="1400" spc="175" dirty="0">
                <a:cs typeface="Calibri"/>
              </a:rPr>
              <a:t> </a:t>
            </a:r>
            <a:r>
              <a:rPr sz="1400" dirty="0">
                <a:cs typeface="Calibri"/>
              </a:rPr>
              <a:t>deve</a:t>
            </a:r>
            <a:r>
              <a:rPr sz="1400" spc="170" dirty="0">
                <a:cs typeface="Calibri"/>
              </a:rPr>
              <a:t> </a:t>
            </a:r>
            <a:r>
              <a:rPr sz="1400" dirty="0">
                <a:cs typeface="Calibri"/>
              </a:rPr>
              <a:t>haver</a:t>
            </a:r>
            <a:r>
              <a:rPr sz="1400" spc="180" dirty="0">
                <a:cs typeface="Calibri"/>
              </a:rPr>
              <a:t> </a:t>
            </a:r>
            <a:r>
              <a:rPr sz="1400" dirty="0">
                <a:cs typeface="Calibri"/>
              </a:rPr>
              <a:t>segregação</a:t>
            </a:r>
            <a:r>
              <a:rPr sz="1400" spc="175" dirty="0">
                <a:cs typeface="Calibri"/>
              </a:rPr>
              <a:t> </a:t>
            </a:r>
            <a:r>
              <a:rPr sz="1400" dirty="0">
                <a:cs typeface="Calibri"/>
              </a:rPr>
              <a:t>entre</a:t>
            </a:r>
            <a:r>
              <a:rPr sz="1400" spc="175" dirty="0">
                <a:cs typeface="Calibri"/>
              </a:rPr>
              <a:t> </a:t>
            </a:r>
            <a:r>
              <a:rPr sz="1400" dirty="0">
                <a:cs typeface="Calibri"/>
              </a:rPr>
              <a:t>as</a:t>
            </a:r>
            <a:r>
              <a:rPr sz="1400" spc="175" dirty="0">
                <a:cs typeface="Calibri"/>
              </a:rPr>
              <a:t> </a:t>
            </a:r>
            <a:r>
              <a:rPr sz="1400" dirty="0">
                <a:cs typeface="Calibri"/>
              </a:rPr>
              <a:t>funções</a:t>
            </a:r>
            <a:r>
              <a:rPr sz="1400" spc="170" dirty="0">
                <a:cs typeface="Calibri"/>
              </a:rPr>
              <a:t> </a:t>
            </a:r>
            <a:r>
              <a:rPr sz="1400" dirty="0">
                <a:cs typeface="Calibri"/>
              </a:rPr>
              <a:t>de</a:t>
            </a:r>
            <a:r>
              <a:rPr sz="1400" spc="170" dirty="0">
                <a:cs typeface="Calibri"/>
              </a:rPr>
              <a:t> </a:t>
            </a:r>
            <a:r>
              <a:rPr sz="1400" dirty="0">
                <a:cs typeface="Calibri"/>
              </a:rPr>
              <a:t>aprovação</a:t>
            </a:r>
            <a:r>
              <a:rPr sz="1400" spc="180" dirty="0">
                <a:cs typeface="Calibri"/>
              </a:rPr>
              <a:t> </a:t>
            </a:r>
            <a:r>
              <a:rPr sz="1400" dirty="0">
                <a:cs typeface="Calibri"/>
              </a:rPr>
              <a:t>de</a:t>
            </a:r>
            <a:r>
              <a:rPr sz="1400" spc="180" dirty="0">
                <a:cs typeface="Calibri"/>
              </a:rPr>
              <a:t> </a:t>
            </a:r>
            <a:r>
              <a:rPr sz="1400" spc="-10" dirty="0">
                <a:cs typeface="Calibri"/>
              </a:rPr>
              <a:t>operações,</a:t>
            </a:r>
            <a:endParaRPr sz="1400" dirty="0">
              <a:cs typeface="Calibri"/>
            </a:endParaRPr>
          </a:p>
          <a:p>
            <a:pPr marL="413384" algn="just">
              <a:lnSpc>
                <a:spcPct val="100000"/>
              </a:lnSpc>
              <a:spcBef>
                <a:spcPts val="385"/>
              </a:spcBef>
            </a:pPr>
            <a:r>
              <a:rPr sz="1400" spc="-10" dirty="0">
                <a:cs typeface="Calibri"/>
              </a:rPr>
              <a:t>execução</a:t>
            </a:r>
            <a:r>
              <a:rPr sz="1400" spc="-15" dirty="0">
                <a:cs typeface="Calibri"/>
              </a:rPr>
              <a:t> </a:t>
            </a:r>
            <a:r>
              <a:rPr sz="1400" dirty="0">
                <a:cs typeface="Calibri"/>
              </a:rPr>
              <a:t>e</a:t>
            </a:r>
            <a:r>
              <a:rPr sz="1400" spc="-5" dirty="0">
                <a:cs typeface="Calibri"/>
              </a:rPr>
              <a:t> </a:t>
            </a:r>
            <a:r>
              <a:rPr sz="1400" dirty="0">
                <a:cs typeface="Calibri"/>
              </a:rPr>
              <a:t>controle</a:t>
            </a:r>
            <a:r>
              <a:rPr sz="1400" spc="-20" dirty="0">
                <a:cs typeface="Calibri"/>
              </a:rPr>
              <a:t> </a:t>
            </a:r>
            <a:r>
              <a:rPr sz="1400" dirty="0">
                <a:cs typeface="Calibri"/>
              </a:rPr>
              <a:t>das</a:t>
            </a:r>
            <a:r>
              <a:rPr sz="1400" spc="-15" dirty="0">
                <a:cs typeface="Calibri"/>
              </a:rPr>
              <a:t> </a:t>
            </a:r>
            <a:r>
              <a:rPr sz="1400" dirty="0">
                <a:cs typeface="Calibri"/>
              </a:rPr>
              <a:t>mesmas,</a:t>
            </a:r>
            <a:r>
              <a:rPr sz="1400" spc="-5" dirty="0">
                <a:cs typeface="Calibri"/>
              </a:rPr>
              <a:t> </a:t>
            </a:r>
            <a:r>
              <a:rPr sz="1400" dirty="0">
                <a:cs typeface="Calibri"/>
              </a:rPr>
              <a:t>de</a:t>
            </a:r>
            <a:r>
              <a:rPr sz="1400" spc="-10" dirty="0">
                <a:cs typeface="Calibri"/>
              </a:rPr>
              <a:t> </a:t>
            </a:r>
            <a:r>
              <a:rPr sz="1400" dirty="0">
                <a:cs typeface="Calibri"/>
              </a:rPr>
              <a:t>modo</a:t>
            </a:r>
            <a:r>
              <a:rPr sz="1400" spc="-15" dirty="0">
                <a:cs typeface="Calibri"/>
              </a:rPr>
              <a:t> </a:t>
            </a:r>
            <a:r>
              <a:rPr sz="1400" dirty="0">
                <a:cs typeface="Calibri"/>
              </a:rPr>
              <a:t>que</a:t>
            </a:r>
            <a:r>
              <a:rPr sz="1400" spc="-20" dirty="0">
                <a:cs typeface="Calibri"/>
              </a:rPr>
              <a:t> </a:t>
            </a:r>
            <a:r>
              <a:rPr sz="1400" dirty="0">
                <a:cs typeface="Calibri"/>
              </a:rPr>
              <a:t>nenhuma</a:t>
            </a:r>
            <a:r>
              <a:rPr sz="1400" spc="-10" dirty="0">
                <a:cs typeface="Calibri"/>
              </a:rPr>
              <a:t> </a:t>
            </a:r>
            <a:r>
              <a:rPr sz="1400" dirty="0">
                <a:cs typeface="Calibri"/>
              </a:rPr>
              <a:t>pessoa</a:t>
            </a:r>
            <a:r>
              <a:rPr sz="1400" spc="-10" dirty="0">
                <a:cs typeface="Calibri"/>
              </a:rPr>
              <a:t> </a:t>
            </a:r>
            <a:r>
              <a:rPr sz="1400" dirty="0">
                <a:cs typeface="Calibri"/>
              </a:rPr>
              <a:t>possa</a:t>
            </a:r>
            <a:r>
              <a:rPr sz="1400" spc="-15" dirty="0">
                <a:cs typeface="Calibri"/>
              </a:rPr>
              <a:t> </a:t>
            </a:r>
            <a:r>
              <a:rPr sz="1400" dirty="0">
                <a:cs typeface="Calibri"/>
              </a:rPr>
              <a:t>ter</a:t>
            </a:r>
            <a:r>
              <a:rPr sz="1400" spc="-20" dirty="0">
                <a:cs typeface="Calibri"/>
              </a:rPr>
              <a:t> </a:t>
            </a:r>
            <a:r>
              <a:rPr sz="1400" dirty="0">
                <a:cs typeface="Calibri"/>
              </a:rPr>
              <a:t>completa</a:t>
            </a:r>
            <a:r>
              <a:rPr sz="1400" spc="-10" dirty="0">
                <a:cs typeface="Calibri"/>
              </a:rPr>
              <a:t> autoridade</a:t>
            </a:r>
            <a:endParaRPr sz="1400" dirty="0">
              <a:cs typeface="Calibri"/>
            </a:endParaRPr>
          </a:p>
          <a:p>
            <a:pPr marL="413384" algn="just">
              <a:lnSpc>
                <a:spcPct val="100000"/>
              </a:lnSpc>
              <a:spcBef>
                <a:spcPts val="385"/>
              </a:spcBef>
            </a:pPr>
            <a:r>
              <a:rPr sz="1400" dirty="0">
                <a:cs typeface="Calibri"/>
              </a:rPr>
              <a:t>sobre uma</a:t>
            </a:r>
            <a:r>
              <a:rPr sz="1400" spc="-35" dirty="0">
                <a:cs typeface="Calibri"/>
              </a:rPr>
              <a:t> </a:t>
            </a:r>
            <a:r>
              <a:rPr sz="1400" dirty="0">
                <a:cs typeface="Calibri"/>
              </a:rPr>
              <a:t>parcela</a:t>
            </a:r>
            <a:r>
              <a:rPr sz="1400" spc="-5" dirty="0">
                <a:cs typeface="Calibri"/>
              </a:rPr>
              <a:t> </a:t>
            </a:r>
            <a:r>
              <a:rPr sz="1400" spc="-10" dirty="0">
                <a:cs typeface="Calibri"/>
              </a:rPr>
              <a:t>significativa</a:t>
            </a:r>
            <a:r>
              <a:rPr sz="1400" spc="-50" dirty="0">
                <a:cs typeface="Calibri"/>
              </a:rPr>
              <a:t> </a:t>
            </a:r>
            <a:r>
              <a:rPr sz="1400" dirty="0">
                <a:cs typeface="Calibri"/>
              </a:rPr>
              <a:t>de</a:t>
            </a:r>
            <a:r>
              <a:rPr sz="1400" spc="-20" dirty="0">
                <a:cs typeface="Calibri"/>
              </a:rPr>
              <a:t> </a:t>
            </a:r>
            <a:r>
              <a:rPr sz="1400" dirty="0">
                <a:cs typeface="Calibri"/>
              </a:rPr>
              <a:t>qualquer</a:t>
            </a:r>
            <a:r>
              <a:rPr sz="1400" spc="-40" dirty="0">
                <a:cs typeface="Calibri"/>
              </a:rPr>
              <a:t> </a:t>
            </a:r>
            <a:r>
              <a:rPr sz="1400" spc="-10" dirty="0">
                <a:cs typeface="Calibri"/>
              </a:rPr>
              <a:t>transação</a:t>
            </a:r>
            <a:endParaRPr sz="1400" dirty="0">
              <a:cs typeface="Calibri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371600" y="5173217"/>
            <a:ext cx="9067800" cy="783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5080" algn="just">
              <a:lnSpc>
                <a:spcPct val="107100"/>
              </a:lnSpc>
              <a:spcBef>
                <a:spcPts val="100"/>
              </a:spcBef>
            </a:pPr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Não há atualmente um setor responsável pelo controle Interno, principalmente em decorrência do orçamento do </a:t>
            </a:r>
            <a:r>
              <a:rPr lang="pt-B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Regional ser </a:t>
            </a:r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reduzido para contratação de profissional especifico para o setor</a:t>
            </a:r>
            <a:r>
              <a:rPr lang="pt-B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Assim, o Regional trabalha com gestão de riscos para avaliar os impactos </a:t>
            </a:r>
            <a:endParaRPr lang="pt-BR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7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9" name="Retângulo 8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10" name="Retângulo 9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11" name="Retângulo 10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12" name="Imagem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  <p:sp>
        <p:nvSpPr>
          <p:cNvPr id="13" name="object 8"/>
          <p:cNvSpPr txBox="1">
            <a:spLocks noGrp="1"/>
          </p:cNvSpPr>
          <p:nvPr>
            <p:ph type="title"/>
          </p:nvPr>
        </p:nvSpPr>
        <p:spPr>
          <a:xfrm>
            <a:off x="1371600" y="330945"/>
            <a:ext cx="468122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2800" dirty="0" smtClean="0">
                <a:solidFill>
                  <a:srgbClr val="00B050"/>
                </a:solidFill>
                <a:latin typeface="Calibri"/>
                <a:cs typeface="Calibri"/>
              </a:rPr>
              <a:t>CONTROLE INTERNO</a:t>
            </a:r>
            <a:endParaRPr sz="2800" dirty="0">
              <a:solidFill>
                <a:srgbClr val="00B05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71800" y="2590800"/>
            <a:ext cx="7005320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000" dirty="0">
                <a:solidFill>
                  <a:srgbClr val="00B050"/>
                </a:solidFill>
                <a:latin typeface="Calibri"/>
                <a:cs typeface="Calibri"/>
              </a:rPr>
              <a:t>DEMONSTRAÇÕES CONTÁBEIS</a:t>
            </a:r>
          </a:p>
        </p:txBody>
      </p:sp>
      <p:grpSp>
        <p:nvGrpSpPr>
          <p:cNvPr id="3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4" name="Retângulo 3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5" name="Retângulo 4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6" name="Retângulo 5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75971" y="955807"/>
            <a:ext cx="11842115" cy="3465051"/>
          </a:xfrm>
          <a:prstGeom prst="rect">
            <a:avLst/>
          </a:prstGeom>
        </p:spPr>
        <p:txBody>
          <a:bodyPr vert="horz" wrap="square" lIns="0" tIns="133985" rIns="0" bIns="0" rtlCol="0">
            <a:spAutoFit/>
          </a:bodyPr>
          <a:lstStyle/>
          <a:p>
            <a:pPr marL="12700" marR="5080" indent="913765" algn="just">
              <a:lnSpc>
                <a:spcPct val="107100"/>
              </a:lnSpc>
              <a:spcBef>
                <a:spcPts val="100"/>
              </a:spcBef>
            </a:pP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 CONSELHO REGIONAL DE MEDICINA VETERINÁRIA DO ESTADO DO AMAPÁ- CRMV/AP, </a:t>
            </a:r>
            <a:r>
              <a:rPr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foi</a:t>
            </a:r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criado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através da Lei nº 5.517, Resolução CFMV nº 398/1999 de 12/12/1999, tendo </a:t>
            </a:r>
            <a:r>
              <a:rPr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como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principais</a:t>
            </a:r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atividades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disciplinar, orientar, fiscalizar e defender o exercício da profissão da assistência social em âmbito da jurisdição. Dotado da personalidade jurídica, encontra-se vinculado na Administração Indireta,  e  funciona  como  Autarquia  Federal  Especial,  tendo  uma  estrutura  e  organização, estabelecidos em regime interno.</a:t>
            </a:r>
          </a:p>
          <a:p>
            <a:pPr marL="12700" marR="5080" indent="913765" algn="just">
              <a:lnSpc>
                <a:spcPct val="107100"/>
              </a:lnSpc>
              <a:spcBef>
                <a:spcPts val="100"/>
              </a:spcBef>
            </a:pPr>
            <a:endParaRPr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2700" marR="5080" indent="913765" algn="just">
              <a:lnSpc>
                <a:spcPct val="107100"/>
              </a:lnSpc>
              <a:spcBef>
                <a:spcPts val="100"/>
              </a:spcBef>
            </a:pPr>
            <a:r>
              <a:rPr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PRINCIPAIS DIRETRIZES </a:t>
            </a:r>
            <a:r>
              <a:rPr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CONTÁBEIS</a:t>
            </a:r>
            <a:endParaRPr lang="pt-BR" sz="14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2700" marR="5080" indent="913765" algn="just">
              <a:lnSpc>
                <a:spcPct val="107100"/>
              </a:lnSpc>
              <a:spcBef>
                <a:spcPts val="100"/>
              </a:spcBef>
            </a:pPr>
            <a:endParaRPr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2700" marR="5080" indent="913765" algn="just">
              <a:lnSpc>
                <a:spcPct val="107100"/>
              </a:lnSpc>
              <a:spcBef>
                <a:spcPts val="100"/>
              </a:spcBef>
            </a:pP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partir de 01/01/2012, a Contabilidade do Conselho Regional de Medicina Veterinária do Estado do Amapá CRMV/AP, foi elaborada de acordo com as  normas do CFC, no processo de convergência da Contabilidade Pública às Normas Internacionais de </a:t>
            </a:r>
            <a:r>
              <a:rPr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Contabilidade</a:t>
            </a:r>
            <a:r>
              <a:rPr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pt-BR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2700" marR="5080" indent="913765" algn="just">
              <a:lnSpc>
                <a:spcPct val="107100"/>
              </a:lnSpc>
              <a:spcBef>
                <a:spcPts val="100"/>
              </a:spcBef>
            </a:pPr>
            <a:endParaRPr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2700" marR="5080" indent="913765" algn="just">
              <a:lnSpc>
                <a:spcPct val="107100"/>
              </a:lnSpc>
              <a:spcBef>
                <a:spcPts val="100"/>
              </a:spcBef>
            </a:pPr>
            <a:r>
              <a:rPr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MOEDA FUNCINAL E MOEDA DE </a:t>
            </a:r>
            <a:r>
              <a:rPr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APRESENTAÇÃO</a:t>
            </a:r>
            <a:endParaRPr lang="pt-BR" sz="14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2700" marR="5080" indent="913765" algn="just">
              <a:lnSpc>
                <a:spcPct val="107100"/>
              </a:lnSpc>
              <a:spcBef>
                <a:spcPts val="100"/>
              </a:spcBef>
            </a:pPr>
            <a:endParaRPr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2700" marR="5080" indent="913765" algn="just">
              <a:lnSpc>
                <a:spcPct val="107100"/>
              </a:lnSpc>
              <a:spcBef>
                <a:spcPts val="100"/>
              </a:spcBef>
            </a:pP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 demonstrações contábeis estão apresentadas em Real, que é a </a:t>
            </a:r>
            <a:r>
              <a:rPr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moeda</a:t>
            </a:r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f</a:t>
            </a:r>
            <a:r>
              <a:rPr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uncional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das operações do Conselho Regional de Medicina Veterinária do </a:t>
            </a:r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</a:t>
            </a:r>
            <a:r>
              <a:rPr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stado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do Amapá, cujos saldos estão evidenciados em reais.</a:t>
            </a:r>
          </a:p>
        </p:txBody>
      </p:sp>
      <p:grpSp>
        <p:nvGrpSpPr>
          <p:cNvPr id="5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6" name="Retângulo 5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7" name="Retângulo 6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8" name="Retângulo 7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9" name="Imagem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  <p:sp>
        <p:nvSpPr>
          <p:cNvPr id="10" name="object 6"/>
          <p:cNvSpPr txBox="1">
            <a:spLocks noGrp="1"/>
          </p:cNvSpPr>
          <p:nvPr>
            <p:ph type="title"/>
          </p:nvPr>
        </p:nvSpPr>
        <p:spPr>
          <a:xfrm>
            <a:off x="1143000" y="327690"/>
            <a:ext cx="7474966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lang="pt-BR" sz="2800" dirty="0" smtClean="0">
                <a:solidFill>
                  <a:srgbClr val="00B050"/>
                </a:solidFill>
                <a:latin typeface="Calibri"/>
                <a:cs typeface="Calibri"/>
              </a:rPr>
              <a:t>CONTEXTO OPERACIONAL</a:t>
            </a:r>
            <a:endParaRPr sz="2800" dirty="0">
              <a:solidFill>
                <a:srgbClr val="00B05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457200" y="1295400"/>
            <a:ext cx="10556544" cy="257730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913765" algn="just">
              <a:lnSpc>
                <a:spcPct val="107100"/>
              </a:lnSpc>
              <a:spcBef>
                <a:spcPts val="100"/>
              </a:spcBef>
            </a:pPr>
            <a:r>
              <a:rPr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BALANÇO PATRIMONIAL</a:t>
            </a:r>
          </a:p>
          <a:p>
            <a:pPr marL="12700" marR="5080" indent="913765" algn="just">
              <a:lnSpc>
                <a:spcPct val="107100"/>
              </a:lnSpc>
              <a:spcBef>
                <a:spcPts val="100"/>
              </a:spcBef>
            </a:pPr>
            <a:endParaRPr lang="pt-BR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2700" marR="5080" indent="913765" algn="just">
              <a:lnSpc>
                <a:spcPct val="107100"/>
              </a:lnSpc>
              <a:spcBef>
                <a:spcPts val="100"/>
              </a:spcBef>
            </a:pPr>
            <a:r>
              <a:rPr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 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Balanço Patrimonial tem a finalidade de apresentar a posição  financeira e patrimonial do Conselho Regional de Medicina Veterinária do Estado do Amapá, representando, portanto, uma posição estática. Estruturado em Ativo, Passivo e Patrimônio Líquido, evidencia qualitativamente e quantitativamente a situação patrimonial da Entidade.</a:t>
            </a:r>
          </a:p>
          <a:p>
            <a:pPr marL="12700" marR="5080" indent="913765" algn="just">
              <a:lnSpc>
                <a:spcPct val="107100"/>
              </a:lnSpc>
              <a:spcBef>
                <a:spcPts val="100"/>
              </a:spcBef>
            </a:pP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classificação dos elementos patrimoniais considera a segregação em “circulante” e “não circulante”, com base em seus atributos de conversibilidade e exigibilidade.</a:t>
            </a:r>
          </a:p>
          <a:p>
            <a:pPr marR="264160" algn="ctr">
              <a:lnSpc>
                <a:spcPct val="100000"/>
              </a:lnSpc>
              <a:spcBef>
                <a:spcPts val="1420"/>
              </a:spcBef>
            </a:pPr>
            <a:endParaRPr lang="pt-BR" sz="1800" u="sng" spc="-10" dirty="0" smtClean="0">
              <a:solidFill>
                <a:srgbClr val="09851E"/>
              </a:solidFill>
              <a:uFill>
                <a:solidFill>
                  <a:srgbClr val="09851E"/>
                </a:solidFill>
              </a:uFill>
              <a:latin typeface="Arial MT"/>
              <a:cs typeface="Arial MT"/>
            </a:endParaRPr>
          </a:p>
          <a:p>
            <a:pPr marR="264160" algn="ctr">
              <a:lnSpc>
                <a:spcPct val="100000"/>
              </a:lnSpc>
              <a:spcBef>
                <a:spcPts val="1420"/>
              </a:spcBef>
            </a:pPr>
            <a:endParaRPr lang="pt-BR" u="sng" spc="-10" dirty="0">
              <a:solidFill>
                <a:srgbClr val="09851E"/>
              </a:solidFill>
              <a:uFill>
                <a:solidFill>
                  <a:srgbClr val="09851E"/>
                </a:solidFill>
              </a:uFill>
              <a:latin typeface="Arial MT"/>
              <a:cs typeface="Arial MT"/>
            </a:endParaRPr>
          </a:p>
        </p:txBody>
      </p:sp>
      <p:grpSp>
        <p:nvGrpSpPr>
          <p:cNvPr id="9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10" name="Retângulo 9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11" name="Retângulo 10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12" name="Retângulo 11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13" name="Imagem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  <p:sp>
        <p:nvSpPr>
          <p:cNvPr id="14" name="object 6"/>
          <p:cNvSpPr txBox="1">
            <a:spLocks noGrp="1"/>
          </p:cNvSpPr>
          <p:nvPr>
            <p:ph type="title"/>
          </p:nvPr>
        </p:nvSpPr>
        <p:spPr>
          <a:xfrm>
            <a:off x="457200" y="345141"/>
            <a:ext cx="8915400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lang="pt-BR" sz="2800" dirty="0" smtClean="0">
                <a:solidFill>
                  <a:srgbClr val="00B050"/>
                </a:solidFill>
                <a:latin typeface="Calibri"/>
                <a:cs typeface="Calibri"/>
              </a:rPr>
              <a:t>INFORMAÇÕES ORÇAMENTÁRIAS, FINANCEIRAS E CONTÁBEIS</a:t>
            </a:r>
            <a:endParaRPr sz="2800" dirty="0">
              <a:solidFill>
                <a:srgbClr val="00B05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7" name="Retângulo 6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8" name="Retângulo 7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9" name="Retângulo 8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10" name="Imagem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  <p:sp>
        <p:nvSpPr>
          <p:cNvPr id="11" name="object 6"/>
          <p:cNvSpPr txBox="1">
            <a:spLocks noGrp="1"/>
          </p:cNvSpPr>
          <p:nvPr>
            <p:ph type="title"/>
          </p:nvPr>
        </p:nvSpPr>
        <p:spPr>
          <a:xfrm>
            <a:off x="1896617" y="313511"/>
            <a:ext cx="8915400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lang="pt-BR" sz="2800" dirty="0" smtClean="0">
                <a:solidFill>
                  <a:srgbClr val="00B050"/>
                </a:solidFill>
                <a:latin typeface="Calibri"/>
                <a:cs typeface="Calibri"/>
              </a:rPr>
              <a:t>BALANÇO PATRIMONIAL</a:t>
            </a:r>
            <a:endParaRPr sz="2800" dirty="0">
              <a:solidFill>
                <a:srgbClr val="00B050"/>
              </a:solidFill>
              <a:latin typeface="Calibri"/>
              <a:cs typeface="Calibri"/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772042"/>
            <a:ext cx="10621857" cy="51823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12" name="Retângulo 11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13" name="Retângulo 12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14" name="Retângulo 13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15" name="Imagem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  <p:sp>
        <p:nvSpPr>
          <p:cNvPr id="16" name="object 6"/>
          <p:cNvSpPr txBox="1">
            <a:spLocks noGrp="1"/>
          </p:cNvSpPr>
          <p:nvPr>
            <p:ph type="title"/>
          </p:nvPr>
        </p:nvSpPr>
        <p:spPr>
          <a:xfrm>
            <a:off x="2200782" y="294113"/>
            <a:ext cx="8915400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lang="pt-BR" sz="2800" dirty="0" smtClean="0">
                <a:solidFill>
                  <a:srgbClr val="00B050"/>
                </a:solidFill>
                <a:latin typeface="Calibri"/>
                <a:cs typeface="Calibri"/>
              </a:rPr>
              <a:t>BALANÇO PATRIMONIAL</a:t>
            </a:r>
            <a:endParaRPr sz="2800" dirty="0">
              <a:solidFill>
                <a:srgbClr val="00B050"/>
              </a:solidFill>
              <a:latin typeface="Calibri"/>
              <a:cs typeface="Calibri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519" y="923575"/>
            <a:ext cx="10478962" cy="50108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9" name="Retângulo 8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10" name="Retângulo 9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11" name="Retângulo 10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12" name="Imagem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115" y="833598"/>
            <a:ext cx="10583752" cy="5643402"/>
          </a:xfrm>
          <a:prstGeom prst="rect">
            <a:avLst/>
          </a:prstGeom>
        </p:spPr>
      </p:pic>
      <p:sp>
        <p:nvSpPr>
          <p:cNvPr id="16" name="object 6"/>
          <p:cNvSpPr txBox="1">
            <a:spLocks noGrp="1"/>
          </p:cNvSpPr>
          <p:nvPr>
            <p:ph type="title"/>
          </p:nvPr>
        </p:nvSpPr>
        <p:spPr>
          <a:xfrm>
            <a:off x="4039554" y="168883"/>
            <a:ext cx="3733800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lang="pt-BR" sz="2800" dirty="0" smtClean="0">
                <a:solidFill>
                  <a:srgbClr val="00B050"/>
                </a:solidFill>
                <a:latin typeface="Calibri"/>
                <a:cs typeface="Calibri"/>
              </a:rPr>
              <a:t>BALANÇO PATRIMONIAL</a:t>
            </a:r>
            <a:endParaRPr sz="2800" dirty="0">
              <a:solidFill>
                <a:srgbClr val="00B05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9" name="Retângulo 8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10" name="Retângulo 9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11" name="Retângulo 10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12" name="Imagem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6162" y="727937"/>
            <a:ext cx="9084071" cy="5840352"/>
          </a:xfrm>
          <a:prstGeom prst="rect">
            <a:avLst/>
          </a:prstGeom>
        </p:spPr>
      </p:pic>
      <p:sp>
        <p:nvSpPr>
          <p:cNvPr id="14" name="object 6"/>
          <p:cNvSpPr txBox="1">
            <a:spLocks noGrp="1"/>
          </p:cNvSpPr>
          <p:nvPr>
            <p:ph type="title"/>
          </p:nvPr>
        </p:nvSpPr>
        <p:spPr>
          <a:xfrm>
            <a:off x="4039554" y="168883"/>
            <a:ext cx="3733800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lang="pt-BR" sz="2800" dirty="0" smtClean="0">
                <a:solidFill>
                  <a:srgbClr val="00B050"/>
                </a:solidFill>
                <a:latin typeface="Calibri"/>
                <a:cs typeface="Calibri"/>
              </a:rPr>
              <a:t>BALANÇO PATRIMONIAL</a:t>
            </a:r>
            <a:endParaRPr sz="2800" dirty="0">
              <a:solidFill>
                <a:srgbClr val="00B05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14135" y="1490218"/>
            <a:ext cx="5355590" cy="1155701"/>
          </a:xfrm>
          <a:prstGeom prst="rect">
            <a:avLst/>
          </a:prstGeom>
        </p:spPr>
        <p:txBody>
          <a:bodyPr vert="horz" wrap="square" lIns="0" tIns="149860" rIns="0" bIns="0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Mensagem da </a:t>
            </a:r>
            <a:r>
              <a:rPr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Presidente</a:t>
            </a:r>
            <a:r>
              <a:rPr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................................................</a:t>
            </a:r>
            <a:r>
              <a:rPr lang="pt-B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</a:rPr>
              <a:t>Visão Geral </a:t>
            </a:r>
            <a:r>
              <a:rPr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Organizacional</a:t>
            </a:r>
            <a:r>
              <a:rPr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..............................................</a:t>
            </a: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7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Mapa </a:t>
            </a:r>
            <a:r>
              <a:rPr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Estratégico</a:t>
            </a:r>
            <a:r>
              <a:rPr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............................................................</a:t>
            </a:r>
            <a:r>
              <a:rPr sz="1800" spc="-10" dirty="0" smtClean="0">
                <a:latin typeface="Calibri"/>
                <a:cs typeface="Calibri"/>
              </a:rPr>
              <a:t>1</a:t>
            </a:r>
            <a:r>
              <a:rPr lang="pt-BR" sz="1800" spc="-10" dirty="0" smtClean="0">
                <a:latin typeface="Calibri"/>
                <a:cs typeface="Calibri"/>
              </a:rPr>
              <a:t>5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914135" y="2645919"/>
            <a:ext cx="5370087" cy="1783180"/>
          </a:xfrm>
          <a:prstGeom prst="rect">
            <a:avLst/>
          </a:prstGeom>
        </p:spPr>
        <p:txBody>
          <a:bodyPr vert="horz" wrap="square" lIns="0" tIns="150495" rIns="0" bIns="0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Governança</a:t>
            </a:r>
            <a:r>
              <a:rPr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.....................................................................</a:t>
            </a:r>
            <a:r>
              <a:rPr lang="pt-B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Resultados da Gestão......................................................</a:t>
            </a:r>
            <a:r>
              <a:rPr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Demonstrações contábeis...............................................</a:t>
            </a:r>
            <a:r>
              <a:rPr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R="21590">
              <a:lnSpc>
                <a:spcPct val="90000"/>
              </a:lnSpc>
              <a:spcBef>
                <a:spcPts val="1000"/>
              </a:spcBef>
            </a:pP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</a:rPr>
              <a:t>Outras informações </a:t>
            </a:r>
            <a:r>
              <a:rPr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relevantes</a:t>
            </a:r>
            <a:r>
              <a:rPr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.......................................5</a:t>
            </a: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8</a:t>
            </a:r>
            <a:r>
              <a:rPr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Anexos e </a:t>
            </a:r>
            <a:r>
              <a:rPr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apêndices</a:t>
            </a:r>
            <a:r>
              <a:rPr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........................................................</a:t>
            </a:r>
            <a:r>
              <a:rPr lang="pt-B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</a:t>
            </a: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0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74088" y="2737815"/>
            <a:ext cx="2925445" cy="6776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80000"/>
              </a:lnSpc>
              <a:spcBef>
                <a:spcPct val="0"/>
              </a:spcBef>
            </a:pPr>
            <a:r>
              <a:rPr sz="5400" b="1" dirty="0">
                <a:solidFill>
                  <a:srgbClr val="218F4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Sumário</a:t>
            </a:r>
          </a:p>
        </p:txBody>
      </p:sp>
      <p:grpSp>
        <p:nvGrpSpPr>
          <p:cNvPr id="5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6" name="Retângulo 5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7" name="Retângulo 6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8" name="Retângulo 7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9" name="Imagem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8" name="Retângulo 7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9" name="Retângulo 8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10" name="Retângulo 9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11" name="Imagem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  <p:sp>
        <p:nvSpPr>
          <p:cNvPr id="13" name="object 6"/>
          <p:cNvSpPr txBox="1">
            <a:spLocks noGrp="1"/>
          </p:cNvSpPr>
          <p:nvPr>
            <p:ph type="title"/>
          </p:nvPr>
        </p:nvSpPr>
        <p:spPr>
          <a:xfrm>
            <a:off x="4039554" y="168883"/>
            <a:ext cx="3733800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lang="pt-BR" sz="2800" dirty="0" smtClean="0">
                <a:solidFill>
                  <a:srgbClr val="00B050"/>
                </a:solidFill>
                <a:latin typeface="Calibri"/>
                <a:cs typeface="Calibri"/>
              </a:rPr>
              <a:t>BALANÇO PATRIMONIAL</a:t>
            </a:r>
            <a:endParaRPr sz="2800" dirty="0">
              <a:solidFill>
                <a:srgbClr val="00B050"/>
              </a:solidFill>
              <a:latin typeface="Calibri"/>
              <a:cs typeface="Calibri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993" y="710691"/>
            <a:ext cx="10049608" cy="56905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6" name="Retângulo 5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7" name="Retângulo 6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8" name="Retângulo 7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9" name="Imagem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  <p:sp>
        <p:nvSpPr>
          <p:cNvPr id="10" name="object 6"/>
          <p:cNvSpPr txBox="1">
            <a:spLocks/>
          </p:cNvSpPr>
          <p:nvPr/>
        </p:nvSpPr>
        <p:spPr>
          <a:xfrm>
            <a:off x="4039554" y="168883"/>
            <a:ext cx="3733800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lang="pt-BR" sz="2800" dirty="0" smtClean="0">
                <a:solidFill>
                  <a:srgbClr val="00B050"/>
                </a:solidFill>
                <a:latin typeface="Calibri"/>
                <a:cs typeface="Calibri"/>
              </a:rPr>
              <a:t>BALANÇO FINANCEIRO</a:t>
            </a:r>
            <a:endParaRPr lang="pt-BR" sz="2800" dirty="0">
              <a:solidFill>
                <a:srgbClr val="00B050"/>
              </a:solidFill>
              <a:latin typeface="Calibri"/>
              <a:cs typeface="Calibri"/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325" y="711228"/>
            <a:ext cx="10431331" cy="59158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4" name="Retângulo 3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5" name="Retângulo 4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6" name="Retângulo 5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680" y="914400"/>
            <a:ext cx="10012135" cy="57172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6" name="Retângulo 5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7" name="Retângulo 6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8" name="Retângulo 7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9" name="Imagem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98" y="842601"/>
            <a:ext cx="10421804" cy="51727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5" name="Retângulo 4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6" name="Retângulo 5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7" name="Retângulo 6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703" y="1709497"/>
            <a:ext cx="10526594" cy="34390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6" name="Retângulo 5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7" name="Retângulo 6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8" name="Retângulo 7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9" name="Imagem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4547" y="509180"/>
            <a:ext cx="7382905" cy="5839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5" name="Retângulo 4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6" name="Retângulo 5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7" name="Retângulo 6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8399" y="707155"/>
            <a:ext cx="8449184" cy="50298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5" name="Retângulo 4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6" name="Retângulo 5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7" name="Retângulo 6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468116"/>
            <a:ext cx="8182457" cy="51281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4" name="Retângulo 3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5" name="Retângulo 4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6" name="Retângulo 5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334617"/>
            <a:ext cx="8158673" cy="57927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4" name="Retângulo 3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5" name="Retângulo 4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6" name="Retângulo 5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700228"/>
            <a:ext cx="9354058" cy="56075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71600" y="300337"/>
            <a:ext cx="3429000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sz="2000" b="1" dirty="0">
                <a:solidFill>
                  <a:srgbClr val="218F4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LISTA DE ABREVIAÇÕES E SIGLAS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371600" y="815977"/>
            <a:ext cx="7091045" cy="5388013"/>
          </a:xfrm>
          <a:prstGeom prst="rect">
            <a:avLst/>
          </a:prstGeom>
        </p:spPr>
        <p:txBody>
          <a:bodyPr vert="horz" wrap="square" lIns="0" tIns="108585" rIns="0" bIns="0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</a:rPr>
              <a:t>AI – Auto de </a:t>
            </a:r>
            <a:r>
              <a:rPr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Infração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</a:rPr>
              <a:t>CESA – Comitê Estadual de Sanidade Avícola CFMV – Conselho Federal de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Medicina Veterinária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CLT – Consolidação de Leis Trabalhistas.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</a:rPr>
              <a:t>CRMV-AP – Conselho Regional de Medicina Veterinária do Estado do Amapá</a:t>
            </a:r>
          </a:p>
          <a:p>
            <a:pPr marR="2424430">
              <a:lnSpc>
                <a:spcPct val="90000"/>
              </a:lnSpc>
              <a:spcBef>
                <a:spcPts val="1000"/>
              </a:spcBef>
            </a:pP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</a:rPr>
              <a:t>CFMV – Conselho Federal de Medicina Veterinária CTC – Comissão de Tomada de Contas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– Diretoria </a:t>
            </a:r>
            <a:r>
              <a:rPr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Executiva</a:t>
            </a: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pt-BR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</a:rPr>
              <a:t>PF – Pessoa Física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</a:rPr>
              <a:t>PJ – Pessoa Jurídica</a:t>
            </a:r>
          </a:p>
          <a:p>
            <a:pPr marR="3867785">
              <a:lnSpc>
                <a:spcPct val="90000"/>
              </a:lnSpc>
              <a:spcBef>
                <a:spcPts val="1000"/>
              </a:spcBef>
            </a:pP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</a:rPr>
              <a:t>TCU – Tribunal de Contas da União TF – Termo de Fiscalização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</a:rPr>
              <a:t>PCCS – Plano de Cargos Carreiras e </a:t>
            </a:r>
            <a:r>
              <a:rPr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Salários</a:t>
            </a:r>
            <a:endParaRPr lang="pt-BR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SECBEA – Secretaria de Bem Estar Animal do Estado do Amapá. 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PROCON - 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6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7" name="Retângulo 6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8" name="Retângulo 7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9" name="Retângulo 8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10" name="Imagem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4" name="Retângulo 3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5" name="Retângulo 4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6" name="Retângulo 5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327690"/>
            <a:ext cx="7701473" cy="62192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4" name="Retângulo 3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5" name="Retângulo 4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6" name="Retângulo 5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561109"/>
            <a:ext cx="8873042" cy="48398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4" name="Retângulo 3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5" name="Retângulo 4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6" name="Retângulo 5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43098"/>
            <a:ext cx="7158547" cy="66265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4" name="Retângulo 3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5" name="Retângulo 4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6" name="Retângulo 5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6277" y="1447800"/>
            <a:ext cx="9053174" cy="39673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4" name="Retângulo 3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5" name="Retângulo 4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6" name="Retângulo 5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372889"/>
            <a:ext cx="7968168" cy="61881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4" name="Retângulo 3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5" name="Retângulo 4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6" name="Retângulo 5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838200"/>
            <a:ext cx="9247902" cy="525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91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4" name="Retângulo 3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5" name="Retângulo 4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6" name="Retângulo 5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0758" y="204337"/>
            <a:ext cx="7230484" cy="644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75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4" name="Retângulo 3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5" name="Retângulo 4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6" name="Retângulo 5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447800"/>
            <a:ext cx="10317304" cy="433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03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4" name="Retângulo 3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5" name="Retângulo 4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6" name="Retângulo 5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341545"/>
            <a:ext cx="8715879" cy="619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62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4" name="Retângulo 3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5" name="Retângulo 4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6" name="Retângulo 5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924" y="727937"/>
            <a:ext cx="9555506" cy="578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60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3587" y="1257300"/>
            <a:ext cx="3870198" cy="503148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451350" y="1311021"/>
            <a:ext cx="6779895" cy="468782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914400" algn="just">
              <a:lnSpc>
                <a:spcPct val="100000"/>
              </a:lnSpc>
              <a:spcBef>
                <a:spcPts val="95"/>
              </a:spcBef>
            </a:pP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Foi um ano de muitos desafios, mas também de grandes conquistas. Nossa gestão é participativa, integrada, com valorização dos nossos colaboradores e de aproximação com os profissionais.</a:t>
            </a:r>
          </a:p>
          <a:p>
            <a:pPr marL="12700" marR="6350" indent="914400" algn="just">
              <a:lnSpc>
                <a:spcPct val="100000"/>
              </a:lnSpc>
              <a:spcBef>
                <a:spcPts val="5"/>
              </a:spcBef>
            </a:pP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Trabalhamos  pela  união  das  classes,  dos  órgãos  competentes  e instituições de ensino, para que assim possamos fortalecer e mostrar a toda a sociedade a nossa importância.</a:t>
            </a:r>
          </a:p>
          <a:p>
            <a:pPr marL="12700" marR="6985" indent="914400" algn="just">
              <a:lnSpc>
                <a:spcPct val="100000"/>
              </a:lnSpc>
            </a:pP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</a:rPr>
              <a:t>Nós somos os profissionais competentes a essa função, pois esta é a visão de SAÚDE ÚNICA onde atuamos nas três saúdes: ANIMAL, HUMANA E AMBIENTAL.</a:t>
            </a:r>
          </a:p>
          <a:p>
            <a:pPr marL="12700" marR="6350" indent="914400" algn="just">
              <a:lnSpc>
                <a:spcPct val="100000"/>
              </a:lnSpc>
            </a:pP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Reafirmamos  o  nome  da  chapa  do  certame:  “Compromisso  e responsabilidade” e assim vamos seguindo em busca da valorização das classes da Medicina Veterinária e da Zootecnia, agindo de maneira imparcial para atendimento das demandas apresentadas a gestão.</a:t>
            </a:r>
          </a:p>
          <a:p>
            <a:pPr marR="6350" algn="r">
              <a:lnSpc>
                <a:spcPct val="100000"/>
              </a:lnSpc>
              <a:spcBef>
                <a:spcPts val="1920"/>
              </a:spcBef>
            </a:pPr>
            <a:r>
              <a:rPr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Méd. Vet. Rackel Barroso</a:t>
            </a:r>
          </a:p>
          <a:p>
            <a:pPr marR="8890" algn="r">
              <a:lnSpc>
                <a:spcPct val="100000"/>
              </a:lnSpc>
            </a:pP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Presidente CRMV-AP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953000" y="572232"/>
            <a:ext cx="3795776" cy="2596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80000"/>
              </a:lnSpc>
            </a:pPr>
            <a:r>
              <a:rPr sz="2000" b="1" dirty="0">
                <a:solidFill>
                  <a:srgbClr val="218F4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Mensagem da Presidente</a:t>
            </a:r>
          </a:p>
        </p:txBody>
      </p:sp>
      <p:grpSp>
        <p:nvGrpSpPr>
          <p:cNvPr id="5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6" name="Retângulo 5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7" name="Retângulo 6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8" name="Retângulo 7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4" name="Retângulo 3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5" name="Retângulo 4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6" name="Retângulo 5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327690"/>
            <a:ext cx="8077787" cy="622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11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4" name="Retângulo 3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5" name="Retângulo 4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6" name="Retângulo 5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334617"/>
            <a:ext cx="7659045" cy="620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79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4" name="Retângulo 3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5" name="Retângulo 4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6" name="Retângulo 5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371600"/>
            <a:ext cx="11234810" cy="460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80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4" name="Retângulo 3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5" name="Retângulo 4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6" name="Retângulo 5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257503"/>
            <a:ext cx="8620626" cy="624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30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4" name="Retângulo 3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5" name="Retângulo 4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6" name="Retângulo 5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092" y="727938"/>
            <a:ext cx="9503337" cy="575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889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4" name="Retângulo 3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5" name="Retângulo 4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6" name="Retângulo 5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4574" y="256732"/>
            <a:ext cx="7182852" cy="634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744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4" name="Retângulo 3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5" name="Retângulo 4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6" name="Retângulo 5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498415"/>
            <a:ext cx="10500547" cy="440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910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4" name="Retângulo 3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5" name="Retângulo 4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6" name="Retângulo 5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5521" y="204337"/>
            <a:ext cx="7220958" cy="644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982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4" name="Retângulo 3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5" name="Retângulo 4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6" name="Retângulo 5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371600"/>
            <a:ext cx="10344563" cy="433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153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4" name="Retângulo 3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5" name="Retângulo 4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6" name="Retângulo 5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52400"/>
            <a:ext cx="6781800" cy="651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27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33600" y="2743200"/>
            <a:ext cx="8175497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80000"/>
              </a:lnSpc>
            </a:pPr>
            <a:r>
              <a:rPr sz="4000" b="1" dirty="0">
                <a:solidFill>
                  <a:srgbClr val="218F4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VISÃO GERAL ORGANIZACIONAL</a:t>
            </a:r>
          </a:p>
        </p:txBody>
      </p:sp>
      <p:grpSp>
        <p:nvGrpSpPr>
          <p:cNvPr id="3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4" name="Retângulo 3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5" name="Retângulo 4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6" name="Retângulo 5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4" name="Retângulo 3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5" name="Retângulo 4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6" name="Retângulo 5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7553" y="152400"/>
            <a:ext cx="7192379" cy="2610214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7553" y="2863262"/>
            <a:ext cx="7192379" cy="370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85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4" name="Retângulo 3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5" name="Retângulo 4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6" name="Retângulo 5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5521" y="494890"/>
            <a:ext cx="7220958" cy="586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97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4" name="Retângulo 3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5" name="Retângulo 4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6" name="Retângulo 5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27709"/>
            <a:ext cx="6321006" cy="653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38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4" name="Retângulo 3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5" name="Retângulo 4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6" name="Retângulo 5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4051" y="573050"/>
            <a:ext cx="7182852" cy="2191056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2764106"/>
            <a:ext cx="7220958" cy="342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68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4" name="Retângulo 3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5" name="Retângulo 4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6" name="Retângulo 5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4574" y="428206"/>
            <a:ext cx="7182852" cy="600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939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4" name="Retângulo 3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5" name="Retângulo 4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6" name="Retângulo 5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5047" y="290074"/>
            <a:ext cx="7201905" cy="627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171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4" name="Retângulo 3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5" name="Retângulo 4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6" name="Retângulo 5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297" y="489326"/>
            <a:ext cx="7220958" cy="3210373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3824" y="3720481"/>
            <a:ext cx="7211431" cy="239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33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4" name="Retângulo 3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5" name="Retângulo 4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6" name="Retângulo 5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100" y="656838"/>
            <a:ext cx="7163800" cy="554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9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4" name="Retângulo 3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5" name="Retângulo 4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6" name="Retângulo 5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9337" y="528232"/>
            <a:ext cx="7173326" cy="580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704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4" name="Retângulo 3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5" name="Retângulo 4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6" name="Retângulo 5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27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17553" y="681763"/>
            <a:ext cx="7929392" cy="875881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 marR="5080" indent="914400" algn="ctr">
              <a:lnSpc>
                <a:spcPct val="100000"/>
              </a:lnSpc>
              <a:spcBef>
                <a:spcPts val="350"/>
              </a:spcBef>
            </a:pPr>
            <a:r>
              <a:rPr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CONSELHO REGIONAL DE MEDICINA </a:t>
            </a:r>
            <a:r>
              <a:rPr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VETERINÁRIA</a:t>
            </a:r>
            <a:r>
              <a:rPr lang="pt-B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DO </a:t>
            </a:r>
            <a:r>
              <a:rPr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ESTADO DO AMAPÁ </a:t>
            </a:r>
            <a:r>
              <a:rPr lang="pt-B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–</a:t>
            </a:r>
            <a:r>
              <a:rPr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 CRMV</a:t>
            </a:r>
            <a:r>
              <a:rPr lang="pt-B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AP </a:t>
            </a:r>
            <a:r>
              <a:rPr lang="pt-B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/>
            </a:r>
            <a:br>
              <a:rPr lang="pt-B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CNPJ:</a:t>
            </a:r>
            <a:r>
              <a:rPr lang="pt-B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07.217.693/0001-18</a:t>
            </a:r>
            <a:endParaRPr sz="1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514855" y="1735810"/>
            <a:ext cx="9151620" cy="1003300"/>
            <a:chOff x="1514855" y="1735810"/>
            <a:chExt cx="9151620" cy="10033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14855" y="1735810"/>
              <a:ext cx="9151620" cy="96928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59863" y="1743468"/>
              <a:ext cx="8261604" cy="99515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74291" y="1775459"/>
              <a:ext cx="9037319" cy="854963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165604" y="1753006"/>
            <a:ext cx="7869555" cy="6893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76575" marR="5080" indent="-3077210">
              <a:lnSpc>
                <a:spcPct val="127400"/>
              </a:lnSpc>
              <a:spcBef>
                <a:spcPts val="100"/>
              </a:spcBef>
            </a:pP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ENDEREÇO: AVENIDA FAB, 1070 – SALA 110 - EDIFÍCIO: MACAPÁ OFFICE CENTER, BAIRRO: CENTRAL</a:t>
            </a:r>
          </a:p>
        </p:txBody>
      </p:sp>
      <p:grpSp>
        <p:nvGrpSpPr>
          <p:cNvPr id="8" name="object 8"/>
          <p:cNvGrpSpPr/>
          <p:nvPr/>
        </p:nvGrpSpPr>
        <p:grpSpPr>
          <a:xfrm>
            <a:off x="1517903" y="2712732"/>
            <a:ext cx="4450080" cy="967740"/>
            <a:chOff x="1517903" y="2712732"/>
            <a:chExt cx="4450080" cy="967740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17903" y="2712732"/>
              <a:ext cx="4450080" cy="96772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92807" y="2772155"/>
              <a:ext cx="3759708" cy="89154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77339" y="2752343"/>
              <a:ext cx="4335780" cy="854963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2098548" y="2860929"/>
            <a:ext cx="3307079" cy="579755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14755" marR="5080" indent="-1215390">
              <a:lnSpc>
                <a:spcPts val="2090"/>
              </a:lnSpc>
              <a:spcBef>
                <a:spcPts val="320"/>
              </a:spcBef>
            </a:pP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</a:rPr>
              <a:t>NATUREZA JURÍDICA: AUTARQUIA FEDERAL</a:t>
            </a:r>
          </a:p>
        </p:txBody>
      </p:sp>
      <p:grpSp>
        <p:nvGrpSpPr>
          <p:cNvPr id="13" name="object 13"/>
          <p:cNvGrpSpPr/>
          <p:nvPr/>
        </p:nvGrpSpPr>
        <p:grpSpPr>
          <a:xfrm>
            <a:off x="1517903" y="3718572"/>
            <a:ext cx="4450080" cy="967740"/>
            <a:chOff x="1517903" y="3718572"/>
            <a:chExt cx="4450080" cy="967740"/>
          </a:xfrm>
        </p:grpSpPr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17903" y="3718572"/>
              <a:ext cx="4450080" cy="96772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21535" y="3910583"/>
              <a:ext cx="4244340" cy="62636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77339" y="3758183"/>
              <a:ext cx="4335780" cy="854964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1788247" y="3771318"/>
            <a:ext cx="3852545" cy="91499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</a:rPr>
              <a:t>E-MAIL</a:t>
            </a:r>
            <a:r>
              <a:rPr sz="1900" dirty="0">
                <a:solidFill>
                  <a:srgbClr val="44536A"/>
                </a:solidFill>
                <a:latin typeface="Calibri"/>
                <a:cs typeface="Calibri"/>
              </a:rPr>
              <a:t>:</a:t>
            </a:r>
            <a:r>
              <a:rPr sz="1900" spc="160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900" spc="-10" dirty="0" smtClean="0">
                <a:solidFill>
                  <a:srgbClr val="44536A"/>
                </a:solidFill>
                <a:latin typeface="Calibri"/>
                <a:cs typeface="Calibri"/>
                <a:hlinkClick r:id="rId10"/>
              </a:rPr>
              <a:t>administrativo@crmvap.org.br</a:t>
            </a:r>
            <a:endParaRPr lang="pt-BR" sz="1900" spc="-10" dirty="0" smtClean="0">
              <a:solidFill>
                <a:srgbClr val="44536A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95"/>
              </a:spcBef>
            </a:pPr>
            <a:r>
              <a:rPr lang="pt-BR" sz="1900" dirty="0">
                <a:latin typeface="Calibri"/>
                <a:cs typeface="Calibri"/>
              </a:rPr>
              <a:t> </a:t>
            </a:r>
            <a:r>
              <a:rPr lang="pt-BR" sz="1900" dirty="0" smtClean="0">
                <a:latin typeface="Calibri"/>
                <a:cs typeface="Calibri"/>
              </a:rPr>
              <a:t>              </a:t>
            </a:r>
            <a:r>
              <a:rPr lang="pt-BR" sz="1900" dirty="0" smtClean="0">
                <a:latin typeface="Calibri"/>
                <a:cs typeface="Calibri"/>
                <a:hlinkClick r:id="rId11"/>
              </a:rPr>
              <a:t>financeiro@crmvap.org.br</a:t>
            </a:r>
            <a:endParaRPr lang="pt-BR" sz="1900" dirty="0" smtClean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95"/>
              </a:spcBef>
            </a:pPr>
            <a:r>
              <a:rPr lang="pt-BR" sz="1900" dirty="0">
                <a:latin typeface="Calibri"/>
                <a:cs typeface="Calibri"/>
              </a:rPr>
              <a:t> </a:t>
            </a:r>
            <a:r>
              <a:rPr lang="pt-BR" sz="1900" dirty="0" smtClean="0">
                <a:latin typeface="Calibri"/>
                <a:cs typeface="Calibri"/>
              </a:rPr>
              <a:t>              fiscalização@crmvap.org.br</a:t>
            </a:r>
            <a:endParaRPr sz="1900" dirty="0">
              <a:latin typeface="Calibri"/>
              <a:cs typeface="Calibri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6240652" y="2712719"/>
            <a:ext cx="4450080" cy="967740"/>
            <a:chOff x="6219444" y="2712732"/>
            <a:chExt cx="4450080" cy="967740"/>
          </a:xfrm>
        </p:grpSpPr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19444" y="2712732"/>
              <a:ext cx="4450080" cy="96772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947916" y="2904743"/>
              <a:ext cx="2990087" cy="626363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78880" y="2752343"/>
              <a:ext cx="4335780" cy="854963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7155180" y="2993517"/>
            <a:ext cx="2596515" cy="2891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</a:rPr>
              <a:t>CÓDIGO CNAE: 94.12-0-99</a:t>
            </a:r>
          </a:p>
        </p:txBody>
      </p:sp>
      <p:grpSp>
        <p:nvGrpSpPr>
          <p:cNvPr id="23" name="object 23"/>
          <p:cNvGrpSpPr/>
          <p:nvPr/>
        </p:nvGrpSpPr>
        <p:grpSpPr>
          <a:xfrm>
            <a:off x="6219444" y="3720096"/>
            <a:ext cx="4450080" cy="967740"/>
            <a:chOff x="6219444" y="3720096"/>
            <a:chExt cx="4450080" cy="967740"/>
          </a:xfrm>
        </p:grpSpPr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19444" y="3720096"/>
              <a:ext cx="4450080" cy="967727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585204" y="3912107"/>
              <a:ext cx="3717036" cy="626363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278880" y="3759707"/>
              <a:ext cx="4335780" cy="854964"/>
            </a:xfrm>
            <a:prstGeom prst="rect">
              <a:avLst/>
            </a:prstGeom>
          </p:spPr>
        </p:pic>
      </p:grpSp>
      <p:sp>
        <p:nvSpPr>
          <p:cNvPr id="27" name="object 27"/>
          <p:cNvSpPr txBox="1"/>
          <p:nvPr/>
        </p:nvSpPr>
        <p:spPr>
          <a:xfrm>
            <a:off x="6792468" y="4001515"/>
            <a:ext cx="3323590" cy="2891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SITE: </a:t>
            </a:r>
            <a:r>
              <a:rPr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http</a:t>
            </a: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</a:t>
            </a:r>
            <a:r>
              <a:rPr dirty="0" smtClean="0">
                <a:solidFill>
                  <a:schemeClr val="tx1">
                    <a:lumMod val="75000"/>
                    <a:lumOff val="25000"/>
                  </a:schemeClr>
                </a:solidFill>
                <a:hlinkClick r:id="rId14"/>
              </a:rPr>
              <a:t>://</a:t>
            </a: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  <a:hlinkClick r:id="rId14"/>
              </a:rPr>
              <a:t>www.crmvap.org.br/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574291" y="1743455"/>
            <a:ext cx="9043670" cy="2871470"/>
          </a:xfrm>
          <a:custGeom>
            <a:avLst/>
            <a:gdLst/>
            <a:ahLst/>
            <a:cxnLst/>
            <a:rect l="l" t="t" r="r" b="b"/>
            <a:pathLst>
              <a:path w="9043670" h="2871470">
                <a:moveTo>
                  <a:pt x="0" y="2871216"/>
                </a:moveTo>
                <a:lnTo>
                  <a:pt x="9043416" y="2871216"/>
                </a:lnTo>
                <a:lnTo>
                  <a:pt x="9043416" y="0"/>
                </a:lnTo>
                <a:lnTo>
                  <a:pt x="0" y="0"/>
                </a:lnTo>
                <a:lnTo>
                  <a:pt x="0" y="2871216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" name="object 29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2540508" y="5024016"/>
            <a:ext cx="384047" cy="365758"/>
          </a:xfrm>
          <a:prstGeom prst="rect">
            <a:avLst/>
          </a:prstGeom>
        </p:spPr>
      </p:pic>
      <p:sp>
        <p:nvSpPr>
          <p:cNvPr id="30" name="object 30"/>
          <p:cNvSpPr txBox="1"/>
          <p:nvPr/>
        </p:nvSpPr>
        <p:spPr>
          <a:xfrm>
            <a:off x="2980436" y="5039001"/>
            <a:ext cx="71818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latin typeface="Calibri"/>
                <a:cs typeface="Calibri"/>
              </a:rPr>
              <a:t>@crmvap</a:t>
            </a:r>
            <a:endParaRPr sz="1400" dirty="0">
              <a:latin typeface="Calibri"/>
              <a:cs typeface="Calibri"/>
            </a:endParaRPr>
          </a:p>
        </p:txBody>
      </p:sp>
      <p:pic>
        <p:nvPicPr>
          <p:cNvPr id="31" name="object 31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2519172" y="5502479"/>
            <a:ext cx="382524" cy="364308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7953686" y="5039001"/>
            <a:ext cx="384048" cy="365759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7943019" y="5480888"/>
            <a:ext cx="384048" cy="364308"/>
          </a:xfrm>
          <a:prstGeom prst="rect">
            <a:avLst/>
          </a:prstGeom>
        </p:spPr>
      </p:pic>
      <p:sp>
        <p:nvSpPr>
          <p:cNvPr id="35" name="object 35"/>
          <p:cNvSpPr txBox="1"/>
          <p:nvPr/>
        </p:nvSpPr>
        <p:spPr>
          <a:xfrm>
            <a:off x="8406061" y="5073290"/>
            <a:ext cx="1129030" cy="456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Calibri"/>
                <a:cs typeface="Calibri"/>
              </a:rPr>
              <a:t>(96)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 smtClean="0">
                <a:latin typeface="Calibri"/>
                <a:cs typeface="Calibri"/>
              </a:rPr>
              <a:t>33</a:t>
            </a:r>
            <a:r>
              <a:rPr lang="pt-BR" sz="1400" spc="-10" dirty="0" smtClean="0">
                <a:latin typeface="Calibri"/>
                <a:cs typeface="Calibri"/>
              </a:rPr>
              <a:t>13-3313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1400" spc="-10" dirty="0" smtClean="0">
                <a:latin typeface="Calibri"/>
                <a:cs typeface="Calibri"/>
              </a:rPr>
              <a:t>(96) 9192-8025</a:t>
            </a:r>
            <a:endParaRPr sz="1400" dirty="0">
              <a:latin typeface="Calibri"/>
              <a:cs typeface="Calibri"/>
            </a:endParaRPr>
          </a:p>
        </p:txBody>
      </p:sp>
      <p:pic>
        <p:nvPicPr>
          <p:cNvPr id="36" name="object 36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2447544" y="5973324"/>
            <a:ext cx="524256" cy="332376"/>
          </a:xfrm>
          <a:prstGeom prst="rect">
            <a:avLst/>
          </a:prstGeom>
        </p:spPr>
      </p:pic>
      <p:sp>
        <p:nvSpPr>
          <p:cNvPr id="37" name="object 37"/>
          <p:cNvSpPr txBox="1"/>
          <p:nvPr/>
        </p:nvSpPr>
        <p:spPr>
          <a:xfrm>
            <a:off x="2980436" y="6004963"/>
            <a:ext cx="196596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latin typeface="Calibri"/>
                <a:cs typeface="Calibri"/>
              </a:rPr>
              <a:t>http</a:t>
            </a:r>
            <a:r>
              <a:rPr sz="1400" spc="-10" dirty="0">
                <a:latin typeface="Calibri"/>
                <a:cs typeface="Calibri"/>
                <a:hlinkClick r:id="rId14"/>
              </a:rPr>
              <a:t>s//www.crmvap.org.br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910332" y="5554774"/>
            <a:ext cx="268033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latin typeface="Calibri"/>
                <a:cs typeface="Calibri"/>
              </a:rPr>
              <a:t>@conselhoregionaldemedvetcrmvap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9" name="object 35"/>
          <p:cNvSpPr txBox="1"/>
          <p:nvPr/>
        </p:nvSpPr>
        <p:spPr>
          <a:xfrm>
            <a:off x="8427972" y="5584070"/>
            <a:ext cx="112903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Calibri"/>
                <a:cs typeface="Calibri"/>
              </a:rPr>
              <a:t>(96)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 smtClean="0">
                <a:latin typeface="Calibri"/>
                <a:cs typeface="Calibri"/>
              </a:rPr>
              <a:t>33</a:t>
            </a:r>
            <a:r>
              <a:rPr lang="pt-BR" sz="1400" spc="-10" dirty="0" smtClean="0">
                <a:latin typeface="Calibri"/>
                <a:cs typeface="Calibri"/>
              </a:rPr>
              <a:t>13-3313</a:t>
            </a:r>
            <a:endParaRPr sz="1400" dirty="0">
              <a:latin typeface="Calibri"/>
              <a:cs typeface="Calibri"/>
            </a:endParaRPr>
          </a:p>
        </p:txBody>
      </p:sp>
      <p:grpSp>
        <p:nvGrpSpPr>
          <p:cNvPr id="40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41" name="Retângulo 40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42" name="Retângulo 41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43" name="Retângulo 42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44" name="Imagem 4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4" name="Retângulo 3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5" name="Retângulo 4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6" name="Retângulo 5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60491"/>
            <a:ext cx="6907645" cy="660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818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4" name="Retângulo 3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5" name="Retângulo 4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6" name="Retângulo 5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212477"/>
            <a:ext cx="6894433" cy="646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26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4" name="Retângulo 3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5" name="Retângulo 4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6" name="Retângulo 5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4574" y="532996"/>
            <a:ext cx="7182852" cy="579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57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4" name="Retângulo 3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5" name="Retângulo 4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6" name="Retângulo 5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5918" y="186564"/>
            <a:ext cx="7054146" cy="651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10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4" name="Retângulo 3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5" name="Retângulo 4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6" name="Retângulo 5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0481" y="527813"/>
            <a:ext cx="7173326" cy="2810267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1902" y="3401076"/>
            <a:ext cx="7201905" cy="270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1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4" name="Retângulo 3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5" name="Retângulo 4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6" name="Retângulo 5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209443"/>
            <a:ext cx="6852922" cy="648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24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4" name="Retângulo 3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5" name="Retângulo 4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6" name="Retângulo 5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9337" y="618733"/>
            <a:ext cx="7173326" cy="562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97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4" name="Retângulo 3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5" name="Retângulo 4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6" name="Retângulo 5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6328" y="520886"/>
            <a:ext cx="7173326" cy="3877216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6328" y="4445492"/>
            <a:ext cx="7182852" cy="190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04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4" name="Retângulo 3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5" name="Retângulo 4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6" name="Retângulo 5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614464"/>
            <a:ext cx="7849100" cy="517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15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4" name="Retângulo 3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5" name="Retângulo 4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6" name="Retângulo 5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632" y="445119"/>
            <a:ext cx="7220958" cy="3267531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3632" y="3764613"/>
            <a:ext cx="7173326" cy="266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06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50265" y="894887"/>
            <a:ext cx="1692275" cy="2904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800" b="1" dirty="0">
                <a:solidFill>
                  <a:srgbClr val="218F4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QUEM SOMOS?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370889" y="2667000"/>
            <a:ext cx="1707389" cy="2904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25780">
              <a:spcBef>
                <a:spcPts val="1100"/>
              </a:spcBef>
            </a:pPr>
            <a:r>
              <a:rPr b="1" dirty="0">
                <a:solidFill>
                  <a:srgbClr val="218F4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VALORES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50265" y="1298524"/>
            <a:ext cx="5213350" cy="238206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95"/>
              </a:spcBef>
            </a:pP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 CRMV-AP, Autarquia Federal, com atuação no </a:t>
            </a:r>
            <a:r>
              <a:rPr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âmbito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da</a:t>
            </a:r>
            <a:r>
              <a:rPr lang="pt-B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fiscalização</a:t>
            </a:r>
            <a:r>
              <a:rPr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 exercício da profissão, foi criado através da Lei </a:t>
            </a:r>
            <a:r>
              <a:rPr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nº</a:t>
            </a:r>
            <a:r>
              <a:rPr lang="pt-B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5.517 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23 e outubro de 1968, combinado com o Resolução CFMV nº 784 de 10/12/2004. Desde a sua criação em dezembro de 2004, a valorização da profissão de Médico Veterinário e Zootecnista é uma das principais bandeiras levantadas pela Gestão 2022-2025. </a:t>
            </a:r>
            <a:r>
              <a:rPr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202</a:t>
            </a:r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o número de inscritos atuantes é de </a:t>
            </a:r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245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profissionais e 1</a:t>
            </a:r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27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estabelecimentos. Sendo assim, para cumprir  com  seus  objetivos  institucionais,  contou  com  4 empregados de cargo efetivo 03 empregados exercendo a função  de  cargos  comissionados,  bem  como  o  apoio administrativo dos membros da diretoria.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6373820" y="802294"/>
            <a:ext cx="5181600" cy="1179810"/>
          </a:xfrm>
          <a:prstGeom prst="rect">
            <a:avLst/>
          </a:prstGeom>
        </p:spPr>
        <p:txBody>
          <a:bodyPr vert="horz" wrap="square" lIns="0" tIns="139700" rIns="0" bIns="0" rtlCol="0">
            <a:spAutoFit/>
          </a:bodyPr>
          <a:lstStyle/>
          <a:p>
            <a:pPr marL="525780">
              <a:lnSpc>
                <a:spcPct val="100000"/>
              </a:lnSpc>
              <a:spcBef>
                <a:spcPts val="1100"/>
              </a:spcBef>
            </a:pPr>
            <a:r>
              <a:rPr b="1" dirty="0">
                <a:solidFill>
                  <a:srgbClr val="218F4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VISÃO</a:t>
            </a:r>
          </a:p>
          <a:p>
            <a:pPr marL="12700" marR="5080" algn="just">
              <a:spcBef>
                <a:spcPts val="865"/>
              </a:spcBef>
              <a:tabLst>
                <a:tab pos="964565" algn="l"/>
                <a:tab pos="1094105" algn="l"/>
                <a:tab pos="1518285" algn="l"/>
              </a:tabLst>
            </a:pPr>
            <a:r>
              <a:rPr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Ser</a:t>
            </a:r>
            <a:r>
              <a:rPr lang="pt-B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reconhecido</a:t>
            </a:r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como</a:t>
            </a:r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referência</a:t>
            </a:r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na</a:t>
            </a:r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orientação</a:t>
            </a:r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</a:t>
            </a:r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na</a:t>
            </a:r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t-B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fiscalização em busca da melhoria e valorização da medicina veterinária e zootecnia em benefício da sociedade.</a:t>
            </a:r>
            <a:endParaRPr lang="pt-BR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50265" y="3996981"/>
            <a:ext cx="4970780" cy="1191993"/>
          </a:xfrm>
          <a:prstGeom prst="rect">
            <a:avLst/>
          </a:prstGeom>
        </p:spPr>
        <p:txBody>
          <a:bodyPr vert="horz" wrap="square" lIns="0" tIns="15176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b="1" dirty="0">
                <a:solidFill>
                  <a:srgbClr val="218F4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MISSÃO</a:t>
            </a:r>
          </a:p>
          <a:p>
            <a:pPr marL="12700" marR="5080" algn="just">
              <a:spcBef>
                <a:spcPts val="865"/>
              </a:spcBef>
            </a:pP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Fiscalizar o exercício das profissões de Medicina Veterinária e Zootecnia, contribuindo para o bem-estar da sociedade, sempre primando pela ética e qualidade na prestação de serviço.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641718" y="3030724"/>
            <a:ext cx="1754505" cy="2220595"/>
          </a:xfrm>
          <a:prstGeom prst="rect">
            <a:avLst/>
          </a:prstGeom>
        </p:spPr>
        <p:txBody>
          <a:bodyPr vert="horz" wrap="square" lIns="0" tIns="13462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60"/>
              </a:spcBef>
              <a:buFont typeface="Wingdings"/>
              <a:buChar char=""/>
              <a:tabLst>
                <a:tab pos="299085" algn="l"/>
              </a:tabLst>
            </a:pPr>
            <a:r>
              <a:rPr sz="1600" spc="-10" dirty="0">
                <a:latin typeface="Calibri"/>
                <a:cs typeface="Calibri"/>
              </a:rPr>
              <a:t>Transparência</a:t>
            </a:r>
            <a:endParaRPr sz="16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960"/>
              </a:spcBef>
              <a:buFont typeface="Wingdings"/>
              <a:buChar char=""/>
              <a:tabLst>
                <a:tab pos="299085" algn="l"/>
              </a:tabLst>
            </a:pPr>
            <a:r>
              <a:rPr sz="1600" spc="-10" dirty="0">
                <a:latin typeface="Calibri"/>
                <a:cs typeface="Calibri"/>
              </a:rPr>
              <a:t>Compromisso</a:t>
            </a:r>
            <a:endParaRPr sz="16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960"/>
              </a:spcBef>
              <a:buFont typeface="Wingdings"/>
              <a:buChar char=""/>
              <a:tabLst>
                <a:tab pos="299085" algn="l"/>
              </a:tabLst>
            </a:pPr>
            <a:r>
              <a:rPr sz="1600" spc="-10" dirty="0">
                <a:latin typeface="Calibri"/>
                <a:cs typeface="Calibri"/>
              </a:rPr>
              <a:t>Responsabilidade</a:t>
            </a:r>
            <a:endParaRPr sz="16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960"/>
              </a:spcBef>
              <a:buFont typeface="Wingdings"/>
              <a:buChar char=""/>
              <a:tabLst>
                <a:tab pos="299085" algn="l"/>
              </a:tabLst>
            </a:pPr>
            <a:r>
              <a:rPr sz="1600" spc="-10" dirty="0">
                <a:latin typeface="Calibri"/>
                <a:cs typeface="Calibri"/>
              </a:rPr>
              <a:t>Impessoalidade</a:t>
            </a:r>
            <a:endParaRPr sz="16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960"/>
              </a:spcBef>
              <a:buFont typeface="Wingdings"/>
              <a:buChar char=""/>
              <a:tabLst>
                <a:tab pos="299085" algn="l"/>
              </a:tabLst>
            </a:pPr>
            <a:r>
              <a:rPr sz="1600" spc="-10" dirty="0">
                <a:latin typeface="Calibri"/>
                <a:cs typeface="Calibri"/>
              </a:rPr>
              <a:t>Ética</a:t>
            </a:r>
            <a:endParaRPr sz="16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960"/>
              </a:spcBef>
              <a:buFont typeface="Wingdings"/>
              <a:buChar char=""/>
              <a:tabLst>
                <a:tab pos="299085" algn="l"/>
              </a:tabLst>
            </a:pPr>
            <a:r>
              <a:rPr sz="1600" spc="-10" dirty="0">
                <a:latin typeface="Calibri"/>
                <a:cs typeface="Calibri"/>
              </a:rPr>
              <a:t>Eficiência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11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12" name="Retângulo 11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13" name="Retângulo 12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14" name="Retângulo 13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15" name="Imagem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4" name="Retângulo 3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5" name="Retângulo 4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6" name="Retângulo 5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20782"/>
            <a:ext cx="7182852" cy="446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021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4" name="Retângulo 3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5" name="Retângulo 4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6" name="Retângulo 5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54540"/>
            <a:ext cx="7201905" cy="243874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1" y="2493280"/>
            <a:ext cx="7174196" cy="414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619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4" name="Retângulo 3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5" name="Retângulo 4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6" name="Retângulo 5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9337" y="899759"/>
            <a:ext cx="7173326" cy="5058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80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4" name="Retângulo 3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5" name="Retângulo 4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6" name="Retângulo 5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5047" y="256732"/>
            <a:ext cx="7201905" cy="634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096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4" name="Retângulo 3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5" name="Retângulo 4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6" name="Retângulo 5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470" y="1510600"/>
            <a:ext cx="9503763" cy="433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08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4" name="Retângulo 3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5" name="Retângulo 4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6" name="Retângulo 5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82576"/>
            <a:ext cx="6781800" cy="6457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56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4" name="Retângulo 3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5" name="Retângulo 4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6" name="Retângulo 5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055" y="327690"/>
            <a:ext cx="7182852" cy="2781688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6055" y="3284150"/>
            <a:ext cx="7220958" cy="307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40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4" name="Retângulo 3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5" name="Retângulo 4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6" name="Retângulo 5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6927"/>
            <a:ext cx="6896605" cy="657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03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4" name="Retângulo 3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5" name="Retângulo 4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6" name="Retângulo 5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52400"/>
            <a:ext cx="7182852" cy="164805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799" y="1901710"/>
            <a:ext cx="7192877" cy="479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921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16"/>
          <p:cNvGrpSpPr/>
          <p:nvPr/>
        </p:nvGrpSpPr>
        <p:grpSpPr>
          <a:xfrm>
            <a:off x="-25166" y="6697363"/>
            <a:ext cx="12256314" cy="160638"/>
            <a:chOff x="-25166" y="6727971"/>
            <a:chExt cx="12256314" cy="130029"/>
          </a:xfrm>
        </p:grpSpPr>
        <p:sp>
          <p:nvSpPr>
            <p:cNvPr id="4" name="Retângulo 3"/>
            <p:cNvSpPr/>
            <p:nvPr/>
          </p:nvSpPr>
          <p:spPr>
            <a:xfrm>
              <a:off x="-25166" y="6727971"/>
              <a:ext cx="4085438" cy="130029"/>
            </a:xfrm>
            <a:prstGeom prst="rect">
              <a:avLst/>
            </a:prstGeom>
            <a:solidFill>
              <a:srgbClr val="1D8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5" name="Retângulo 4"/>
            <p:cNvSpPr/>
            <p:nvPr/>
          </p:nvSpPr>
          <p:spPr>
            <a:xfrm>
              <a:off x="4060272" y="6727971"/>
              <a:ext cx="4085438" cy="130029"/>
            </a:xfrm>
            <a:prstGeom prst="rect">
              <a:avLst/>
            </a:prstGeom>
            <a:solidFill>
              <a:srgbClr val="0D50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6" name="Retângulo 5"/>
            <p:cNvSpPr/>
            <p:nvPr/>
          </p:nvSpPr>
          <p:spPr>
            <a:xfrm>
              <a:off x="8145710" y="6727971"/>
              <a:ext cx="4085438" cy="130029"/>
            </a:xfrm>
            <a:prstGeom prst="rect">
              <a:avLst/>
            </a:prstGeom>
            <a:solidFill>
              <a:srgbClr val="218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33" y="327690"/>
            <a:ext cx="1449977" cy="400247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727937"/>
            <a:ext cx="8316326" cy="527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15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542</TotalTime>
  <Words>4347</Words>
  <Application>Microsoft Office PowerPoint</Application>
  <PresentationFormat>Widescreen</PresentationFormat>
  <Paragraphs>605</Paragraphs>
  <Slides>119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119</vt:i4>
      </vt:variant>
    </vt:vector>
  </HeadingPairs>
  <TitlesOfParts>
    <vt:vector size="127" baseType="lpstr">
      <vt:lpstr>Arial</vt:lpstr>
      <vt:lpstr>Arial MT</vt:lpstr>
      <vt:lpstr>Calibri</vt:lpstr>
      <vt:lpstr>Calibri Light</vt:lpstr>
      <vt:lpstr>Ebrima</vt:lpstr>
      <vt:lpstr>Times New Roman</vt:lpstr>
      <vt:lpstr>Wingdings</vt:lpstr>
      <vt:lpstr>Tema do Office</vt:lpstr>
      <vt:lpstr>Apresentação do PowerPoint</vt:lpstr>
      <vt:lpstr>Apresentação do PowerPoint</vt:lpstr>
      <vt:lpstr>Bem-vindo!</vt:lpstr>
      <vt:lpstr>Apresentação do PowerPoint</vt:lpstr>
      <vt:lpstr>LISTA DE ABREVIAÇÕES E SIGLAS</vt:lpstr>
      <vt:lpstr>Mensagem da Presidente</vt:lpstr>
      <vt:lpstr>VISÃO GERAL ORGANIZACIONAL</vt:lpstr>
      <vt:lpstr>CONSELHO REGIONAL DE MEDICINA VETERINÁRIA DO ESTADO DO AMAPÁ – CRMV AP  CNPJ: 07.217.693/0001-18</vt:lpstr>
      <vt:lpstr>QUEM SOMOS?</vt:lpstr>
      <vt:lpstr>COMISSÕES TÉCNICAS ASSESSORAS</vt:lpstr>
      <vt:lpstr>COMISSÕES TÉCNICAS ASSESSORAS</vt:lpstr>
      <vt:lpstr>MODELO DE PRESTAÇÃO DE SERVIÇOS</vt:lpstr>
      <vt:lpstr>SWOT</vt:lpstr>
      <vt:lpstr>PROPOSTA DE VALOR</vt:lpstr>
      <vt:lpstr>MAPA ESTRATÉGICO</vt:lpstr>
      <vt:lpstr>MAPA ESTRATÉGICO</vt:lpstr>
      <vt:lpstr>Principais canais de comunicação com a sociedade</vt:lpstr>
      <vt:lpstr>ESTRUTURA ORGANIZACIONAL</vt:lpstr>
      <vt:lpstr>Apresentação do PowerPoint</vt:lpstr>
      <vt:lpstr>GOVERNANÇA</vt:lpstr>
      <vt:lpstr>Diretoria do Conselho Regional de Medicina Veterinária do Estado do Amapá – CRMV-AP</vt:lpstr>
      <vt:lpstr>Apoio a Diretoria</vt:lpstr>
      <vt:lpstr>Apresentação do PowerPoint</vt:lpstr>
      <vt:lpstr>RESULTADO DA GESTÃO</vt:lpstr>
      <vt:lpstr>RESULTADOS ALCANÇADOS</vt:lpstr>
      <vt:lpstr>DESEMPENHO DA GESTÃO</vt:lpstr>
      <vt:lpstr>DESEMPENHO DA GESTÃO</vt:lpstr>
      <vt:lpstr>Resumo de Créditos do exercício de 2024 </vt:lpstr>
      <vt:lpstr>DESEMPENHO DA GESTÃO</vt:lpstr>
      <vt:lpstr>Setor Administrativo Financeiro</vt:lpstr>
      <vt:lpstr>CARTEIRA DE PROJETOS 2024</vt:lpstr>
      <vt:lpstr>CONTROLE INTERNO</vt:lpstr>
      <vt:lpstr>DEMONSTRAÇÕES CONTÁBEIS</vt:lpstr>
      <vt:lpstr>CONTEXTO OPERACIONAL</vt:lpstr>
      <vt:lpstr>INFORMAÇÕES ORÇAMENTÁRIAS, FINANCEIRAS E CONTÁBEIS</vt:lpstr>
      <vt:lpstr>BALANÇO PATRIMONIAL</vt:lpstr>
      <vt:lpstr>BALANÇO PATRIMONIAL</vt:lpstr>
      <vt:lpstr>BALANÇO PATRIMONIAL</vt:lpstr>
      <vt:lpstr>BALANÇO PATRIMONIAL</vt:lpstr>
      <vt:lpstr>BALANÇO PATRIMONIAL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OUTRAS INFORMAÇÕES RELEVANTES</vt:lpstr>
      <vt:lpstr>Apresentação do PowerPoint</vt:lpstr>
      <vt:lpstr>ANEXOS E APÊNDICES</vt:lpstr>
      <vt:lpstr>Declaração de Integridade do Relato Integrado 2024</vt:lpstr>
      <vt:lpstr>Declaração de Aprovação do Relato Integrado 2024</vt:lpstr>
      <vt:lpstr>Parecer da Comissão de Tomada de Contas (CTC)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anna paula ramos</dc:creator>
  <cp:lastModifiedBy>crmvap01@hotmail.com</cp:lastModifiedBy>
  <cp:revision>47</cp:revision>
  <dcterms:created xsi:type="dcterms:W3CDTF">2025-09-09T13:46:21Z</dcterms:created>
  <dcterms:modified xsi:type="dcterms:W3CDTF">2025-09-23T14:53:53Z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2024-03-30T00:00:00Z</vt:filetime>
  </property>
  <property fmtid="{D5CDD505-2E9C-101B-9397-08002B2CF9AE}" pid="3" name="Creator">
    <vt:lpwstr>Microsoft® PowerPoint® 2019</vt:lpwstr>
  </property>
  <property fmtid="{D5CDD505-2E9C-101B-9397-08002B2CF9AE}" pid="4" name="LastSaved">
    <vt:filetime>2025-09-09T00:00:00Z</vt:filetime>
  </property>
  <property fmtid="{D5CDD505-2E9C-101B-9397-08002B2CF9AE}" pid="5" name="Producer">
    <vt:lpwstr>Microsoft® PowerPoint® 2019</vt:lpwstr>
  </property>
</Properties>
</file>